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76" r:id="rId3"/>
    <p:sldId id="277" r:id="rId4"/>
    <p:sldId id="279" r:id="rId5"/>
    <p:sldId id="280" r:id="rId6"/>
    <p:sldId id="281" r:id="rId7"/>
    <p:sldId id="282" r:id="rId8"/>
    <p:sldId id="283" r:id="rId9"/>
    <p:sldId id="284" r:id="rId10"/>
    <p:sldId id="257" r:id="rId11"/>
    <p:sldId id="268" r:id="rId12"/>
    <p:sldId id="271" r:id="rId13"/>
    <p:sldId id="273" r:id="rId14"/>
    <p:sldId id="275" r:id="rId15"/>
    <p:sldId id="274" r:id="rId16"/>
    <p:sldId id="262" r:id="rId17"/>
    <p:sldId id="270" r:id="rId18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751"/>
    <a:srgbClr val="4472C4"/>
    <a:srgbClr val="1C4B88"/>
    <a:srgbClr val="1C4A88"/>
    <a:srgbClr val="D8A2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599"/>
  </p:normalViewPr>
  <p:slideViewPr>
    <p:cSldViewPr snapToGrid="0" snapToObjects="1">
      <p:cViewPr varScale="1">
        <p:scale>
          <a:sx n="83" d="100"/>
          <a:sy n="83" d="100"/>
        </p:scale>
        <p:origin x="59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5DC09-CF9E-864F-B3C1-4EF2E4949372}" type="datetimeFigureOut">
              <a:rPr lang="ro-RO" smtClean="0"/>
              <a:t>18.11.2021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E6654-D5D9-C84D-B108-BDFD63BF297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4881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652C3-0824-EE40-B8A6-3B985BEE6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3C605-2AD3-0347-87C0-F5BC11B86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863B5-EEE4-F04F-931F-97CC8EA9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F99E0-A38A-0149-B41D-0C9320C922D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9A64E-C7F3-3242-9804-F12B82159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72D4C-DDE0-8540-B0B0-C31AE29EA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64114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D80FA-46AB-E34C-9013-CCFD155A4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2070F9-76AB-2741-A57B-9D3807297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20442-A126-7149-8323-EE45D9B69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1A7E-7148-234A-A001-E2C2A29137FA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0F840-3BF3-E14F-AE36-B4964A33F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9611A-21DD-7848-B158-878A4BCA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1812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D06ADE-3058-5E44-AA13-FDC1F4A2F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515FB-4B4D-E147-8C52-2AC72D54D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97AFE-530B-4443-A027-F9F447E9B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7547-655D-E046-B64E-A8819B4915E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82A6C-18BB-3A42-82E3-4151F03F3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F64E0-6467-A44A-A3AE-F5DD0C6C0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2184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1523E-A441-944B-8F14-FC7EC1F4D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CB5BE-508E-7241-AEA0-28B11C2D9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41E72-F486-D744-B654-ED42A7B5C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34DF-D571-7E44-AC26-638E86EA3FA9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D0479-FC43-D64A-9661-09CE603B8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A0907-4397-7F41-AAC2-46561294D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7532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E179-2AB0-DF4B-8B86-5909CE452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0A9A5-2B80-3041-B3EC-0D83E50A1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DA34F-6918-C64E-AA32-4A787B474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BF8DC-513A-7D41-BC19-56A0F4DAA2FD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29160-33AA-9149-AB49-D56B44FE5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F5094-7F41-3548-AF46-1D250F6C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3703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5B91A-22A7-3448-882E-2B752F802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96EBC-B0E6-BB46-85F5-AB0AF7747F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0ED52-8447-524A-A4EC-EC536C5D8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DBAC3-19DE-E047-A2D2-43981689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5ACB-D7B5-7041-BB10-7DBE53C9795D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7F2F3-827A-5448-B589-C0B0C47D6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96B958-D784-4047-B22B-DCACDDFC5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6901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1F143-50C8-E248-92A0-EAD0725D7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275C6-4F89-6147-A222-80D40C589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BC76A0-62D8-9541-BE4C-62C8034C0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96FF9F-5F4A-8F42-A533-B3ABDF8FFD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7F810A-E193-EA4C-8B8B-E739FAD676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212E1-0B9A-7245-8671-E99604C56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517E-AF17-C846-B2C4-1FD0290FA3BB}" type="datetime1">
              <a:rPr lang="ro-RO" smtClean="0"/>
              <a:t>18.11.2021</a:t>
            </a:fld>
            <a:endParaRPr lang="ro-R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F330CB-16D8-674D-8E64-3AC66747A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6D3F82-DEFD-484A-BA8D-0294A03E3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590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1B15-D65A-2440-9FA0-8A1B9F2F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075A06-B958-4742-B45F-5816528D4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49294-14F4-A34E-A5BC-EC0179D78CBD}" type="datetime1">
              <a:rPr lang="ro-RO" smtClean="0"/>
              <a:t>18.11.2021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FBC5F-9F0B-D64D-8AA3-12610A61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DB528E-7CE5-A749-A355-BFFF38D31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1771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AB6EFA-9618-AE4A-98AE-84632904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2345-A626-D444-B63A-E849419F18B3}" type="datetime1">
              <a:rPr lang="ro-RO" smtClean="0"/>
              <a:t>18.11.2021</a:t>
            </a:fld>
            <a:endParaRPr lang="ro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6E1C4-B7AA-FD4F-ABFD-5CB514E1B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C8F7B-59FD-4641-9EE0-BFAA3692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3079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869C8-7F6C-7048-95A0-4F85AEB09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30250-69DF-F941-8F8A-D400202DB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BB13F-E775-FA4B-BFD7-155970E64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A95A10-F677-EE42-BC74-7B11249E8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29CE5-C36B-C448-8739-0886E09FBE73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5CF6-F7FA-4F43-AB71-1D390A1F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32D95-4634-DA4C-AE96-D81A5AF5E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1543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465FA-35E6-5444-AA5E-C96A9538C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E16125-5F78-D841-8203-D8176D5FD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5ECAC-DE38-7747-8EB8-D31FA15DE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7373E7-3046-6946-901A-FFC71D180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A414-C68C-9F4E-9D60-97D33B353E37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B61526-3AAF-364D-BF72-A2C1B030C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7C0EC-2409-9C4C-8DDD-5DEC7D017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6572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DC776D-E604-EA49-84F6-727359892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3C4C6-2040-E842-B6D1-82FCD86DF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219B8-1664-924C-AC2F-DD12A27AC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9D2E9-B17C-C846-AFFB-F3FF40261D9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CC9EF-DE7F-E949-B9C1-A407CF37F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2F491-63B5-4748-84C4-3C6876547A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2396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58B3B-4F20-E746-8651-66AE67337CE9}"/>
              </a:ext>
            </a:extLst>
          </p:cNvPr>
          <p:cNvSpPr txBox="1"/>
          <p:nvPr/>
        </p:nvSpPr>
        <p:spPr>
          <a:xfrm>
            <a:off x="0" y="2634534"/>
            <a:ext cx="12192000" cy="1569660"/>
          </a:xfrm>
          <a:prstGeom prst="rect">
            <a:avLst/>
          </a:prstGeom>
          <a:solidFill>
            <a:srgbClr val="1C4B88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Conferin</a:t>
            </a:r>
            <a:r>
              <a:rPr lang="ro-RO" sz="32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ța regională </a:t>
            </a:r>
          </a:p>
          <a:p>
            <a:pPr algn="ctr"/>
            <a:r>
              <a:rPr lang="ro-RO" sz="32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„</a:t>
            </a:r>
            <a:r>
              <a:rPr lang="ro-RO" sz="3200" b="1" i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Viitorul dezvoltării regionale prin Programul Operațional Regional Sud-Est 2021-2027</a:t>
            </a:r>
            <a:r>
              <a:rPr lang="ro-RO" sz="3200" b="1" dirty="0">
                <a:solidFill>
                  <a:schemeClr val="bg1"/>
                </a:solidFill>
                <a:latin typeface="Open Sans Extrabold" panose="020B0606030504020204" pitchFamily="34" charset="0"/>
                <a:ea typeface="Open Sans Extrabold" panose="020B0606030504020204" pitchFamily="34" charset="0"/>
                <a:cs typeface="Open Sans Extrabold" panose="020B0606030504020204" pitchFamily="34" charset="0"/>
              </a:rPr>
              <a:t>”</a:t>
            </a:r>
            <a:endParaRPr lang="ro-RO" sz="3200" dirty="0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3989155" y="4651519"/>
            <a:ext cx="421369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 algn="ctr" defTabSz="457200">
              <a:lnSpc>
                <a:spcPct val="100000"/>
              </a:lnSpc>
              <a:spcBef>
                <a:spcPct val="20000"/>
              </a:spcBef>
              <a:buNone/>
            </a:pPr>
            <a:r>
              <a:rPr lang="ro-RO" altLang="en-US" sz="3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18 noiembrie 2021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260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21" name="AutoShape 4">
            <a:extLst>
              <a:ext uri="{FF2B5EF4-FFF2-40B4-BE49-F238E27FC236}">
                <a16:creationId xmlns:a16="http://schemas.microsoft.com/office/drawing/2014/main" id="{81CE104E-A04B-4F36-842E-2019728F7E2D}"/>
              </a:ext>
            </a:extLst>
          </p:cNvPr>
          <p:cNvSpPr/>
          <p:nvPr/>
        </p:nvSpPr>
        <p:spPr>
          <a:xfrm>
            <a:off x="0" y="5526172"/>
            <a:ext cx="18288000" cy="9525"/>
          </a:xfrm>
          <a:prstGeom prst="rect">
            <a:avLst/>
          </a:prstGeom>
          <a:solidFill>
            <a:srgbClr val="373636"/>
          </a:solidFill>
        </p:spPr>
      </p:sp>
      <p:sp>
        <p:nvSpPr>
          <p:cNvPr id="22" name="AutoShape 2">
            <a:extLst>
              <a:ext uri="{FF2B5EF4-FFF2-40B4-BE49-F238E27FC236}">
                <a16:creationId xmlns:a16="http://schemas.microsoft.com/office/drawing/2014/main" id="{E8E5FBEC-F21F-4349-A205-79250655D9D7}"/>
              </a:ext>
            </a:extLst>
          </p:cNvPr>
          <p:cNvSpPr/>
          <p:nvPr/>
        </p:nvSpPr>
        <p:spPr>
          <a:xfrm>
            <a:off x="819723" y="-352954"/>
            <a:ext cx="9525" cy="10992908"/>
          </a:xfrm>
          <a:prstGeom prst="rect">
            <a:avLst/>
          </a:prstGeom>
          <a:solidFill>
            <a:srgbClr val="373636"/>
          </a:solidFill>
        </p:spPr>
      </p:sp>
      <p:sp>
        <p:nvSpPr>
          <p:cNvPr id="23" name="TextBox 6">
            <a:extLst>
              <a:ext uri="{FF2B5EF4-FFF2-40B4-BE49-F238E27FC236}">
                <a16:creationId xmlns:a16="http://schemas.microsoft.com/office/drawing/2014/main" id="{7E53BD60-CE4B-46A9-95CB-71898B79B71A}"/>
              </a:ext>
            </a:extLst>
          </p:cNvPr>
          <p:cNvSpPr txBox="1"/>
          <p:nvPr/>
        </p:nvSpPr>
        <p:spPr>
          <a:xfrm>
            <a:off x="1100709" y="404565"/>
            <a:ext cx="6994055" cy="497572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679"/>
              </a:lnSpc>
            </a:pPr>
            <a:r>
              <a:rPr lang="ro-RO" sz="8800" b="1" dirty="0">
                <a:solidFill>
                  <a:srgbClr val="373636"/>
                </a:solidFill>
                <a:latin typeface="Myriad Pro" panose="020B0503030403020204" pitchFamily="34" charset="0"/>
              </a:rPr>
              <a:t>Ghidul</a:t>
            </a:r>
            <a:r>
              <a:rPr lang="en-US" sz="8800" b="1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8800" b="1" dirty="0" err="1">
                <a:solidFill>
                  <a:srgbClr val="373636"/>
                </a:solidFill>
                <a:latin typeface="Myriad Pro" panose="020B0503030403020204" pitchFamily="34" charset="0"/>
              </a:rPr>
              <a:t>pentru</a:t>
            </a:r>
            <a:r>
              <a:rPr lang="en-US" sz="8800" b="1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ro-RO" sz="8800" b="1" dirty="0">
                <a:solidFill>
                  <a:srgbClr val="373636"/>
                </a:solidFill>
                <a:latin typeface="Myriad Pro" panose="020B0503030403020204" pitchFamily="34" charset="0"/>
              </a:rPr>
              <a:t>elaborarea SIDU</a:t>
            </a:r>
            <a:endParaRPr lang="en-US" sz="8800" b="1" dirty="0">
              <a:solidFill>
                <a:srgbClr val="373636"/>
              </a:solidFill>
              <a:latin typeface="Myriad Pro" panose="020B0503030403020204" pitchFamily="34" charset="0"/>
            </a:endParaRPr>
          </a:p>
        </p:txBody>
      </p:sp>
      <p:pic>
        <p:nvPicPr>
          <p:cNvPr id="24" name="Picture 5">
            <a:extLst>
              <a:ext uri="{FF2B5EF4-FFF2-40B4-BE49-F238E27FC236}">
                <a16:creationId xmlns:a16="http://schemas.microsoft.com/office/drawing/2014/main" id="{9EAE7585-7584-40F4-BACC-D4FD741B6C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316606" y="2035956"/>
            <a:ext cx="3802826" cy="188239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D9827CAA-3247-44AE-A502-B025FB7E3E85}"/>
              </a:ext>
            </a:extLst>
          </p:cNvPr>
          <p:cNvSpPr txBox="1">
            <a:spLocks/>
          </p:cNvSpPr>
          <p:nvPr/>
        </p:nvSpPr>
        <p:spPr>
          <a:xfrm>
            <a:off x="923862" y="6231315"/>
            <a:ext cx="6994055" cy="44142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600" b="1" dirty="0" err="1">
                <a:solidFill>
                  <a:schemeClr val="accent3">
                    <a:lumMod val="75000"/>
                  </a:schemeClr>
                </a:solidFill>
              </a:rPr>
              <a:t>Alexandru</a:t>
            </a:r>
            <a:r>
              <a:rPr lang="en-GB" sz="3600" b="1" dirty="0">
                <a:solidFill>
                  <a:schemeClr val="accent3">
                    <a:lumMod val="75000"/>
                  </a:schemeClr>
                </a:solidFill>
              </a:rPr>
              <a:t> Popescu</a:t>
            </a:r>
            <a:endParaRPr lang="ro-RO" sz="3600" b="1" dirty="0">
              <a:solidFill>
                <a:schemeClr val="accent3">
                  <a:lumMod val="75000"/>
                </a:schemeClr>
              </a:solidFill>
            </a:endParaRPr>
          </a:p>
          <a:p>
            <a:pPr algn="l"/>
            <a:r>
              <a:rPr lang="ro-RO" sz="3600" b="1" dirty="0">
                <a:solidFill>
                  <a:schemeClr val="accent3">
                    <a:lumMod val="75000"/>
                  </a:schemeClr>
                </a:solidFill>
              </a:rPr>
              <a:t>Banca Mondială</a:t>
            </a:r>
            <a:endParaRPr lang="en-GB" sz="36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245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B68D372D-C447-4CF8-94A3-8A259F8AEAC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262599" y="0"/>
            <a:ext cx="9666801" cy="683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776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79">
            <a:extLst>
              <a:ext uri="{FF2B5EF4-FFF2-40B4-BE49-F238E27FC236}">
                <a16:creationId xmlns:a16="http://schemas.microsoft.com/office/drawing/2014/main" id="{E660AD3D-52FA-449E-95CE-17F9D9430C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2191999" cy="6858000"/>
          </a:xfrm>
          <a:prstGeom prst="rect">
            <a:avLst/>
          </a:prstGeom>
        </p:spPr>
      </p:pic>
      <p:sp>
        <p:nvSpPr>
          <p:cNvPr id="38" name="TextBox 8">
            <a:extLst>
              <a:ext uri="{FF2B5EF4-FFF2-40B4-BE49-F238E27FC236}">
                <a16:creationId xmlns:a16="http://schemas.microsoft.com/office/drawing/2014/main" id="{62989077-0596-4053-8400-5454A0F15FB6}"/>
              </a:ext>
            </a:extLst>
          </p:cNvPr>
          <p:cNvSpPr txBox="1"/>
          <p:nvPr/>
        </p:nvSpPr>
        <p:spPr>
          <a:xfrm>
            <a:off x="1" y="81860"/>
            <a:ext cx="12191998" cy="16123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00"/>
              </a:lnSpc>
            </a:pPr>
            <a:r>
              <a:rPr lang="ro-RO" sz="4800" b="1" dirty="0">
                <a:solidFill>
                  <a:srgbClr val="373636"/>
                </a:solidFill>
                <a:latin typeface="Myriad Pro" panose="020B0503030403020204" pitchFamily="34" charset="0"/>
              </a:rPr>
              <a:t>Strategia Integrată de Dezvoltare Urbană</a:t>
            </a:r>
          </a:p>
          <a:p>
            <a:pPr algn="ctr">
              <a:lnSpc>
                <a:spcPts val="6500"/>
              </a:lnSpc>
            </a:pPr>
            <a:r>
              <a:rPr lang="ro-RO" sz="4800" b="1" dirty="0">
                <a:solidFill>
                  <a:srgbClr val="4F68A6"/>
                </a:solidFill>
                <a:latin typeface="Myriad Pro" panose="020B0503030403020204" pitchFamily="34" charset="0"/>
              </a:rPr>
              <a:t>fundamente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88EF189-C2AC-40C1-BE93-BBF4E973A87D}"/>
              </a:ext>
            </a:extLst>
          </p:cNvPr>
          <p:cNvGrpSpPr/>
          <p:nvPr/>
        </p:nvGrpSpPr>
        <p:grpSpPr>
          <a:xfrm>
            <a:off x="3747340" y="1339944"/>
            <a:ext cx="4493292" cy="3877277"/>
            <a:chOff x="6678844" y="1485900"/>
            <a:chExt cx="6393963" cy="5959117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DC3CCE1E-807D-455F-88EE-521E20E47E9C}"/>
                </a:ext>
              </a:extLst>
            </p:cNvPr>
            <p:cNvGrpSpPr/>
            <p:nvPr/>
          </p:nvGrpSpPr>
          <p:grpSpPr>
            <a:xfrm flipH="1">
              <a:off x="6678844" y="1485900"/>
              <a:ext cx="6393963" cy="5959117"/>
              <a:chOff x="2027268" y="1259074"/>
              <a:chExt cx="5024770" cy="4430455"/>
            </a:xfrm>
          </p:grpSpPr>
          <p:sp>
            <p:nvSpPr>
              <p:cNvPr id="52" name="Block Arc 51">
                <a:extLst>
                  <a:ext uri="{FF2B5EF4-FFF2-40B4-BE49-F238E27FC236}">
                    <a16:creationId xmlns:a16="http://schemas.microsoft.com/office/drawing/2014/main" id="{E2049C6B-E126-44D5-A465-9CE526573D19}"/>
                  </a:ext>
                </a:extLst>
              </p:cNvPr>
              <p:cNvSpPr/>
              <p:nvPr/>
            </p:nvSpPr>
            <p:spPr>
              <a:xfrm rot="10800000">
                <a:off x="2339753" y="1259074"/>
                <a:ext cx="4427886" cy="4427886"/>
              </a:xfrm>
              <a:prstGeom prst="blockArc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4000" dirty="0">
                  <a:solidFill>
                    <a:schemeClr val="tx1"/>
                  </a:solidFill>
                  <a:latin typeface="Myriad Pro" panose="020B0503030403020204" pitchFamily="34" charset="0"/>
                </a:endParaRPr>
              </a:p>
            </p:txBody>
          </p:sp>
          <p:sp>
            <p:nvSpPr>
              <p:cNvPr id="53" name="Block Arc 52">
                <a:extLst>
                  <a:ext uri="{FF2B5EF4-FFF2-40B4-BE49-F238E27FC236}">
                    <a16:creationId xmlns:a16="http://schemas.microsoft.com/office/drawing/2014/main" id="{2A67EEE9-F9E0-4257-93D8-4B9FB39613EE}"/>
                  </a:ext>
                </a:extLst>
              </p:cNvPr>
              <p:cNvSpPr/>
              <p:nvPr/>
            </p:nvSpPr>
            <p:spPr>
              <a:xfrm rot="10800000">
                <a:off x="2339753" y="1259074"/>
                <a:ext cx="4427886" cy="4427886"/>
              </a:xfrm>
              <a:prstGeom prst="blockArc">
                <a:avLst>
                  <a:gd name="adj1" fmla="val 13292124"/>
                  <a:gd name="adj2" fmla="val 0"/>
                  <a:gd name="adj3" fmla="val 25000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4000" dirty="0">
                  <a:solidFill>
                    <a:schemeClr val="tx1"/>
                  </a:solidFill>
                  <a:latin typeface="Myriad Pro" panose="020B0503030403020204" pitchFamily="34" charset="0"/>
                </a:endParaRPr>
              </a:p>
            </p:txBody>
          </p:sp>
          <p:sp>
            <p:nvSpPr>
              <p:cNvPr id="54" name="Block Arc 53">
                <a:extLst>
                  <a:ext uri="{FF2B5EF4-FFF2-40B4-BE49-F238E27FC236}">
                    <a16:creationId xmlns:a16="http://schemas.microsoft.com/office/drawing/2014/main" id="{D299E7D8-DE13-419A-ACED-0B01C5622644}"/>
                  </a:ext>
                </a:extLst>
              </p:cNvPr>
              <p:cNvSpPr/>
              <p:nvPr/>
            </p:nvSpPr>
            <p:spPr>
              <a:xfrm rot="10800000">
                <a:off x="2339753" y="1259074"/>
                <a:ext cx="4427886" cy="4427886"/>
              </a:xfrm>
              <a:prstGeom prst="blockArc">
                <a:avLst>
                  <a:gd name="adj1" fmla="val 16261930"/>
                  <a:gd name="adj2" fmla="val 0"/>
                  <a:gd name="adj3" fmla="val 25000"/>
                </a:avLst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4000">
                  <a:solidFill>
                    <a:schemeClr val="tx1"/>
                  </a:solidFill>
                  <a:latin typeface="Myriad Pro" panose="020B0503030403020204" pitchFamily="34" charset="0"/>
                </a:endParaRPr>
              </a:p>
            </p:txBody>
          </p:sp>
          <p:sp>
            <p:nvSpPr>
              <p:cNvPr id="55" name="Block Arc 54">
                <a:extLst>
                  <a:ext uri="{FF2B5EF4-FFF2-40B4-BE49-F238E27FC236}">
                    <a16:creationId xmlns:a16="http://schemas.microsoft.com/office/drawing/2014/main" id="{49284A14-CCE5-4446-AAA8-C7F76D0F440E}"/>
                  </a:ext>
                </a:extLst>
              </p:cNvPr>
              <p:cNvSpPr/>
              <p:nvPr/>
            </p:nvSpPr>
            <p:spPr>
              <a:xfrm rot="10800000">
                <a:off x="2339753" y="1261643"/>
                <a:ext cx="4427886" cy="4427886"/>
              </a:xfrm>
              <a:prstGeom prst="blockArc">
                <a:avLst>
                  <a:gd name="adj1" fmla="val 19038967"/>
                  <a:gd name="adj2" fmla="val 0"/>
                  <a:gd name="adj3" fmla="val 25000"/>
                </a:avLst>
              </a:prstGeom>
              <a:solidFill>
                <a:srgbClr val="2691D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4000">
                  <a:solidFill>
                    <a:schemeClr val="tx1"/>
                  </a:solidFill>
                  <a:latin typeface="Myriad Pro" panose="020B0503030403020204" pitchFamily="34" charset="0"/>
                </a:endParaRPr>
              </a:p>
            </p:txBody>
          </p:sp>
          <p:pic>
            <p:nvPicPr>
              <p:cNvPr id="56" name="Picture 2" descr="E:\002-KIMS BUSINESS\007-04-1-FIVERR\01-PPT-TEMPLATE\COVER-PSD\05-cut-01.png">
                <a:extLst>
                  <a:ext uri="{FF2B5EF4-FFF2-40B4-BE49-F238E27FC236}">
                    <a16:creationId xmlns:a16="http://schemas.microsoft.com/office/drawing/2014/main" id="{20DF9212-10E7-4008-A91F-D9B184369BC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 flipV="1">
                <a:off x="2027268" y="3359561"/>
                <a:ext cx="1687950" cy="3334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57" name="Picture 2" descr="E:\002-KIMS BUSINESS\007-04-1-FIVERR\01-PPT-TEMPLATE\COVER-PSD\05-cut-01.png">
                <a:extLst>
                  <a:ext uri="{FF2B5EF4-FFF2-40B4-BE49-F238E27FC236}">
                    <a16:creationId xmlns:a16="http://schemas.microsoft.com/office/drawing/2014/main" id="{C4EEBF9B-791C-45CA-82B3-4DEEB53DD1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0800000" flipV="1">
                <a:off x="5364088" y="3359562"/>
                <a:ext cx="1687950" cy="33341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E1D09B03-AC7D-40E2-9E51-5A2AE8FB4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26134" y="6175285"/>
              <a:ext cx="574808" cy="574808"/>
            </a:xfrm>
            <a:prstGeom prst="rect">
              <a:avLst/>
            </a:prstGeom>
          </p:spPr>
        </p:pic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60119541-D261-46A5-AEBC-518E8BE2E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59334" y="4956085"/>
              <a:ext cx="574808" cy="574808"/>
            </a:xfrm>
            <a:prstGeom prst="rect">
              <a:avLst/>
            </a:prstGeom>
          </p:spPr>
        </p:pic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3C95A5F2-0596-49F9-8E1C-5C3382F15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83534" y="6175285"/>
              <a:ext cx="574808" cy="574808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F4A04AB2-BBFF-4571-8869-A007082B6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532726" y="4956085"/>
              <a:ext cx="574808" cy="574808"/>
            </a:xfrm>
            <a:prstGeom prst="rect">
              <a:avLst/>
            </a:prstGeom>
          </p:spPr>
        </p:pic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C750AF7-85EA-4151-B32C-D445B4FD49A8}"/>
              </a:ext>
            </a:extLst>
          </p:cNvPr>
          <p:cNvGrpSpPr/>
          <p:nvPr/>
        </p:nvGrpSpPr>
        <p:grpSpPr>
          <a:xfrm>
            <a:off x="2841019" y="1972604"/>
            <a:ext cx="3007079" cy="864694"/>
            <a:chOff x="8013150" y="4468294"/>
            <a:chExt cx="4217202" cy="864694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FBBCE44-1A1C-4BB9-AF6A-871493C3DBF5}"/>
                </a:ext>
              </a:extLst>
            </p:cNvPr>
            <p:cNvSpPr txBox="1"/>
            <p:nvPr/>
          </p:nvSpPr>
          <p:spPr>
            <a:xfrm>
              <a:off x="8013165" y="4468294"/>
              <a:ext cx="4217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începe cu „de ce?”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endParaRP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972F2B4-217D-4A20-9B72-F37351C40849}"/>
                </a:ext>
              </a:extLst>
            </p:cNvPr>
            <p:cNvSpPr txBox="1"/>
            <p:nvPr/>
          </p:nvSpPr>
          <p:spPr>
            <a:xfrm>
              <a:off x="8013150" y="4748213"/>
              <a:ext cx="416020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instrument de planificare pe termen mediu și lung</a:t>
              </a:r>
            </a:p>
          </p:txBody>
        </p: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6C5CB09E-3633-4EB8-8644-DE6FEBBFECC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705751" y="5282381"/>
            <a:ext cx="2263848" cy="1146570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B9F44080-715F-4357-9971-8E09B699B3BE}"/>
              </a:ext>
            </a:extLst>
          </p:cNvPr>
          <p:cNvGrpSpPr/>
          <p:nvPr/>
        </p:nvGrpSpPr>
        <p:grpSpPr>
          <a:xfrm>
            <a:off x="6369291" y="1968500"/>
            <a:ext cx="3007079" cy="1110916"/>
            <a:chOff x="8013150" y="4468294"/>
            <a:chExt cx="4217202" cy="1110916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475F4C1-9A07-4ADE-A11D-674C2360FCE0}"/>
                </a:ext>
              </a:extLst>
            </p:cNvPr>
            <p:cNvSpPr txBox="1"/>
            <p:nvPr/>
          </p:nvSpPr>
          <p:spPr>
            <a:xfrm>
              <a:off x="8013165" y="4468294"/>
              <a:ext cx="4217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nu există strategie perfectă,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7BB73F3-860C-4708-8A09-9EACDFE65679}"/>
                </a:ext>
              </a:extLst>
            </p:cNvPr>
            <p:cNvSpPr txBox="1"/>
            <p:nvPr/>
          </p:nvSpPr>
          <p:spPr>
            <a:xfrm>
              <a:off x="8013150" y="4748213"/>
              <a:ext cx="41602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însă este esențială implicarea comunității – demers incluziv și transparent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9E98D7D-0541-482E-99BB-D86285D7048B}"/>
              </a:ext>
            </a:extLst>
          </p:cNvPr>
          <p:cNvGrpSpPr/>
          <p:nvPr/>
        </p:nvGrpSpPr>
        <p:grpSpPr>
          <a:xfrm>
            <a:off x="8343765" y="3326307"/>
            <a:ext cx="3007079" cy="864694"/>
            <a:chOff x="8013150" y="4468294"/>
            <a:chExt cx="4217202" cy="864694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69434B7-CBCA-4115-A7CB-A30A95C4CC4C}"/>
                </a:ext>
              </a:extLst>
            </p:cNvPr>
            <p:cNvSpPr txBox="1"/>
            <p:nvPr/>
          </p:nvSpPr>
          <p:spPr>
            <a:xfrm>
              <a:off x="8013165" y="4468294"/>
              <a:ext cx="4217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face parte dintr-un întreg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CA4C81C-5249-4A87-943B-6C6CF58513CC}"/>
                </a:ext>
              </a:extLst>
            </p:cNvPr>
            <p:cNvSpPr txBox="1"/>
            <p:nvPr/>
          </p:nvSpPr>
          <p:spPr>
            <a:xfrm>
              <a:off x="8013150" y="4748213"/>
              <a:ext cx="41602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coordonare pe direcție orizontală și verticală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C669A5F-B2A4-407A-A6C9-BF6D18BC56F1}"/>
              </a:ext>
            </a:extLst>
          </p:cNvPr>
          <p:cNvGrpSpPr/>
          <p:nvPr/>
        </p:nvGrpSpPr>
        <p:grpSpPr>
          <a:xfrm>
            <a:off x="7937138" y="4587949"/>
            <a:ext cx="3007079" cy="859614"/>
            <a:chOff x="8013150" y="4473374"/>
            <a:chExt cx="4217202" cy="859614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412BC77-2838-4EBB-80C7-F1DECB50789F}"/>
                </a:ext>
              </a:extLst>
            </p:cNvPr>
            <p:cNvSpPr txBox="1"/>
            <p:nvPr/>
          </p:nvSpPr>
          <p:spPr>
            <a:xfrm>
              <a:off x="8013165" y="4473374"/>
              <a:ext cx="4217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Investiții „hard” și „soft”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BD16A11-76AF-41D9-8D9B-6FAE164F3714}"/>
                </a:ext>
              </a:extLst>
            </p:cNvPr>
            <p:cNvSpPr txBox="1"/>
            <p:nvPr/>
          </p:nvSpPr>
          <p:spPr>
            <a:xfrm>
              <a:off x="8013150" y="4748213"/>
              <a:ext cx="41602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menținerea echilibrului între proiecte 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FB1EDE4-32E2-4C66-838D-1DE15EA0CAD3}"/>
              </a:ext>
            </a:extLst>
          </p:cNvPr>
          <p:cNvGrpSpPr/>
          <p:nvPr/>
        </p:nvGrpSpPr>
        <p:grpSpPr>
          <a:xfrm>
            <a:off x="1139895" y="4575238"/>
            <a:ext cx="3007079" cy="1286400"/>
            <a:chOff x="8013150" y="4468294"/>
            <a:chExt cx="4217202" cy="1286400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E430FC7-2384-4190-A993-FEB9CE59B956}"/>
                </a:ext>
              </a:extLst>
            </p:cNvPr>
            <p:cNvSpPr txBox="1"/>
            <p:nvPr/>
          </p:nvSpPr>
          <p:spPr>
            <a:xfrm>
              <a:off x="8013165" y="4468294"/>
              <a:ext cx="4217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provocarea „orașelor în declin”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2CAE861-0424-4197-B593-BEB639023F3D}"/>
                </a:ext>
              </a:extLst>
            </p:cNvPr>
            <p:cNvSpPr txBox="1"/>
            <p:nvPr/>
          </p:nvSpPr>
          <p:spPr>
            <a:xfrm>
              <a:off x="8013150" y="4923697"/>
              <a:ext cx="416020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crearea condițiilor pentru a păstra cetățenii existenți și pentru a atrage noi locuitori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87EF90D-9181-4941-A398-D6C30A2BAC89}"/>
              </a:ext>
            </a:extLst>
          </p:cNvPr>
          <p:cNvGrpSpPr/>
          <p:nvPr/>
        </p:nvGrpSpPr>
        <p:grpSpPr>
          <a:xfrm>
            <a:off x="614091" y="3326307"/>
            <a:ext cx="3007079" cy="864694"/>
            <a:chOff x="8013150" y="4468294"/>
            <a:chExt cx="4217202" cy="864694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2507804-843A-4840-8D19-728761D76CFE}"/>
                </a:ext>
              </a:extLst>
            </p:cNvPr>
            <p:cNvSpPr txBox="1"/>
            <p:nvPr/>
          </p:nvSpPr>
          <p:spPr>
            <a:xfrm>
              <a:off x="8013165" y="4468294"/>
              <a:ext cx="42171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zona metropolitană sau ZUF</a:t>
              </a:r>
              <a:endParaRPr lang="ko-KR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DDBADAAF-9EAB-4499-B55C-71178F611ABE}"/>
                </a:ext>
              </a:extLst>
            </p:cNvPr>
            <p:cNvSpPr txBox="1"/>
            <p:nvPr/>
          </p:nvSpPr>
          <p:spPr>
            <a:xfrm>
              <a:off x="8013150" y="4748213"/>
              <a:ext cx="416020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o-RO" altLang="ko-KR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yriad Pro" panose="020B0503030403020204" pitchFamily="34" charset="0"/>
                  <a:cs typeface="Arial" pitchFamily="34" charset="0"/>
                </a:rPr>
                <a:t>au cel mai mare succes în a atrage oameni și investiții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6977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 : coins arrondis 14">
            <a:extLst>
              <a:ext uri="{FF2B5EF4-FFF2-40B4-BE49-F238E27FC236}">
                <a16:creationId xmlns:a16="http://schemas.microsoft.com/office/drawing/2014/main" id="{EA17300F-9465-40B1-A91E-8616C122FAEA}"/>
              </a:ext>
            </a:extLst>
          </p:cNvPr>
          <p:cNvSpPr/>
          <p:nvPr/>
        </p:nvSpPr>
        <p:spPr>
          <a:xfrm flipV="1">
            <a:off x="661988" y="2475910"/>
            <a:ext cx="5182480" cy="45719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sp>
        <p:nvSpPr>
          <p:cNvPr id="7" name="TextBox 8">
            <a:extLst>
              <a:ext uri="{FF2B5EF4-FFF2-40B4-BE49-F238E27FC236}">
                <a16:creationId xmlns:a16="http://schemas.microsoft.com/office/drawing/2014/main" id="{30A06F80-11B2-46DD-B53A-9103167AEA9D}"/>
              </a:ext>
            </a:extLst>
          </p:cNvPr>
          <p:cNvSpPr txBox="1"/>
          <p:nvPr/>
        </p:nvSpPr>
        <p:spPr>
          <a:xfrm>
            <a:off x="758252" y="691036"/>
            <a:ext cx="4989951" cy="160781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00"/>
              </a:lnSpc>
            </a:pPr>
            <a:r>
              <a:rPr lang="ro-RO" sz="4800" b="1" dirty="0">
                <a:solidFill>
                  <a:srgbClr val="373636"/>
                </a:solidFill>
                <a:latin typeface="Myriad Pro" panose="020B0503030403020204" pitchFamily="34" charset="0"/>
              </a:rPr>
              <a:t>De ce o strategie de dezvoltare?</a:t>
            </a:r>
            <a:endParaRPr lang="ro-RO" sz="4800" b="1" dirty="0">
              <a:solidFill>
                <a:srgbClr val="4F68A6"/>
              </a:solidFill>
              <a:latin typeface="Myriad Pro" panose="020B0503030403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CB0A1B-520C-429E-BF68-F7DDC9F60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513" y="5717893"/>
            <a:ext cx="2263848" cy="11465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BD3F1B-A790-4690-A040-D1CA9948376A}"/>
              </a:ext>
            </a:extLst>
          </p:cNvPr>
          <p:cNvSpPr txBox="1"/>
          <p:nvPr/>
        </p:nvSpPr>
        <p:spPr>
          <a:xfrm>
            <a:off x="527704" y="2705473"/>
            <a:ext cx="531676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o-RO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rPr>
              <a:t>Motivația strategiei și scopul final este de a aspira să </a:t>
            </a:r>
            <a:r>
              <a:rPr lang="ro-RO" altLang="ko-KR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rPr>
              <a:t>definească locul și rolul ocupat de localitate </a:t>
            </a:r>
            <a:r>
              <a:rPr lang="ro-RO" altLang="ko-KR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rPr>
              <a:t>în regiune, în perspective de timp medii și lungi.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altLang="ko-K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rPr>
              <a:t>Cum va fi perceput orașul peste 10 ani?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altLang="ko-K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rPr>
              <a:t>Cât de atractiv va fi pentru mediul de afaceri sau potențiali investitori?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altLang="ko-K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rPr>
              <a:t>Cum se poate evidenția patrimoniul cultural și infrastructura pentru atragerea de turiști?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altLang="ko-K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rPr>
              <a:t>Cum se poate îmbunătăți calitatea vieții pentru oameni?</a:t>
            </a:r>
          </a:p>
          <a:p>
            <a:pPr marL="285750" indent="-285750" algn="ctr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o-RO" altLang="ko-KR" sz="1400" i="1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anose="020B0503030403020204" pitchFamily="34" charset="0"/>
                <a:cs typeface="Arial" pitchFamily="34" charset="0"/>
              </a:rPr>
              <a:t>Cum se pot atrage noi locuitori?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C37FB0A8-0909-435F-8ADB-AE43522B66C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330" t="21750" r="10105" b="19815"/>
          <a:stretch/>
        </p:blipFill>
        <p:spPr>
          <a:xfrm>
            <a:off x="6669040" y="0"/>
            <a:ext cx="5522960" cy="6858000"/>
          </a:xfrm>
          <a:prstGeom prst="rect">
            <a:avLst/>
          </a:prstGeom>
        </p:spPr>
      </p:pic>
      <p:sp>
        <p:nvSpPr>
          <p:cNvPr id="12" name="Rectangle : coins arrondis 14">
            <a:extLst>
              <a:ext uri="{FF2B5EF4-FFF2-40B4-BE49-F238E27FC236}">
                <a16:creationId xmlns:a16="http://schemas.microsoft.com/office/drawing/2014/main" id="{85ABDAE9-B654-4BFA-A4EF-721302B0076B}"/>
              </a:ext>
            </a:extLst>
          </p:cNvPr>
          <p:cNvSpPr/>
          <p:nvPr/>
        </p:nvSpPr>
        <p:spPr>
          <a:xfrm flipV="1">
            <a:off x="661988" y="566822"/>
            <a:ext cx="5182480" cy="45719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413884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73C4B9A-1826-B14B-A176-9EF5E091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1414" y="5711430"/>
            <a:ext cx="2263848" cy="1146570"/>
          </a:xfrm>
          <a:prstGeom prst="rect">
            <a:avLst/>
          </a:prstGeom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3DA51BC9-C30E-4A34-8C29-777CC668F971}"/>
              </a:ext>
            </a:extLst>
          </p:cNvPr>
          <p:cNvSpPr txBox="1"/>
          <p:nvPr/>
        </p:nvSpPr>
        <p:spPr>
          <a:xfrm>
            <a:off x="1" y="81860"/>
            <a:ext cx="12191999" cy="7742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00"/>
              </a:lnSpc>
            </a:pPr>
            <a:r>
              <a:rPr lang="ro-RO" sz="4400" b="1" dirty="0">
                <a:solidFill>
                  <a:srgbClr val="373636"/>
                </a:solidFill>
                <a:latin typeface="Myriad Pro" panose="020B0503030403020204" pitchFamily="34" charset="0"/>
              </a:rPr>
              <a:t>SIDU în contextul Politicii Urbane a României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96F3E7-042C-4F3A-B090-B1D587466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8778" y="2447484"/>
            <a:ext cx="4641564" cy="25626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DA07791-BE03-4A8C-A9CD-209AC06B998B}"/>
              </a:ext>
            </a:extLst>
          </p:cNvPr>
          <p:cNvSpPr txBox="1"/>
          <p:nvPr/>
        </p:nvSpPr>
        <p:spPr>
          <a:xfrm>
            <a:off x="572492" y="983018"/>
            <a:ext cx="1107340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Politica</a:t>
            </a:r>
            <a:r>
              <a:rPr lang="en-US" sz="1600" b="1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Urbană</a:t>
            </a:r>
            <a:r>
              <a:rPr lang="en-US" sz="1600" b="1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reprezintă</a:t>
            </a:r>
            <a:r>
              <a:rPr lang="en-US" sz="1600" b="1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viziunea</a:t>
            </a:r>
            <a:r>
              <a:rPr lang="en-US" sz="1600" b="1" i="0" u="none" strike="noStrike" baseline="0" dirty="0">
                <a:latin typeface="Myriad Pro" panose="020B0503030403020204" pitchFamily="34" charset="0"/>
              </a:rPr>
              <a:t> de </a:t>
            </a:r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dezvoltare</a:t>
            </a:r>
            <a:r>
              <a:rPr lang="en-US" sz="1600" b="1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urbană</a:t>
            </a:r>
            <a:r>
              <a:rPr lang="en-US" sz="1600" b="1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durabilă</a:t>
            </a:r>
            <a:r>
              <a:rPr lang="en-US" sz="1600" b="1" i="0" u="none" strike="noStrike" baseline="0" dirty="0">
                <a:latin typeface="Myriad Pro" panose="020B0503030403020204" pitchFamily="34" charset="0"/>
              </a:rPr>
              <a:t>, </a:t>
            </a:r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incluzivă</a:t>
            </a:r>
            <a:r>
              <a:rPr lang="en-US" sz="1600" b="1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1" i="0" u="none" strike="noStrike" baseline="0" dirty="0" err="1">
                <a:latin typeface="Myriad Pro" panose="020B0503030403020204" pitchFamily="34" charset="0"/>
              </a:rPr>
              <a:t>și</a:t>
            </a:r>
            <a:r>
              <a:rPr lang="ro-RO" sz="1600" b="1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it-IT" sz="1600" b="1" i="0" u="none" strike="noStrike" baseline="0" dirty="0">
                <a:latin typeface="Myriad Pro" panose="020B0503030403020204" pitchFamily="34" charset="0"/>
              </a:rPr>
              <a:t>rezilientă a României.</a:t>
            </a:r>
            <a:r>
              <a:rPr lang="ro-RO" sz="1600" b="1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it-IT" sz="1600" b="0" i="0" u="none" strike="noStrike" baseline="0" dirty="0">
                <a:latin typeface="Myriad Pro" panose="020B0503030403020204" pitchFamily="34" charset="0"/>
              </a:rPr>
              <a:t>Aceasta va stabili o agendă comună a autorităților publice</a:t>
            </a:r>
            <a:r>
              <a:rPr lang="ro-RO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de la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nivel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central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și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local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pentru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îmbunătățirea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cadrului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de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dezvoltare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urbană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,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vizând</a:t>
            </a:r>
            <a:r>
              <a:rPr lang="ro-RO" sz="1600" b="0" i="0" u="none" strike="noStrike" baseline="0" dirty="0">
                <a:latin typeface="Myriad Pro" panose="020B0503030403020204" pitchFamily="34" charset="0"/>
              </a:rPr>
              <a:t> următorii piloni și obiective 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de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dezvoltare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:</a:t>
            </a:r>
            <a:endParaRPr lang="en-US" sz="1600" dirty="0">
              <a:latin typeface="Myriad Pro" panose="020B0503030403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76F453-CBA8-4E76-98DF-13E22B4F6B06}"/>
              </a:ext>
            </a:extLst>
          </p:cNvPr>
          <p:cNvSpPr txBox="1"/>
          <p:nvPr/>
        </p:nvSpPr>
        <p:spPr>
          <a:xfrm>
            <a:off x="572492" y="5853828"/>
            <a:ext cx="8784233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Politica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Urbană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a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României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identifică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, de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asemenea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, o</a:t>
            </a:r>
            <a:r>
              <a:rPr lang="ro-RO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paletă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largă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de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obiective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și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măsuri</a:t>
            </a:r>
            <a:r>
              <a:rPr lang="ro-RO" sz="160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asociate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pentru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a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putea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fi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adaptate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și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utilizate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de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toate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autoritățile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locale pe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măsură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ce</a:t>
            </a:r>
            <a:r>
              <a:rPr lang="ro-RO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își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vor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actualiza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strategiile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integrate de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dezvoltare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 </a:t>
            </a:r>
            <a:r>
              <a:rPr lang="en-US" sz="1600" b="0" i="0" u="none" strike="noStrike" baseline="0" dirty="0" err="1">
                <a:latin typeface="Myriad Pro" panose="020B0503030403020204" pitchFamily="34" charset="0"/>
              </a:rPr>
              <a:t>urbană</a:t>
            </a:r>
            <a:r>
              <a:rPr lang="en-US" sz="1600" b="0" i="0" u="none" strike="noStrike" baseline="0" dirty="0">
                <a:latin typeface="Myriad Pro" panose="020B0503030403020204" pitchFamily="34" charset="0"/>
              </a:rPr>
              <a:t>.</a:t>
            </a:r>
            <a:endParaRPr lang="en-US" sz="1600" dirty="0">
              <a:latin typeface="Myriad Pro" panose="020B0503030403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202DBB-125C-461B-8CD2-8BE4DE99B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309" y="1903880"/>
            <a:ext cx="4796191" cy="3731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884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0E861C1F-2FCA-4214-A6AD-4C09BCCAEF1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-380" r="75"/>
          <a:stretch/>
        </p:blipFill>
        <p:spPr>
          <a:xfrm>
            <a:off x="1920136" y="1077808"/>
            <a:ext cx="8262828" cy="4633622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73C4B9A-1826-B14B-A176-9EF5E091A6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1414" y="5711430"/>
            <a:ext cx="2263848" cy="1146570"/>
          </a:xfrm>
          <a:prstGeom prst="rect">
            <a:avLst/>
          </a:prstGeom>
        </p:spPr>
      </p:pic>
      <p:sp>
        <p:nvSpPr>
          <p:cNvPr id="10" name="TextBox 8">
            <a:extLst>
              <a:ext uri="{FF2B5EF4-FFF2-40B4-BE49-F238E27FC236}">
                <a16:creationId xmlns:a16="http://schemas.microsoft.com/office/drawing/2014/main" id="{3DA51BC9-C30E-4A34-8C29-777CC668F971}"/>
              </a:ext>
            </a:extLst>
          </p:cNvPr>
          <p:cNvSpPr txBox="1"/>
          <p:nvPr/>
        </p:nvSpPr>
        <p:spPr>
          <a:xfrm>
            <a:off x="1" y="81860"/>
            <a:ext cx="12191999" cy="7742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6500"/>
              </a:lnSpc>
            </a:pPr>
            <a:r>
              <a:rPr lang="ro-RO" sz="4800" b="1" dirty="0">
                <a:solidFill>
                  <a:srgbClr val="373636"/>
                </a:solidFill>
                <a:latin typeface="Myriad Pro" panose="020B0503030403020204" pitchFamily="34" charset="0"/>
              </a:rPr>
              <a:t>Ce trebuie să conțină SIDU?</a:t>
            </a:r>
            <a:endParaRPr lang="ro-RO" sz="4800" b="1" dirty="0">
              <a:solidFill>
                <a:srgbClr val="4F68A6"/>
              </a:solidFill>
              <a:latin typeface="Myriad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185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6542213" y="-361784"/>
            <a:ext cx="6350" cy="7328605"/>
          </a:xfrm>
          <a:prstGeom prst="rect">
            <a:avLst/>
          </a:prstGeom>
          <a:solidFill>
            <a:srgbClr val="373636"/>
          </a:solidFill>
        </p:spPr>
      </p:sp>
      <p:sp>
        <p:nvSpPr>
          <p:cNvPr id="3" name="TextBox 3"/>
          <p:cNvSpPr txBox="1"/>
          <p:nvPr/>
        </p:nvSpPr>
        <p:spPr>
          <a:xfrm>
            <a:off x="7107979" y="602232"/>
            <a:ext cx="4002478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907"/>
              </a:lnSpc>
              <a:spcBef>
                <a:spcPct val="0"/>
              </a:spcBef>
            </a:pPr>
            <a:r>
              <a:rPr lang="en-US" sz="1733" dirty="0" err="1">
                <a:latin typeface="Myriad Pro" panose="020B0503030403020204" pitchFamily="34" charset="0"/>
              </a:rPr>
              <a:t>Societatea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civilă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să</a:t>
            </a:r>
            <a:r>
              <a:rPr lang="en-US" sz="1733" dirty="0">
                <a:latin typeface="Myriad Pro" panose="020B0503030403020204" pitchFamily="34" charset="0"/>
              </a:rPr>
              <a:t> fie </a:t>
            </a:r>
            <a:r>
              <a:rPr lang="en-US" sz="1733" dirty="0" err="1">
                <a:latin typeface="Myriad Pro" panose="020B0503030403020204" pitchFamily="34" charset="0"/>
              </a:rPr>
              <a:t>implicată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în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toate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etapele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procesului</a:t>
            </a:r>
            <a:r>
              <a:rPr lang="en-US" sz="1733" dirty="0">
                <a:latin typeface="Myriad Pro" panose="020B0503030403020204" pitchFamily="34" charset="0"/>
              </a:rPr>
              <a:t> de </a:t>
            </a:r>
            <a:r>
              <a:rPr lang="en-US" sz="1733" dirty="0" err="1">
                <a:latin typeface="Myriad Pro" panose="020B0503030403020204" pitchFamily="34" charset="0"/>
              </a:rPr>
              <a:t>elaborare</a:t>
            </a:r>
            <a:r>
              <a:rPr lang="en-US" sz="1733" dirty="0">
                <a:latin typeface="Myriad Pro" panose="020B0503030403020204" pitchFamily="34" charset="0"/>
              </a:rPr>
              <a:t> a </a:t>
            </a:r>
            <a:r>
              <a:rPr lang="en-US" sz="1733" dirty="0" err="1">
                <a:latin typeface="Myriad Pro" panose="020B0503030403020204" pitchFamily="34" charset="0"/>
              </a:rPr>
              <a:t>strategiei</a:t>
            </a:r>
            <a:endParaRPr lang="en-US" sz="1733" dirty="0">
              <a:latin typeface="Myriad Pro" panose="020B0503030403020204" pitchFamily="34" charset="0"/>
            </a:endParaRPr>
          </a:p>
        </p:txBody>
      </p:sp>
      <p:grpSp>
        <p:nvGrpSpPr>
          <p:cNvPr id="4" name="Group 4"/>
          <p:cNvGrpSpPr/>
          <p:nvPr/>
        </p:nvGrpSpPr>
        <p:grpSpPr>
          <a:xfrm>
            <a:off x="6284375" y="548258"/>
            <a:ext cx="528375" cy="528375"/>
            <a:chOff x="0" y="0"/>
            <a:chExt cx="1056749" cy="1056749"/>
          </a:xfrm>
        </p:grpSpPr>
        <p:grpSp>
          <p:nvGrpSpPr>
            <p:cNvPr id="5" name="Group 5"/>
            <p:cNvGrpSpPr/>
            <p:nvPr/>
          </p:nvGrpSpPr>
          <p:grpSpPr>
            <a:xfrm>
              <a:off x="0" y="0"/>
              <a:ext cx="1056749" cy="1056749"/>
              <a:chOff x="0" y="0"/>
              <a:chExt cx="6350000" cy="63500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4F68A6"/>
              </a:solidFill>
            </p:spPr>
          </p:sp>
        </p:grpSp>
        <p:sp>
          <p:nvSpPr>
            <p:cNvPr id="7" name="TextBox 7"/>
            <p:cNvSpPr txBox="1"/>
            <p:nvPr/>
          </p:nvSpPr>
          <p:spPr>
            <a:xfrm>
              <a:off x="117770" y="374658"/>
              <a:ext cx="821209" cy="3334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20"/>
                </a:lnSpc>
              </a:pPr>
              <a:r>
                <a:rPr lang="en-US" sz="1200">
                  <a:solidFill>
                    <a:srgbClr val="FFFFFF"/>
                  </a:solidFill>
                  <a:latin typeface="Myriad Pro" panose="020B0503030403020204" pitchFamily="34" charset="0"/>
                </a:rPr>
                <a:t>1</a:t>
              </a:r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6278025" y="1972857"/>
            <a:ext cx="528375" cy="528375"/>
            <a:chOff x="0" y="0"/>
            <a:chExt cx="1056749" cy="1056749"/>
          </a:xfrm>
        </p:grpSpPr>
        <p:grpSp>
          <p:nvGrpSpPr>
            <p:cNvPr id="9" name="Group 9"/>
            <p:cNvGrpSpPr/>
            <p:nvPr/>
          </p:nvGrpSpPr>
          <p:grpSpPr>
            <a:xfrm>
              <a:off x="0" y="0"/>
              <a:ext cx="1056749" cy="1056749"/>
              <a:chOff x="0" y="0"/>
              <a:chExt cx="6350000" cy="635000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4F68A6"/>
              </a:solidFill>
            </p:spPr>
          </p:sp>
        </p:grpSp>
        <p:sp>
          <p:nvSpPr>
            <p:cNvPr id="11" name="TextBox 11"/>
            <p:cNvSpPr txBox="1"/>
            <p:nvPr/>
          </p:nvSpPr>
          <p:spPr>
            <a:xfrm>
              <a:off x="117770" y="374658"/>
              <a:ext cx="821209" cy="3334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19"/>
                </a:lnSpc>
              </a:pPr>
              <a:r>
                <a:rPr lang="en-US" sz="1199">
                  <a:solidFill>
                    <a:srgbClr val="FFFFFF"/>
                  </a:solidFill>
                  <a:latin typeface="Myriad Pro" panose="020B0503030403020204" pitchFamily="34" charset="0"/>
                </a:rPr>
                <a:t>2</a:t>
              </a:r>
            </a:p>
          </p:txBody>
        </p:sp>
      </p:grpSp>
      <p:grpSp>
        <p:nvGrpSpPr>
          <p:cNvPr id="12" name="Group 12"/>
          <p:cNvGrpSpPr/>
          <p:nvPr/>
        </p:nvGrpSpPr>
        <p:grpSpPr>
          <a:xfrm>
            <a:off x="6278025" y="3514147"/>
            <a:ext cx="528375" cy="531525"/>
            <a:chOff x="0" y="0"/>
            <a:chExt cx="1056749" cy="1063050"/>
          </a:xfrm>
        </p:grpSpPr>
        <p:grpSp>
          <p:nvGrpSpPr>
            <p:cNvPr id="13" name="Group 13"/>
            <p:cNvGrpSpPr/>
            <p:nvPr/>
          </p:nvGrpSpPr>
          <p:grpSpPr>
            <a:xfrm>
              <a:off x="0" y="0"/>
              <a:ext cx="1056749" cy="1063050"/>
              <a:chOff x="0" y="0"/>
              <a:chExt cx="6350000" cy="635000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4F68A6"/>
              </a:solidFill>
            </p:spPr>
          </p:sp>
        </p:grpSp>
        <p:sp>
          <p:nvSpPr>
            <p:cNvPr id="15" name="TextBox 15"/>
            <p:cNvSpPr txBox="1"/>
            <p:nvPr/>
          </p:nvSpPr>
          <p:spPr>
            <a:xfrm>
              <a:off x="117770" y="374658"/>
              <a:ext cx="821209" cy="3334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19"/>
                </a:lnSpc>
              </a:pPr>
              <a:r>
                <a:rPr lang="en-US" sz="1199">
                  <a:solidFill>
                    <a:srgbClr val="FFFFFF"/>
                  </a:solidFill>
                  <a:latin typeface="Myriad Pro" panose="020B0503030403020204" pitchFamily="34" charset="0"/>
                </a:rPr>
                <a:t>3</a:t>
              </a:r>
            </a:p>
          </p:txBody>
        </p:sp>
      </p:grpSp>
      <p:sp>
        <p:nvSpPr>
          <p:cNvPr id="16" name="TextBox 16"/>
          <p:cNvSpPr txBox="1"/>
          <p:nvPr/>
        </p:nvSpPr>
        <p:spPr>
          <a:xfrm>
            <a:off x="-706295" y="2918619"/>
            <a:ext cx="7519045" cy="6796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800" b="1" dirty="0" err="1">
                <a:latin typeface="Myriad Pro" panose="020B0503030403020204" pitchFamily="34" charset="0"/>
              </a:rPr>
              <a:t>Recomandări</a:t>
            </a:r>
            <a:endParaRPr lang="en-US" sz="4800" b="1" dirty="0">
              <a:latin typeface="Myriad Pro" panose="020B0503030403020204" pitchFamily="34" charset="0"/>
            </a:endParaRPr>
          </a:p>
        </p:txBody>
      </p:sp>
      <p:grpSp>
        <p:nvGrpSpPr>
          <p:cNvPr id="17" name="Group 17"/>
          <p:cNvGrpSpPr/>
          <p:nvPr/>
        </p:nvGrpSpPr>
        <p:grpSpPr>
          <a:xfrm>
            <a:off x="6278025" y="4703707"/>
            <a:ext cx="528375" cy="534676"/>
            <a:chOff x="0" y="0"/>
            <a:chExt cx="1056749" cy="1069351"/>
          </a:xfrm>
        </p:grpSpPr>
        <p:grpSp>
          <p:nvGrpSpPr>
            <p:cNvPr id="18" name="Group 18"/>
            <p:cNvGrpSpPr/>
            <p:nvPr/>
          </p:nvGrpSpPr>
          <p:grpSpPr>
            <a:xfrm>
              <a:off x="0" y="0"/>
              <a:ext cx="1056749" cy="1069351"/>
              <a:chOff x="0" y="0"/>
              <a:chExt cx="6350000" cy="6350000"/>
            </a:xfrm>
          </p:grpSpPr>
          <p:sp>
            <p:nvSpPr>
              <p:cNvPr id="19" name="Freeform 19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4F68A6"/>
              </a:solidFill>
            </p:spPr>
          </p:sp>
        </p:grpSp>
        <p:sp>
          <p:nvSpPr>
            <p:cNvPr id="20" name="TextBox 20"/>
            <p:cNvSpPr txBox="1"/>
            <p:nvPr/>
          </p:nvSpPr>
          <p:spPr>
            <a:xfrm>
              <a:off x="117770" y="374658"/>
              <a:ext cx="821209" cy="3334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19"/>
                </a:lnSpc>
              </a:pPr>
              <a:r>
                <a:rPr lang="en-US" sz="1199">
                  <a:solidFill>
                    <a:srgbClr val="FFFFFF"/>
                  </a:solidFill>
                  <a:latin typeface="Myriad Pro" panose="020B0503030403020204" pitchFamily="34" charset="0"/>
                </a:rPr>
                <a:t>4</a:t>
              </a:r>
            </a:p>
          </p:txBody>
        </p:sp>
      </p:grpSp>
      <p:sp>
        <p:nvSpPr>
          <p:cNvPr id="21" name="TextBox 21"/>
          <p:cNvSpPr txBox="1"/>
          <p:nvPr/>
        </p:nvSpPr>
        <p:spPr>
          <a:xfrm>
            <a:off x="7107979" y="1637079"/>
            <a:ext cx="4002478" cy="12182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907"/>
              </a:lnSpc>
            </a:pPr>
            <a:r>
              <a:rPr lang="en-US" sz="1733" dirty="0">
                <a:latin typeface="Myriad Pro" panose="020B0503030403020204" pitchFamily="34" charset="0"/>
              </a:rPr>
              <a:t>O </a:t>
            </a:r>
            <a:r>
              <a:rPr lang="en-US" sz="1733" dirty="0" err="1">
                <a:latin typeface="Myriad Pro" panose="020B0503030403020204" pitchFamily="34" charset="0"/>
              </a:rPr>
              <a:t>strategie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eficientă</a:t>
            </a:r>
            <a:r>
              <a:rPr lang="en-US" sz="1733" dirty="0">
                <a:latin typeface="Myriad Pro" panose="020B0503030403020204" pitchFamily="34" charset="0"/>
              </a:rPr>
              <a:t> face </a:t>
            </a:r>
            <a:r>
              <a:rPr lang="en-US" sz="1733" dirty="0" err="1">
                <a:latin typeface="Myriad Pro" panose="020B0503030403020204" pitchFamily="34" charset="0"/>
              </a:rPr>
              <a:t>parte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dintr</a:t>
            </a:r>
            <a:r>
              <a:rPr lang="en-US" sz="1733" dirty="0">
                <a:latin typeface="Myriad Pro" panose="020B0503030403020204" pitchFamily="34" charset="0"/>
              </a:rPr>
              <a:t>-un </a:t>
            </a:r>
            <a:r>
              <a:rPr lang="en-US" sz="1733" dirty="0" err="1">
                <a:latin typeface="Myriad Pro" panose="020B0503030403020204" pitchFamily="34" charset="0"/>
              </a:rPr>
              <a:t>întreg</a:t>
            </a:r>
            <a:r>
              <a:rPr lang="en-US" sz="1733" dirty="0">
                <a:latin typeface="Myriad Pro" panose="020B0503030403020204" pitchFamily="34" charset="0"/>
              </a:rPr>
              <a:t> - </a:t>
            </a:r>
            <a:r>
              <a:rPr lang="en-US" sz="1733" dirty="0" err="1">
                <a:latin typeface="Myriad Pro" panose="020B0503030403020204" pitchFamily="34" charset="0"/>
              </a:rPr>
              <a:t>importanța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coordonării</a:t>
            </a:r>
            <a:r>
              <a:rPr lang="en-US" sz="1733" dirty="0">
                <a:latin typeface="Myriad Pro" panose="020B0503030403020204" pitchFamily="34" charset="0"/>
              </a:rPr>
              <a:t> la </a:t>
            </a:r>
            <a:r>
              <a:rPr lang="en-US" sz="1733" dirty="0" err="1">
                <a:latin typeface="Myriad Pro" panose="020B0503030403020204" pitchFamily="34" charset="0"/>
              </a:rPr>
              <a:t>nivel</a:t>
            </a:r>
            <a:r>
              <a:rPr lang="en-US" sz="1733" dirty="0">
                <a:latin typeface="Myriad Pro" panose="020B0503030403020204" pitchFamily="34" charset="0"/>
              </a:rPr>
              <a:t> metropolitan / de ZUF, </a:t>
            </a:r>
            <a:r>
              <a:rPr lang="en-US" sz="1733" dirty="0" err="1">
                <a:latin typeface="Myriad Pro" panose="020B0503030403020204" pitchFamily="34" charset="0"/>
              </a:rPr>
              <a:t>respectiv</a:t>
            </a:r>
            <a:r>
              <a:rPr lang="en-US" sz="1733" dirty="0">
                <a:latin typeface="Myriad Pro" panose="020B0503030403020204" pitchFamily="34" charset="0"/>
              </a:rPr>
              <a:t> cu </a:t>
            </a:r>
            <a:r>
              <a:rPr lang="en-US" sz="1733" dirty="0" err="1">
                <a:latin typeface="Myriad Pro" panose="020B0503030403020204" pitchFamily="34" charset="0"/>
              </a:rPr>
              <a:t>strategiile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sectoriale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și</a:t>
            </a:r>
            <a:r>
              <a:rPr lang="en-US" sz="1733" dirty="0">
                <a:latin typeface="Myriad Pro" panose="020B0503030403020204" pitchFamily="34" charset="0"/>
              </a:rPr>
              <a:t> cu </a:t>
            </a:r>
            <a:r>
              <a:rPr lang="en-US" sz="1733" dirty="0" err="1">
                <a:latin typeface="Myriad Pro" panose="020B0503030403020204" pitchFamily="34" charset="0"/>
              </a:rPr>
              <a:t>noul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cadru</a:t>
            </a:r>
            <a:r>
              <a:rPr lang="en-US" sz="1733" dirty="0">
                <a:latin typeface="Myriad Pro" panose="020B0503030403020204" pitchFamily="34" charset="0"/>
              </a:rPr>
              <a:t> al </a:t>
            </a:r>
            <a:r>
              <a:rPr lang="en-US" sz="1733" dirty="0" err="1">
                <a:latin typeface="Myriad Pro" panose="020B0503030403020204" pitchFamily="34" charset="0"/>
              </a:rPr>
              <a:t>Politicii</a:t>
            </a:r>
            <a:r>
              <a:rPr lang="en-US" sz="1733" dirty="0">
                <a:latin typeface="Myriad Pro" panose="020B0503030403020204" pitchFamily="34" charset="0"/>
              </a:rPr>
              <a:t> Urbane</a:t>
            </a:r>
            <a:r>
              <a:rPr lang="en-US" sz="467" dirty="0">
                <a:latin typeface="Myriad Pro" panose="020B0503030403020204" pitchFamily="34" charset="0"/>
              </a:rPr>
              <a:t>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7107979" y="3426750"/>
            <a:ext cx="4002478" cy="7309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907"/>
              </a:lnSpc>
              <a:spcBef>
                <a:spcPct val="0"/>
              </a:spcBef>
            </a:pPr>
            <a:r>
              <a:rPr lang="en-US" sz="1733" dirty="0" err="1">
                <a:latin typeface="Myriad Pro" panose="020B0503030403020204" pitchFamily="34" charset="0"/>
              </a:rPr>
              <a:t>Strategia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să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aibă</a:t>
            </a:r>
            <a:r>
              <a:rPr lang="en-US" sz="1733" dirty="0">
                <a:latin typeface="Myriad Pro" panose="020B0503030403020204" pitchFamily="34" charset="0"/>
              </a:rPr>
              <a:t> un termen bine </a:t>
            </a:r>
            <a:r>
              <a:rPr lang="en-US" sz="1733" dirty="0" err="1">
                <a:latin typeface="Myriad Pro" panose="020B0503030403020204" pitchFamily="34" charset="0"/>
              </a:rPr>
              <a:t>definit</a:t>
            </a:r>
            <a:r>
              <a:rPr lang="en-US" sz="1733" dirty="0">
                <a:latin typeface="Myriad Pro" panose="020B0503030403020204" pitchFamily="34" charset="0"/>
              </a:rPr>
              <a:t> de </a:t>
            </a:r>
            <a:r>
              <a:rPr lang="en-US" sz="1733" dirty="0" err="1">
                <a:latin typeface="Myriad Pro" panose="020B0503030403020204" pitchFamily="34" charset="0"/>
              </a:rPr>
              <a:t>implementare</a:t>
            </a:r>
            <a:r>
              <a:rPr lang="en-US" sz="1733" dirty="0">
                <a:latin typeface="Myriad Pro" panose="020B0503030403020204" pitchFamily="34" charset="0"/>
              </a:rPr>
              <a:t>, pe </a:t>
            </a:r>
            <a:r>
              <a:rPr lang="en-US" sz="1733" dirty="0" err="1">
                <a:latin typeface="Myriad Pro" panose="020B0503030403020204" pitchFamily="34" charset="0"/>
              </a:rPr>
              <a:t>baza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unui</a:t>
            </a:r>
            <a:r>
              <a:rPr lang="en-US" sz="1733" dirty="0">
                <a:latin typeface="Myriad Pro" panose="020B0503030403020204" pitchFamily="34" charset="0"/>
              </a:rPr>
              <a:t> </a:t>
            </a:r>
            <a:r>
              <a:rPr lang="en-US" sz="1733" dirty="0" err="1">
                <a:latin typeface="Myriad Pro" panose="020B0503030403020204" pitchFamily="34" charset="0"/>
              </a:rPr>
              <a:t>buget</a:t>
            </a:r>
            <a:r>
              <a:rPr lang="en-US" sz="1733" dirty="0">
                <a:latin typeface="Myriad Pro" panose="020B0503030403020204" pitchFamily="34" charset="0"/>
              </a:rPr>
              <a:t> de </a:t>
            </a:r>
            <a:r>
              <a:rPr lang="en-US" sz="1733" dirty="0" err="1">
                <a:latin typeface="Myriad Pro" panose="020B0503030403020204" pitchFamily="34" charset="0"/>
              </a:rPr>
              <a:t>investiții</a:t>
            </a:r>
            <a:r>
              <a:rPr lang="en-US" sz="1733" dirty="0">
                <a:latin typeface="Myriad Pro" panose="020B0503030403020204" pitchFamily="34" charset="0"/>
              </a:rPr>
              <a:t> de capital realist</a:t>
            </a:r>
            <a:r>
              <a:rPr lang="en-US" sz="800" dirty="0">
                <a:latin typeface="Myriad Pro" panose="020B0503030403020204" pitchFamily="34" charset="0"/>
              </a:rPr>
              <a:t>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7107979" y="4729108"/>
            <a:ext cx="4002478" cy="7309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907"/>
              </a:lnSpc>
              <a:spcBef>
                <a:spcPct val="0"/>
              </a:spcBef>
            </a:pPr>
            <a:r>
              <a:rPr lang="en-US" sz="1733">
                <a:latin typeface="Myriad Pro" panose="020B0503030403020204" pitchFamily="34" charset="0"/>
              </a:rPr>
              <a:t>Portofoliul proiectelor prioritare să fie comunicat transparent, împreună cu perioadele de implementare ale acestora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7107979" y="5960324"/>
            <a:ext cx="4002478" cy="4873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907"/>
              </a:lnSpc>
              <a:spcBef>
                <a:spcPct val="0"/>
              </a:spcBef>
            </a:pPr>
            <a:r>
              <a:rPr lang="en-US" sz="1733">
                <a:latin typeface="Myriad Pro" panose="020B0503030403020204" pitchFamily="34" charset="0"/>
              </a:rPr>
              <a:t>Societatea civilă să monitorizeze implementarea proiectelor</a:t>
            </a:r>
            <a:r>
              <a:rPr lang="en-US" sz="800">
                <a:latin typeface="Myriad Pro" panose="020B0503030403020204" pitchFamily="34" charset="0"/>
              </a:rPr>
              <a:t> 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6284375" y="5904862"/>
            <a:ext cx="528375" cy="534676"/>
            <a:chOff x="0" y="0"/>
            <a:chExt cx="1056749" cy="1069351"/>
          </a:xfrm>
        </p:grpSpPr>
        <p:grpSp>
          <p:nvGrpSpPr>
            <p:cNvPr id="26" name="Group 26"/>
            <p:cNvGrpSpPr/>
            <p:nvPr/>
          </p:nvGrpSpPr>
          <p:grpSpPr>
            <a:xfrm>
              <a:off x="0" y="0"/>
              <a:ext cx="1056749" cy="1069351"/>
              <a:chOff x="0" y="0"/>
              <a:chExt cx="6350000" cy="6350000"/>
            </a:xfrm>
          </p:grpSpPr>
          <p:sp>
            <p:nvSpPr>
              <p:cNvPr id="27" name="Freeform 27"/>
              <p:cNvSpPr/>
              <p:nvPr/>
            </p:nvSpPr>
            <p:spPr>
              <a:xfrm>
                <a:off x="14167" y="0"/>
                <a:ext cx="6321665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21665" h="6350000">
                    <a:moveTo>
                      <a:pt x="3160833" y="0"/>
                    </a:moveTo>
                    <a:lnTo>
                      <a:pt x="3160833" y="0"/>
                    </a:lnTo>
                    <a:cubicBezTo>
                      <a:pt x="4908795" y="7817"/>
                      <a:pt x="6321666" y="1427021"/>
                      <a:pt x="6321666" y="3175000"/>
                    </a:cubicBezTo>
                    <a:cubicBezTo>
                      <a:pt x="6321666" y="4922979"/>
                      <a:pt x="4908795" y="6342183"/>
                      <a:pt x="3160833" y="6350000"/>
                    </a:cubicBezTo>
                    <a:cubicBezTo>
                      <a:pt x="1412871" y="6342183"/>
                      <a:pt x="0" y="4922979"/>
                      <a:pt x="0" y="3175000"/>
                    </a:cubicBezTo>
                    <a:cubicBezTo>
                      <a:pt x="0" y="1427021"/>
                      <a:pt x="1412871" y="7817"/>
                      <a:pt x="3160833" y="0"/>
                    </a:cubicBezTo>
                    <a:close/>
                  </a:path>
                </a:pathLst>
              </a:custGeom>
              <a:solidFill>
                <a:srgbClr val="4F68A6"/>
              </a:solidFill>
            </p:spPr>
          </p:sp>
        </p:grpSp>
        <p:sp>
          <p:nvSpPr>
            <p:cNvPr id="28" name="TextBox 28"/>
            <p:cNvSpPr txBox="1"/>
            <p:nvPr/>
          </p:nvSpPr>
          <p:spPr>
            <a:xfrm>
              <a:off x="117770" y="374658"/>
              <a:ext cx="821209" cy="3334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1319"/>
                </a:lnSpc>
              </a:pPr>
              <a:r>
                <a:rPr lang="en-US" sz="1199">
                  <a:solidFill>
                    <a:srgbClr val="FFFFFF"/>
                  </a:solidFill>
                  <a:latin typeface="Myriad Pro" panose="020B0503030403020204" pitchFamily="34" charset="0"/>
                </a:rPr>
                <a:t>5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3B25AFD1-7E52-45B1-9E45-78D847429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514" y="5577668"/>
            <a:ext cx="2263848" cy="114657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918937" y="-63500"/>
            <a:ext cx="10052005" cy="412176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666"/>
              </a:lnSpc>
            </a:pPr>
            <a:endParaRPr sz="1200" dirty="0">
              <a:latin typeface="Myriad Pro" panose="020B0503030403020204" pitchFamily="34" charset="0"/>
            </a:endParaRPr>
          </a:p>
          <a:p>
            <a:pPr>
              <a:lnSpc>
                <a:spcPts val="2666"/>
              </a:lnSpc>
            </a:pPr>
            <a:endParaRPr sz="1200" dirty="0">
              <a:latin typeface="Myriad Pro" panose="020B0503030403020204" pitchFamily="34" charset="0"/>
            </a:endParaRPr>
          </a:p>
          <a:p>
            <a:pPr>
              <a:lnSpc>
                <a:spcPts val="2666"/>
              </a:lnSpc>
            </a:pPr>
            <a:r>
              <a:rPr lang="en-US" sz="2000" b="1" dirty="0" err="1">
                <a:solidFill>
                  <a:srgbClr val="4F68A6"/>
                </a:solidFill>
                <a:latin typeface="Myriad Pro" panose="020B0503030403020204" pitchFamily="34" charset="0"/>
              </a:rPr>
              <a:t>Instrumente</a:t>
            </a:r>
            <a:r>
              <a:rPr lang="en-US" sz="2000" b="1" dirty="0">
                <a:solidFill>
                  <a:srgbClr val="4F68A6"/>
                </a:solidFill>
                <a:latin typeface="Myriad Pro" panose="020B0503030403020204" pitchFamily="34" charset="0"/>
              </a:rPr>
              <a:t> utile:</a:t>
            </a:r>
            <a:r>
              <a:rPr lang="en-US" sz="2000" b="1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baze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de date (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indicatori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urbani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),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metodologie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de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prioritizare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proiecte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,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bugetele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estimate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pentru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investiții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de capital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în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perioada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2021-2030,  model de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chestionar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pentru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ierarhizarea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pilonilor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și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obiectivelor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Politicii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Urbane (la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nivel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local), plan de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promovare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și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participare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,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surse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alternative de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finanțare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a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administrațiilor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publice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locale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s.a.</a:t>
            </a:r>
            <a:endParaRPr lang="en-US" sz="1666" dirty="0">
              <a:solidFill>
                <a:srgbClr val="373636"/>
              </a:solidFill>
              <a:latin typeface="Myriad Pro" panose="020B0503030403020204" pitchFamily="34" charset="0"/>
            </a:endParaRPr>
          </a:p>
          <a:p>
            <a:pPr>
              <a:lnSpc>
                <a:spcPts val="2666"/>
              </a:lnSpc>
            </a:pPr>
            <a:endParaRPr lang="en-US" sz="1666" dirty="0">
              <a:solidFill>
                <a:srgbClr val="373636"/>
              </a:solidFill>
              <a:latin typeface="Myriad Pro" panose="020B0503030403020204" pitchFamily="34" charset="0"/>
            </a:endParaRPr>
          </a:p>
          <a:p>
            <a:pPr>
              <a:lnSpc>
                <a:spcPts val="2666"/>
              </a:lnSpc>
            </a:pPr>
            <a:r>
              <a:rPr lang="en-US" sz="2000" b="1" dirty="0" err="1">
                <a:solidFill>
                  <a:srgbClr val="4F68A6"/>
                </a:solidFill>
                <a:latin typeface="Myriad Pro" panose="020B0503030403020204" pitchFamily="34" charset="0"/>
              </a:rPr>
              <a:t>Unde</a:t>
            </a:r>
            <a:r>
              <a:rPr lang="en-US" sz="2000" b="1" dirty="0">
                <a:solidFill>
                  <a:srgbClr val="4F68A6"/>
                </a:solidFill>
                <a:latin typeface="Myriad Pro" panose="020B0503030403020204" pitchFamily="34" charset="0"/>
              </a:rPr>
              <a:t> pot fi </a:t>
            </a:r>
            <a:r>
              <a:rPr lang="en-US" sz="2000" b="1" dirty="0" err="1">
                <a:solidFill>
                  <a:srgbClr val="4F68A6"/>
                </a:solidFill>
                <a:latin typeface="Myriad Pro" panose="020B0503030403020204" pitchFamily="34" charset="0"/>
              </a:rPr>
              <a:t>accesate</a:t>
            </a:r>
            <a:r>
              <a:rPr lang="en-US" sz="2000" b="1" dirty="0">
                <a:solidFill>
                  <a:srgbClr val="4F68A6"/>
                </a:solidFill>
                <a:latin typeface="Myriad Pro" panose="020B0503030403020204" pitchFamily="34" charset="0"/>
              </a:rPr>
              <a:t> </a:t>
            </a:r>
            <a:r>
              <a:rPr lang="en-US" sz="2000" b="1" dirty="0" err="1">
                <a:solidFill>
                  <a:srgbClr val="4F68A6"/>
                </a:solidFill>
                <a:latin typeface="Myriad Pro" panose="020B0503030403020204" pitchFamily="34" charset="0"/>
              </a:rPr>
              <a:t>aceste</a:t>
            </a:r>
            <a:r>
              <a:rPr lang="en-US" sz="2000" b="1" dirty="0">
                <a:solidFill>
                  <a:srgbClr val="4F68A6"/>
                </a:solidFill>
                <a:latin typeface="Myriad Pro" panose="020B0503030403020204" pitchFamily="34" charset="0"/>
              </a:rPr>
              <a:t> </a:t>
            </a:r>
            <a:r>
              <a:rPr lang="en-US" sz="2000" b="1" dirty="0" err="1">
                <a:solidFill>
                  <a:srgbClr val="4F68A6"/>
                </a:solidFill>
                <a:latin typeface="Myriad Pro" panose="020B0503030403020204" pitchFamily="34" charset="0"/>
              </a:rPr>
              <a:t>instrumente</a:t>
            </a:r>
            <a:r>
              <a:rPr lang="en-US" sz="2000" b="1" dirty="0">
                <a:solidFill>
                  <a:srgbClr val="4F68A6"/>
                </a:solidFill>
                <a:latin typeface="Myriad Pro" panose="020B0503030403020204" pitchFamily="34" charset="0"/>
              </a:rPr>
              <a:t>?  </a:t>
            </a:r>
            <a:endParaRPr lang="ro-RO" sz="2000" b="1" dirty="0">
              <a:solidFill>
                <a:srgbClr val="4F68A6"/>
              </a:solidFill>
              <a:latin typeface="Myriad Pro" panose="020B0503030403020204" pitchFamily="34" charset="0"/>
            </a:endParaRPr>
          </a:p>
          <a:p>
            <a:pPr>
              <a:lnSpc>
                <a:spcPts val="2666"/>
              </a:lnSpc>
            </a:pP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www.citadini.ro,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secțiunea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Rapoarte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și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Date</a:t>
            </a:r>
            <a:r>
              <a:rPr lang="ro-RO" sz="1666" dirty="0">
                <a:solidFill>
                  <a:srgbClr val="373636"/>
                </a:solidFill>
                <a:latin typeface="Myriad Pro" panose="020B0503030403020204" pitchFamily="34" charset="0"/>
              </a:rPr>
              <a:t> |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Anexele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Ghidului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pentru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</a:t>
            </a:r>
            <a:r>
              <a:rPr lang="en-US" sz="1666" dirty="0" err="1">
                <a:solidFill>
                  <a:srgbClr val="373636"/>
                </a:solidFill>
                <a:latin typeface="Myriad Pro" panose="020B0503030403020204" pitchFamily="34" charset="0"/>
              </a:rPr>
              <a:t>Elaborarea</a:t>
            </a:r>
            <a:r>
              <a:rPr lang="en-US" sz="1666" dirty="0">
                <a:solidFill>
                  <a:srgbClr val="373636"/>
                </a:solidFill>
                <a:latin typeface="Myriad Pro" panose="020B0503030403020204" pitchFamily="34" charset="0"/>
              </a:rPr>
              <a:t> SIDU</a:t>
            </a:r>
          </a:p>
          <a:p>
            <a:pPr>
              <a:lnSpc>
                <a:spcPts val="2666"/>
              </a:lnSpc>
            </a:pPr>
            <a:endParaRPr lang="en-US" sz="1666" dirty="0">
              <a:solidFill>
                <a:srgbClr val="373636"/>
              </a:solidFill>
              <a:latin typeface="Myriad Pro" panose="020B0503030403020204" pitchFamily="34" charset="0"/>
            </a:endParaRPr>
          </a:p>
          <a:p>
            <a:pPr>
              <a:lnSpc>
                <a:spcPts val="2666"/>
              </a:lnSpc>
            </a:pPr>
            <a:endParaRPr lang="en-US" sz="1666" dirty="0">
              <a:solidFill>
                <a:srgbClr val="373636"/>
              </a:solidFill>
              <a:latin typeface="Myriad Pro" panose="020B0503030403020204" pitchFamily="34" charset="0"/>
            </a:endParaRPr>
          </a:p>
          <a:p>
            <a:pPr>
              <a:lnSpc>
                <a:spcPts val="2667"/>
              </a:lnSpc>
            </a:pPr>
            <a:endParaRPr lang="en-US" sz="1666" dirty="0">
              <a:solidFill>
                <a:srgbClr val="373636"/>
              </a:solidFill>
              <a:latin typeface="Myriad Pro" panose="020B0503030403020204" pitchFamily="34" charset="0"/>
            </a:endParaRPr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18937" y="3204733"/>
            <a:ext cx="8485315" cy="35549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4FE54A-540E-4BB4-8D82-E69EA6CC11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6000" t="3000" r="3000" b="6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extLst>
              <a:ext uri="{FF2B5EF4-FFF2-40B4-BE49-F238E27FC236}">
                <a16:creationId xmlns:a16="http://schemas.microsoft.com/office/drawing/2014/main" id="{11D36523-1A5F-4A8E-9E47-0AFE4F22F8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59335" y="2399239"/>
            <a:ext cx="7108849" cy="351620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C43B87C9-7768-409C-B831-ED406963D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3379" y="6271167"/>
            <a:ext cx="11071433" cy="529610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chemeClr val="accent3">
                    <a:lumMod val="75000"/>
                  </a:schemeClr>
                </a:solidFill>
              </a:rPr>
              <a:t>Bogdan </a:t>
            </a:r>
            <a:r>
              <a:rPr lang="en-US" sz="2800" dirty="0" err="1">
                <a:solidFill>
                  <a:schemeClr val="accent3">
                    <a:lumMod val="75000"/>
                  </a:schemeClr>
                </a:solidFill>
              </a:rPr>
              <a:t>Micu</a:t>
            </a:r>
            <a:br>
              <a:rPr lang="ro-RO" sz="2800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ro-RO" sz="2800" dirty="0">
                <a:solidFill>
                  <a:schemeClr val="accent3">
                    <a:lumMod val="75000"/>
                  </a:schemeClr>
                </a:solidFill>
              </a:rPr>
              <a:t>Ministerul Dezvoltării, Lucrărilor Publice și Administrației</a:t>
            </a:r>
            <a:endParaRPr lang="en-GB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B889B04A-FA9A-4874-A987-6A98B11F3EE2}"/>
              </a:ext>
            </a:extLst>
          </p:cNvPr>
          <p:cNvSpPr/>
          <p:nvPr/>
        </p:nvSpPr>
        <p:spPr>
          <a:xfrm>
            <a:off x="819723" y="-352954"/>
            <a:ext cx="9525" cy="10992908"/>
          </a:xfrm>
          <a:prstGeom prst="rect">
            <a:avLst/>
          </a:prstGeom>
          <a:solidFill>
            <a:srgbClr val="373636"/>
          </a:solidFill>
        </p:spPr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138EBC-8504-4B17-AECB-08A24CD918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186" y="6151645"/>
            <a:ext cx="12192000" cy="4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622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1C4A88"/>
                </a:solidFill>
                <a:latin typeface="Myriad Pro"/>
              </a:rPr>
              <a:t>DESPRE PROIECT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err="1">
                <a:latin typeface="Myriad Pro"/>
              </a:rPr>
              <a:t>Titlu</a:t>
            </a:r>
            <a:r>
              <a:rPr lang="en-GB" dirty="0">
                <a:latin typeface="Myriad Pro"/>
              </a:rPr>
              <a:t>: </a:t>
            </a:r>
            <a:r>
              <a:rPr lang="en-GB" dirty="0" err="1">
                <a:latin typeface="Myriad Pro"/>
              </a:rPr>
              <a:t>Elaborarea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politicii</a:t>
            </a:r>
            <a:r>
              <a:rPr lang="en-GB" dirty="0">
                <a:latin typeface="Myriad Pro"/>
              </a:rPr>
              <a:t> urbane ca instrument de </a:t>
            </a:r>
            <a:r>
              <a:rPr lang="en-GB" dirty="0" err="1">
                <a:latin typeface="Myriad Pro"/>
              </a:rPr>
              <a:t>consolidare</a:t>
            </a:r>
            <a:r>
              <a:rPr lang="en-GB" dirty="0">
                <a:latin typeface="Myriad Pro"/>
              </a:rPr>
              <a:t> a </a:t>
            </a:r>
            <a:r>
              <a:rPr lang="en-GB" dirty="0" err="1">
                <a:latin typeface="Myriad Pro"/>
              </a:rPr>
              <a:t>capacității</a:t>
            </a:r>
            <a:r>
              <a:rPr lang="en-GB" dirty="0">
                <a:latin typeface="Myriad Pro"/>
              </a:rPr>
              <a:t> administrative </a:t>
            </a:r>
            <a:r>
              <a:rPr lang="en-GB" dirty="0" err="1">
                <a:latin typeface="Myriad Pro"/>
              </a:rPr>
              <a:t>și</a:t>
            </a:r>
            <a:r>
              <a:rPr lang="en-GB" dirty="0">
                <a:latin typeface="Myriad Pro"/>
              </a:rPr>
              <a:t> de </a:t>
            </a:r>
            <a:r>
              <a:rPr lang="en-GB" dirty="0" err="1">
                <a:latin typeface="Myriad Pro"/>
              </a:rPr>
              <a:t>planificare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strategică</a:t>
            </a:r>
            <a:r>
              <a:rPr lang="en-GB" dirty="0">
                <a:latin typeface="Myriad Pro"/>
              </a:rPr>
              <a:t> a </a:t>
            </a:r>
            <a:r>
              <a:rPr lang="en-GB" dirty="0" err="1">
                <a:latin typeface="Myriad Pro"/>
              </a:rPr>
              <a:t>zonelor</a:t>
            </a:r>
            <a:r>
              <a:rPr lang="en-GB" dirty="0">
                <a:latin typeface="Myriad Pro"/>
              </a:rPr>
              <a:t> urbane din </a:t>
            </a:r>
            <a:r>
              <a:rPr lang="en-GB" dirty="0" err="1">
                <a:latin typeface="Myriad Pro"/>
              </a:rPr>
              <a:t>România</a:t>
            </a:r>
            <a:endParaRPr lang="en-GB" dirty="0">
              <a:latin typeface="Myriad Pro"/>
            </a:endParaRPr>
          </a:p>
          <a:p>
            <a:r>
              <a:rPr lang="en-GB" b="1" dirty="0">
                <a:latin typeface="Myriad Pro"/>
              </a:rPr>
              <a:t>Cod</a:t>
            </a:r>
            <a:r>
              <a:rPr lang="en-GB" dirty="0">
                <a:latin typeface="Myriad Pro"/>
              </a:rPr>
              <a:t>: SIPOCA 711/</a:t>
            </a:r>
            <a:r>
              <a:rPr lang="en-GB" dirty="0" err="1">
                <a:latin typeface="Myriad Pro"/>
              </a:rPr>
              <a:t>MySMIS</a:t>
            </a:r>
            <a:r>
              <a:rPr lang="en-GB" dirty="0">
                <a:latin typeface="Myriad Pro"/>
              </a:rPr>
              <a:t> 129720</a:t>
            </a:r>
          </a:p>
          <a:p>
            <a:r>
              <a:rPr lang="en-GB" b="1" dirty="0" err="1">
                <a:latin typeface="Myriad Pro"/>
              </a:rPr>
              <a:t>Obiectiv</a:t>
            </a:r>
            <a:r>
              <a:rPr lang="en-GB" dirty="0">
                <a:latin typeface="Myriad Pro"/>
              </a:rPr>
              <a:t>: </a:t>
            </a:r>
            <a:r>
              <a:rPr lang="en-GB" dirty="0" err="1">
                <a:latin typeface="Myriad Pro"/>
              </a:rPr>
              <a:t>elaborarea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politicii</a:t>
            </a:r>
            <a:r>
              <a:rPr lang="en-GB" dirty="0">
                <a:latin typeface="Myriad Pro"/>
              </a:rPr>
              <a:t> urbane ca instrument de </a:t>
            </a:r>
            <a:r>
              <a:rPr lang="en-GB" dirty="0" err="1">
                <a:latin typeface="Myriad Pro"/>
              </a:rPr>
              <a:t>consolidare</a:t>
            </a:r>
            <a:r>
              <a:rPr lang="en-GB" dirty="0">
                <a:latin typeface="Myriad Pro"/>
              </a:rPr>
              <a:t> a </a:t>
            </a:r>
            <a:r>
              <a:rPr lang="en-GB" dirty="0" err="1">
                <a:latin typeface="Myriad Pro"/>
              </a:rPr>
              <a:t>capacității</a:t>
            </a:r>
            <a:r>
              <a:rPr lang="en-GB" dirty="0">
                <a:latin typeface="Myriad Pro"/>
              </a:rPr>
              <a:t> administrative </a:t>
            </a:r>
            <a:r>
              <a:rPr lang="en-GB" dirty="0" err="1">
                <a:latin typeface="Myriad Pro"/>
              </a:rPr>
              <a:t>și</a:t>
            </a:r>
            <a:r>
              <a:rPr lang="en-GB" dirty="0">
                <a:latin typeface="Myriad Pro"/>
              </a:rPr>
              <a:t> de </a:t>
            </a:r>
            <a:r>
              <a:rPr lang="en-GB" dirty="0" err="1">
                <a:latin typeface="Myriad Pro"/>
              </a:rPr>
              <a:t>planificare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strategică</a:t>
            </a:r>
            <a:r>
              <a:rPr lang="en-GB" dirty="0">
                <a:latin typeface="Myriad Pro"/>
              </a:rPr>
              <a:t> a </a:t>
            </a:r>
            <a:r>
              <a:rPr lang="en-GB" dirty="0" err="1">
                <a:latin typeface="Myriad Pro"/>
              </a:rPr>
              <a:t>orașelor</a:t>
            </a:r>
            <a:r>
              <a:rPr lang="en-GB" dirty="0">
                <a:latin typeface="Myriad Pro"/>
              </a:rPr>
              <a:t> din </a:t>
            </a:r>
            <a:r>
              <a:rPr lang="en-GB" dirty="0" err="1">
                <a:latin typeface="Myriad Pro"/>
              </a:rPr>
              <a:t>România</a:t>
            </a:r>
            <a:r>
              <a:rPr lang="en-GB" dirty="0">
                <a:latin typeface="Myriad Pro"/>
              </a:rPr>
              <a:t>, </a:t>
            </a:r>
            <a:r>
              <a:rPr lang="en-GB" dirty="0" err="1">
                <a:latin typeface="Myriad Pro"/>
              </a:rPr>
              <a:t>în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sensul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fundamentării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cadrului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normativ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investițional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și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financiar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și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schimbării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mentalității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în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ceea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ce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privește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procesul</a:t>
            </a:r>
            <a:r>
              <a:rPr lang="en-GB" dirty="0">
                <a:latin typeface="Myriad Pro"/>
              </a:rPr>
              <a:t> de </a:t>
            </a:r>
            <a:r>
              <a:rPr lang="en-GB" dirty="0" err="1">
                <a:latin typeface="Myriad Pro"/>
              </a:rPr>
              <a:t>dezvoltare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urbană</a:t>
            </a:r>
            <a:r>
              <a:rPr lang="en-GB" dirty="0">
                <a:latin typeface="Myriad Pro"/>
              </a:rPr>
              <a:t>.</a:t>
            </a:r>
          </a:p>
          <a:p>
            <a:r>
              <a:rPr lang="en-GB" b="1" dirty="0" err="1">
                <a:latin typeface="Myriad Pro"/>
              </a:rPr>
              <a:t>Valoarea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totală</a:t>
            </a:r>
            <a:r>
              <a:rPr lang="en-GB" b="1" dirty="0">
                <a:latin typeface="Myriad Pro"/>
              </a:rPr>
              <a:t> (lei)</a:t>
            </a:r>
            <a:r>
              <a:rPr lang="en-GB" dirty="0">
                <a:latin typeface="Myriad Pro"/>
              </a:rPr>
              <a:t>: 20.000.000,00</a:t>
            </a:r>
          </a:p>
          <a:p>
            <a:r>
              <a:rPr lang="en-GB" b="1" dirty="0" err="1">
                <a:latin typeface="Myriad Pro"/>
              </a:rPr>
              <a:t>Valoarea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cofinanțării</a:t>
            </a:r>
            <a:r>
              <a:rPr lang="en-GB" b="1" dirty="0">
                <a:latin typeface="Myriad Pro"/>
              </a:rPr>
              <a:t> UE (lei)</a:t>
            </a:r>
            <a:r>
              <a:rPr lang="en-GB" dirty="0">
                <a:latin typeface="Myriad Pro"/>
              </a:rPr>
              <a:t>: 16.796.772,56</a:t>
            </a:r>
          </a:p>
          <a:p>
            <a:r>
              <a:rPr lang="en-GB" b="1" dirty="0">
                <a:latin typeface="Myriad Pro"/>
              </a:rPr>
              <a:t>Data </a:t>
            </a:r>
            <a:r>
              <a:rPr lang="en-GB" b="1" dirty="0" err="1">
                <a:latin typeface="Myriad Pro"/>
              </a:rPr>
              <a:t>începerii</a:t>
            </a:r>
            <a:r>
              <a:rPr lang="en-GB" dirty="0">
                <a:latin typeface="Myriad Pro"/>
              </a:rPr>
              <a:t>: 27.09.2019</a:t>
            </a:r>
          </a:p>
          <a:p>
            <a:r>
              <a:rPr lang="en-GB" b="1" dirty="0" err="1">
                <a:latin typeface="Myriad Pro"/>
              </a:rPr>
              <a:t>Perioada</a:t>
            </a:r>
            <a:r>
              <a:rPr lang="en-GB" b="1" dirty="0">
                <a:latin typeface="Myriad Pro"/>
              </a:rPr>
              <a:t> de </a:t>
            </a:r>
            <a:r>
              <a:rPr lang="en-GB" b="1" dirty="0" err="1">
                <a:latin typeface="Myriad Pro"/>
              </a:rPr>
              <a:t>implementare</a:t>
            </a:r>
            <a:r>
              <a:rPr lang="en-GB" dirty="0">
                <a:latin typeface="Myriad Pro"/>
              </a:rPr>
              <a:t>: 24 </a:t>
            </a:r>
            <a:r>
              <a:rPr lang="en-GB" dirty="0" err="1">
                <a:latin typeface="Myriad Pro"/>
              </a:rPr>
              <a:t>luni</a:t>
            </a:r>
            <a:endParaRPr lang="en-GB" dirty="0">
              <a:latin typeface="Myriad Pr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CB09E-3633-4EB8-8644-DE6FEBBFE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1" y="5675487"/>
            <a:ext cx="2263848" cy="1146570"/>
          </a:xfrm>
          <a:prstGeom prst="rect">
            <a:avLst/>
          </a:prstGeom>
        </p:spPr>
      </p:pic>
      <p:sp>
        <p:nvSpPr>
          <p:cNvPr id="8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974935" y="1270667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37467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1C4A88"/>
                </a:solidFill>
                <a:latin typeface="Myriad Pro"/>
              </a:rPr>
              <a:t>CONTEXTUL EUROPEAN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err="1">
                <a:latin typeface="Myriad Pro"/>
              </a:rPr>
              <a:t>Președinția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română</a:t>
            </a:r>
            <a:r>
              <a:rPr lang="en-GB" b="1" dirty="0">
                <a:latin typeface="Myriad Pro"/>
              </a:rPr>
              <a:t> a </a:t>
            </a:r>
            <a:r>
              <a:rPr lang="en-GB" b="1" dirty="0" err="1">
                <a:latin typeface="Myriad Pro"/>
              </a:rPr>
              <a:t>Consiliului</a:t>
            </a:r>
            <a:r>
              <a:rPr lang="en-GB" b="1" dirty="0">
                <a:latin typeface="Myriad Pro"/>
              </a:rPr>
              <a:t> UE</a:t>
            </a:r>
          </a:p>
          <a:p>
            <a:pPr lvl="1"/>
            <a:r>
              <a:rPr lang="en-GB" dirty="0" err="1">
                <a:latin typeface="Myriad Pro"/>
              </a:rPr>
              <a:t>Declarația</a:t>
            </a:r>
            <a:r>
              <a:rPr lang="en-GB" dirty="0">
                <a:latin typeface="Myriad Pro"/>
              </a:rPr>
              <a:t> de la </a:t>
            </a:r>
            <a:r>
              <a:rPr lang="en-GB" dirty="0" err="1">
                <a:latin typeface="Myriad Pro"/>
              </a:rPr>
              <a:t>București</a:t>
            </a:r>
            <a:r>
              <a:rPr lang="en-GB" dirty="0">
                <a:latin typeface="Myriad Pro"/>
              </a:rPr>
              <a:t> (2019)</a:t>
            </a:r>
          </a:p>
          <a:p>
            <a:r>
              <a:rPr lang="en-GB" b="1" dirty="0" err="1">
                <a:latin typeface="Myriad Pro"/>
              </a:rPr>
              <a:t>Președinția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germană</a:t>
            </a:r>
            <a:r>
              <a:rPr lang="en-GB" b="1" dirty="0">
                <a:latin typeface="Myriad Pro"/>
              </a:rPr>
              <a:t> a </a:t>
            </a:r>
            <a:r>
              <a:rPr lang="en-GB" b="1" dirty="0" err="1">
                <a:latin typeface="Myriad Pro"/>
              </a:rPr>
              <a:t>Consiliului</a:t>
            </a:r>
            <a:r>
              <a:rPr lang="en-GB" b="1" dirty="0">
                <a:latin typeface="Myriad Pro"/>
              </a:rPr>
              <a:t> UE</a:t>
            </a:r>
          </a:p>
          <a:p>
            <a:pPr lvl="1"/>
            <a:r>
              <a:rPr lang="en-GB" dirty="0" err="1">
                <a:latin typeface="Myriad Pro"/>
              </a:rPr>
              <a:t>Noua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Cartă</a:t>
            </a:r>
            <a:r>
              <a:rPr lang="en-GB" dirty="0">
                <a:latin typeface="Myriad Pro"/>
              </a:rPr>
              <a:t> de la Leipzig (2020)</a:t>
            </a:r>
          </a:p>
          <a:p>
            <a:r>
              <a:rPr lang="en-GB" b="1" dirty="0">
                <a:latin typeface="Myriad Pro"/>
              </a:rPr>
              <a:t>Agenda </a:t>
            </a:r>
            <a:r>
              <a:rPr lang="en-GB" b="1" dirty="0" err="1">
                <a:latin typeface="Myriad Pro"/>
              </a:rPr>
              <a:t>Urbană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pentru</a:t>
            </a:r>
            <a:r>
              <a:rPr lang="en-GB" b="1" dirty="0">
                <a:latin typeface="Myriad Pro"/>
              </a:rPr>
              <a:t> UE</a:t>
            </a:r>
          </a:p>
          <a:p>
            <a:pPr lvl="1"/>
            <a:r>
              <a:rPr lang="en-GB" dirty="0" err="1">
                <a:latin typeface="Myriad Pro"/>
              </a:rPr>
              <a:t>primele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rezultate</a:t>
            </a:r>
            <a:r>
              <a:rPr lang="en-GB" dirty="0">
                <a:latin typeface="Myriad Pro"/>
              </a:rPr>
              <a:t> ale </a:t>
            </a:r>
            <a:r>
              <a:rPr lang="en-GB" dirty="0" err="1">
                <a:latin typeface="Myriad Pro"/>
              </a:rPr>
              <a:t>parteneriatelor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existente</a:t>
            </a:r>
            <a:endParaRPr lang="en-GB" dirty="0">
              <a:latin typeface="Myriad Pro"/>
            </a:endParaRPr>
          </a:p>
          <a:p>
            <a:pPr lvl="1"/>
            <a:r>
              <a:rPr lang="en-GB" dirty="0" err="1">
                <a:latin typeface="Myriad Pro"/>
              </a:rPr>
              <a:t>extinderea</a:t>
            </a:r>
            <a:r>
              <a:rPr lang="en-GB" dirty="0">
                <a:latin typeface="Myriad Pro"/>
              </a:rPr>
              <a:t> cu </a:t>
            </a:r>
            <a:r>
              <a:rPr lang="en-GB" dirty="0" err="1">
                <a:latin typeface="Myriad Pro"/>
              </a:rPr>
              <a:t>noi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parteneriate</a:t>
            </a:r>
            <a:endParaRPr lang="en-GB" dirty="0">
              <a:latin typeface="Myriad Pro"/>
            </a:endParaRPr>
          </a:p>
          <a:p>
            <a:r>
              <a:rPr lang="en-GB" b="1" dirty="0" err="1">
                <a:latin typeface="Myriad Pro"/>
              </a:rPr>
              <a:t>Pactul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verde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european</a:t>
            </a:r>
            <a:endParaRPr lang="en-GB" b="1" dirty="0">
              <a:latin typeface="Myriad Pro"/>
            </a:endParaRPr>
          </a:p>
          <a:p>
            <a:pPr lvl="1"/>
            <a:r>
              <a:rPr lang="en-GB" dirty="0" err="1">
                <a:latin typeface="Myriad Pro"/>
              </a:rPr>
              <a:t>transformarea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economiei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și</a:t>
            </a:r>
            <a:r>
              <a:rPr lang="en-GB" dirty="0">
                <a:latin typeface="Myriad Pro"/>
              </a:rPr>
              <a:t> a </a:t>
            </a:r>
            <a:r>
              <a:rPr lang="en-GB" dirty="0" err="1">
                <a:latin typeface="Myriad Pro"/>
              </a:rPr>
              <a:t>societății</a:t>
            </a:r>
            <a:r>
              <a:rPr lang="en-GB" dirty="0">
                <a:latin typeface="Myriad Pro"/>
              </a:rPr>
              <a:t> UE, </a:t>
            </a:r>
            <a:r>
              <a:rPr lang="en-GB" dirty="0" err="1">
                <a:latin typeface="Myriad Pro"/>
              </a:rPr>
              <a:t>pentru</a:t>
            </a:r>
            <a:r>
              <a:rPr lang="en-GB" dirty="0">
                <a:latin typeface="Myriad Pro"/>
              </a:rPr>
              <a:t> a </a:t>
            </a:r>
            <a:r>
              <a:rPr lang="en-GB" dirty="0" err="1">
                <a:latin typeface="Myriad Pro"/>
              </a:rPr>
              <a:t>concretiza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obiectivele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climatice</a:t>
            </a:r>
            <a:endParaRPr lang="en-GB" dirty="0">
              <a:latin typeface="Myriad Pro"/>
            </a:endParaRPr>
          </a:p>
          <a:p>
            <a:endParaRPr lang="en-GB" dirty="0">
              <a:latin typeface="Myriad Pro"/>
            </a:endParaRPr>
          </a:p>
          <a:p>
            <a:endParaRPr lang="en-GB" dirty="0">
              <a:latin typeface="Myriad Pr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CB09E-3633-4EB8-8644-DE6FEBBFE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1" y="5666942"/>
            <a:ext cx="2263848" cy="1146570"/>
          </a:xfrm>
          <a:prstGeom prst="rect">
            <a:avLst/>
          </a:prstGeom>
        </p:spPr>
      </p:pic>
      <p:sp>
        <p:nvSpPr>
          <p:cNvPr id="5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974935" y="1270667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1585855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1C4A88"/>
                </a:solidFill>
                <a:latin typeface="Myriad Pro"/>
              </a:rPr>
              <a:t>CONTEXTUL NAȚIONAL GENERAL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err="1">
                <a:latin typeface="Myriad Pro"/>
              </a:rPr>
              <a:t>creștere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și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contracție</a:t>
            </a:r>
            <a:r>
              <a:rPr lang="en-GB" b="1" dirty="0">
                <a:latin typeface="Myriad Pro"/>
              </a:rPr>
              <a:t> </a:t>
            </a:r>
            <a:r>
              <a:rPr lang="en-GB" dirty="0">
                <a:latin typeface="Myriad Pro"/>
              </a:rPr>
              <a:t>– </a:t>
            </a:r>
            <a:r>
              <a:rPr lang="en-GB" dirty="0" err="1">
                <a:latin typeface="Myriad Pro"/>
              </a:rPr>
              <a:t>scăderea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populației</a:t>
            </a:r>
            <a:r>
              <a:rPr lang="en-GB" dirty="0">
                <a:latin typeface="Myriad Pro"/>
              </a:rPr>
              <a:t> vs. </a:t>
            </a:r>
            <a:r>
              <a:rPr lang="en-GB" dirty="0" err="1">
                <a:latin typeface="Myriad Pro"/>
              </a:rPr>
              <a:t>extinderea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intravilanelor</a:t>
            </a:r>
            <a:endParaRPr lang="en-GB" dirty="0">
              <a:latin typeface="Myriad Pro"/>
            </a:endParaRPr>
          </a:p>
          <a:p>
            <a:r>
              <a:rPr lang="en-GB" b="1" dirty="0" err="1">
                <a:latin typeface="Myriad Pro"/>
              </a:rPr>
              <a:t>expansiunea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spontană</a:t>
            </a:r>
            <a:r>
              <a:rPr lang="en-GB" b="1" dirty="0">
                <a:latin typeface="Myriad Pro"/>
              </a:rPr>
              <a:t> </a:t>
            </a:r>
            <a:r>
              <a:rPr lang="en-GB" dirty="0">
                <a:latin typeface="Myriad Pro"/>
              </a:rPr>
              <a:t>– capacitate </a:t>
            </a:r>
            <a:r>
              <a:rPr lang="en-GB" dirty="0" err="1">
                <a:latin typeface="Myriad Pro"/>
              </a:rPr>
              <a:t>limitată</a:t>
            </a:r>
            <a:r>
              <a:rPr lang="en-GB" dirty="0">
                <a:latin typeface="Myriad Pro"/>
              </a:rPr>
              <a:t> de </a:t>
            </a:r>
            <a:r>
              <a:rPr lang="en-GB" dirty="0" err="1">
                <a:latin typeface="Myriad Pro"/>
              </a:rPr>
              <a:t>furnizare</a:t>
            </a:r>
            <a:r>
              <a:rPr lang="en-GB" dirty="0">
                <a:latin typeface="Myriad Pro"/>
              </a:rPr>
              <a:t> a </a:t>
            </a:r>
            <a:r>
              <a:rPr lang="en-GB" dirty="0" err="1">
                <a:latin typeface="Myriad Pro"/>
              </a:rPr>
              <a:t>serviciilor</a:t>
            </a:r>
            <a:endParaRPr lang="en-GB" dirty="0">
              <a:latin typeface="Myriad Pro"/>
            </a:endParaRPr>
          </a:p>
          <a:p>
            <a:r>
              <a:rPr lang="en-GB" b="1" dirty="0" err="1">
                <a:latin typeface="Myriad Pro"/>
              </a:rPr>
              <a:t>Pactul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verde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european</a:t>
            </a:r>
            <a:r>
              <a:rPr lang="en-GB" b="1" dirty="0">
                <a:latin typeface="Myriad Pro"/>
              </a:rPr>
              <a:t> </a:t>
            </a:r>
            <a:r>
              <a:rPr lang="en-GB" dirty="0">
                <a:latin typeface="Myriad Pro"/>
              </a:rPr>
              <a:t>– </a:t>
            </a:r>
            <a:r>
              <a:rPr lang="en-GB" dirty="0" err="1">
                <a:latin typeface="Myriad Pro"/>
              </a:rPr>
              <a:t>dificultate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în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atingerea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țintelor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prin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abordare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sectorială</a:t>
            </a:r>
            <a:r>
              <a:rPr lang="en-GB" dirty="0">
                <a:latin typeface="Myriad Pro"/>
              </a:rPr>
              <a:t>/</a:t>
            </a:r>
            <a:r>
              <a:rPr lang="en-GB" dirty="0" err="1">
                <a:latin typeface="Myriad Pro"/>
              </a:rPr>
              <a:t>framentată</a:t>
            </a:r>
            <a:endParaRPr lang="en-GB" dirty="0">
              <a:latin typeface="Myriad Pro"/>
            </a:endParaRPr>
          </a:p>
          <a:p>
            <a:r>
              <a:rPr lang="en-GB" b="1" dirty="0" err="1">
                <a:latin typeface="Myriad Pro"/>
              </a:rPr>
              <a:t>cadrul</a:t>
            </a:r>
            <a:r>
              <a:rPr lang="en-GB" b="1" dirty="0">
                <a:latin typeface="Myriad Pro"/>
              </a:rPr>
              <a:t> </a:t>
            </a:r>
            <a:r>
              <a:rPr lang="en-GB" b="1" dirty="0" err="1">
                <a:latin typeface="Myriad Pro"/>
              </a:rPr>
              <a:t>legislativ</a:t>
            </a:r>
            <a:r>
              <a:rPr lang="en-GB" b="1" dirty="0">
                <a:latin typeface="Myriad Pro"/>
              </a:rPr>
              <a:t> </a:t>
            </a:r>
            <a:r>
              <a:rPr lang="en-GB" dirty="0">
                <a:latin typeface="Myriad Pro"/>
              </a:rPr>
              <a:t>– </a:t>
            </a:r>
            <a:r>
              <a:rPr lang="en-GB" dirty="0" err="1">
                <a:latin typeface="Myriad Pro"/>
              </a:rPr>
              <a:t>fragmentare</a:t>
            </a:r>
            <a:r>
              <a:rPr lang="en-GB" dirty="0">
                <a:latin typeface="Myriad Pro"/>
              </a:rPr>
              <a:t>, </a:t>
            </a:r>
            <a:r>
              <a:rPr lang="en-GB" dirty="0" err="1">
                <a:latin typeface="Myriad Pro"/>
              </a:rPr>
              <a:t>volum</a:t>
            </a:r>
            <a:r>
              <a:rPr lang="en-GB" dirty="0">
                <a:latin typeface="Myriad Pro"/>
              </a:rPr>
              <a:t> mare de </a:t>
            </a:r>
            <a:r>
              <a:rPr lang="en-GB" dirty="0" err="1">
                <a:latin typeface="Myriad Pro"/>
              </a:rPr>
              <a:t>documente</a:t>
            </a:r>
            <a:r>
              <a:rPr lang="en-GB" dirty="0">
                <a:latin typeface="Myriad Pro"/>
              </a:rPr>
              <a:t>, </a:t>
            </a:r>
            <a:r>
              <a:rPr lang="en-GB" dirty="0" err="1">
                <a:latin typeface="Myriad Pro"/>
              </a:rPr>
              <a:t>lipsă</a:t>
            </a:r>
            <a:r>
              <a:rPr lang="en-GB" dirty="0">
                <a:latin typeface="Myriad Pro"/>
              </a:rPr>
              <a:t> de </a:t>
            </a:r>
            <a:r>
              <a:rPr lang="en-GB" dirty="0" err="1">
                <a:latin typeface="Myriad Pro"/>
              </a:rPr>
              <a:t>predictibilitate</a:t>
            </a:r>
            <a:endParaRPr lang="en-GB" dirty="0">
              <a:latin typeface="Myriad Pro"/>
            </a:endParaRPr>
          </a:p>
          <a:p>
            <a:r>
              <a:rPr lang="en-GB" b="1" dirty="0">
                <a:latin typeface="Myriad Pro"/>
              </a:rPr>
              <a:t>capacitate </a:t>
            </a:r>
            <a:r>
              <a:rPr lang="en-GB" b="1" dirty="0" err="1">
                <a:latin typeface="Myriad Pro"/>
              </a:rPr>
              <a:t>administrativă</a:t>
            </a:r>
            <a:r>
              <a:rPr lang="en-GB" b="1" dirty="0">
                <a:latin typeface="Myriad Pro"/>
              </a:rPr>
              <a:t> </a:t>
            </a:r>
            <a:r>
              <a:rPr lang="en-GB" dirty="0">
                <a:latin typeface="Myriad Pro"/>
              </a:rPr>
              <a:t>– </a:t>
            </a:r>
            <a:r>
              <a:rPr lang="en-GB" dirty="0" err="1">
                <a:latin typeface="Myriad Pro"/>
              </a:rPr>
              <a:t>nevoia</a:t>
            </a:r>
            <a:r>
              <a:rPr lang="en-GB" dirty="0">
                <a:latin typeface="Myriad Pro"/>
              </a:rPr>
              <a:t> de </a:t>
            </a:r>
            <a:r>
              <a:rPr lang="en-GB" dirty="0" err="1">
                <a:latin typeface="Myriad Pro"/>
              </a:rPr>
              <a:t>cooperare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și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implicare</a:t>
            </a:r>
            <a:r>
              <a:rPr lang="en-GB" dirty="0">
                <a:latin typeface="Myriad Pro"/>
              </a:rPr>
              <a:t> </a:t>
            </a:r>
            <a:r>
              <a:rPr lang="en-GB" dirty="0" err="1">
                <a:latin typeface="Myriad Pro"/>
              </a:rPr>
              <a:t>activă</a:t>
            </a:r>
            <a:endParaRPr lang="en-GB" dirty="0">
              <a:latin typeface="Myriad Pr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CB09E-3633-4EB8-8644-DE6FEBBFE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1" y="5666942"/>
            <a:ext cx="2263848" cy="1146570"/>
          </a:xfrm>
          <a:prstGeom prst="rect">
            <a:avLst/>
          </a:prstGeom>
        </p:spPr>
      </p:pic>
      <p:sp>
        <p:nvSpPr>
          <p:cNvPr id="5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974935" y="1270667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926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1C4A88"/>
                </a:solidFill>
                <a:latin typeface="Myriad Pro"/>
              </a:rPr>
              <a:t>CADRUL NAȚIONAL SPECIFIC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>
                <a:latin typeface="Myriad Pro"/>
              </a:rPr>
              <a:t>dezvoltare difuză, neplanificată și negestionată</a:t>
            </a:r>
          </a:p>
          <a:p>
            <a:pPr lvl="1"/>
            <a:r>
              <a:rPr lang="en-GB">
                <a:latin typeface="Myriad Pro"/>
              </a:rPr>
              <a:t>sistemul de avizare; reconversia și reutilizarea terenurilor; autorizarea fără evaluări de impact și studii de accesibilitate; lipsa cadastrului digital; amânarea implementării unor măsuri nepopulare</a:t>
            </a:r>
          </a:p>
          <a:p>
            <a:r>
              <a:rPr lang="en-GB" b="1">
                <a:latin typeface="Myriad Pro"/>
              </a:rPr>
              <a:t>instrumente incomplete pentru gestionarea creșterii și managementul bunurilor</a:t>
            </a:r>
          </a:p>
          <a:p>
            <a:pPr lvl="1"/>
            <a:r>
              <a:rPr lang="en-GB">
                <a:latin typeface="Myriad Pro"/>
              </a:rPr>
              <a:t>cadastru, digitalizare, registre incomplete; drepturi de intervenție, lipsa cooperării între instituții</a:t>
            </a:r>
          </a:p>
          <a:p>
            <a:r>
              <a:rPr lang="en-GB" b="1">
                <a:latin typeface="Myriad Pro"/>
              </a:rPr>
              <a:t>deficiențe în cooperarea la nivel orizontal și vertical</a:t>
            </a:r>
          </a:p>
          <a:p>
            <a:pPr lvl="1"/>
            <a:r>
              <a:rPr lang="en-GB">
                <a:latin typeface="Myriad Pro"/>
              </a:rPr>
              <a:t>planificarea dezvoltării vs. planificarea infrastructurii; cooperare supralocală; asigurarea rezervelor de teren</a:t>
            </a:r>
          </a:p>
          <a:p>
            <a:endParaRPr lang="en-GB" b="1">
              <a:latin typeface="Myriad Pro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CB09E-3633-4EB8-8644-DE6FEBBFE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1" y="5666942"/>
            <a:ext cx="2263848" cy="1146570"/>
          </a:xfrm>
          <a:prstGeom prst="rect">
            <a:avLst/>
          </a:prstGeom>
        </p:spPr>
      </p:pic>
      <p:sp>
        <p:nvSpPr>
          <p:cNvPr id="5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974935" y="1270667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720440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1C4A88"/>
                </a:solidFill>
                <a:latin typeface="Myriad Pro"/>
              </a:rPr>
              <a:t>POLITICA URBANĂ A ROMÂNIEI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>
                <a:latin typeface="Myriad Pro"/>
              </a:rPr>
              <a:t>viziune de dezvoltare</a:t>
            </a:r>
            <a:r>
              <a:rPr lang="en-GB">
                <a:latin typeface="Myriad Pro"/>
              </a:rPr>
              <a:t> urbană durabilă, incluzivă și rezilientă a României pentru perioada 2021-2035</a:t>
            </a:r>
          </a:p>
          <a:p>
            <a:r>
              <a:rPr lang="en-GB" b="1">
                <a:latin typeface="Myriad Pro"/>
              </a:rPr>
              <a:t>instrument</a:t>
            </a:r>
            <a:r>
              <a:rPr lang="en-GB">
                <a:latin typeface="Myriad Pro"/>
              </a:rPr>
              <a:t> concret </a:t>
            </a:r>
            <a:r>
              <a:rPr lang="en-GB" b="1">
                <a:latin typeface="Myriad Pro"/>
              </a:rPr>
              <a:t>de transpunere</a:t>
            </a:r>
            <a:r>
              <a:rPr lang="en-GB">
                <a:latin typeface="Myriad Pro"/>
              </a:rPr>
              <a:t> la nivel național a obiectivelor și principiilor documentelor cadru la nivel european și la nivel național</a:t>
            </a:r>
          </a:p>
          <a:p>
            <a:r>
              <a:rPr lang="en-GB" b="1">
                <a:latin typeface="Myriad Pro"/>
              </a:rPr>
              <a:t>agendă comună</a:t>
            </a:r>
            <a:r>
              <a:rPr lang="en-GB">
                <a:latin typeface="Myriad Pro"/>
              </a:rPr>
              <a:t> a autorităților publice de la nivel central și local pentru îmbunătățirea cadrului de dezvoltare urbană</a:t>
            </a:r>
          </a:p>
          <a:p>
            <a:r>
              <a:rPr lang="en-GB" b="1">
                <a:latin typeface="Myriad Pro"/>
              </a:rPr>
              <a:t>set de principii</a:t>
            </a:r>
            <a:r>
              <a:rPr lang="en-GB">
                <a:latin typeface="Myriad Pro"/>
              </a:rPr>
              <a:t> directoare de planificare, dezvoltare, management și susținere a zonelor urbane de toate dimensiunile</a:t>
            </a:r>
          </a:p>
          <a:p>
            <a:r>
              <a:rPr lang="en-GB" b="1">
                <a:latin typeface="Myriad Pro"/>
              </a:rPr>
              <a:t>cadru unic</a:t>
            </a:r>
            <a:r>
              <a:rPr lang="en-GB">
                <a:latin typeface="Myriad Pro"/>
              </a:rPr>
              <a:t> de planificare care să fundamenteze programele de finanțare cu fonduri europene și naționale</a:t>
            </a:r>
          </a:p>
          <a:p>
            <a:r>
              <a:rPr lang="en-GB" b="1">
                <a:latin typeface="Myriad Pro"/>
              </a:rPr>
              <a:t>cadru de fundamentare</a:t>
            </a:r>
            <a:r>
              <a:rPr lang="en-GB">
                <a:latin typeface="Myriad Pro"/>
              </a:rPr>
              <a:t> a politicilor urbane și a strategiilor locale</a:t>
            </a:r>
          </a:p>
          <a:p>
            <a:r>
              <a:rPr lang="en-GB" b="1">
                <a:latin typeface="Myriad Pro"/>
              </a:rPr>
              <a:t>proces participativ</a:t>
            </a:r>
            <a:r>
              <a:rPr lang="en-GB">
                <a:latin typeface="Myriad Pro"/>
              </a:rPr>
              <a:t>, colaborativ deschis tuturor actorilor implicați în procesul de dezvoltare urbană și teritorială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CB09E-3633-4EB8-8644-DE6FEBBFE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1" y="5666942"/>
            <a:ext cx="2263848" cy="1146570"/>
          </a:xfrm>
          <a:prstGeom prst="rect">
            <a:avLst/>
          </a:prstGeom>
        </p:spPr>
      </p:pic>
      <p:sp>
        <p:nvSpPr>
          <p:cNvPr id="5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974935" y="1270667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34308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>
                <a:solidFill>
                  <a:srgbClr val="1C4A88"/>
                </a:solidFill>
                <a:latin typeface="Myriad Pro"/>
              </a:rPr>
              <a:t>STRUCTURĂ GENERALĂ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>
                <a:latin typeface="Myriad Pro"/>
              </a:rPr>
              <a:t>orașe verzi și reziliente</a:t>
            </a:r>
            <a:r>
              <a:rPr lang="en-GB">
                <a:latin typeface="Myriad Pro"/>
              </a:rPr>
              <a:t>: crearea unei dezvoltări urbane de înaltă calitate; furnizarea energiei neutre din punct de vedere climatic și eficiență energetică; trecerea la tehnologii inovatoare și eficiente și la o economie circulară; regenerarea ecosistemelor urbane; trecere către o mobilitate durabilă</a:t>
            </a:r>
          </a:p>
          <a:p>
            <a:r>
              <a:rPr lang="en-GB" b="1">
                <a:latin typeface="Myriad Pro"/>
              </a:rPr>
              <a:t>orașe competitive și productive</a:t>
            </a:r>
            <a:r>
              <a:rPr lang="en-GB">
                <a:latin typeface="Myriad Pro"/>
              </a:rPr>
              <a:t>: amplasamente atractive pentru afaceri; exploarea a noi oportunități de digitalizare pentru economiile urbane; asigurarea aprovizionării cu bunuri zilnice</a:t>
            </a:r>
          </a:p>
          <a:p>
            <a:r>
              <a:rPr lang="en-GB" b="1">
                <a:latin typeface="Myriad Pro"/>
              </a:rPr>
              <a:t>orașe echitabile și incluzive</a:t>
            </a:r>
            <a:r>
              <a:rPr lang="en-GB">
                <a:latin typeface="Myriad Pro"/>
              </a:rPr>
              <a:t>: servicii publice accesibile și convenabile; locuire; guvernanță incluzivă</a:t>
            </a:r>
          </a:p>
          <a:p>
            <a:r>
              <a:rPr lang="en-GB" b="1">
                <a:latin typeface="Myriad Pro"/>
              </a:rPr>
              <a:t>orașe bine guvernate</a:t>
            </a:r>
            <a:r>
              <a:rPr lang="en-GB">
                <a:latin typeface="Myriad Pro"/>
              </a:rPr>
              <a:t>: cadru legal permisiv; capacitate adecvată; coerență între politici și instrumente de finanțare; guvernare pe mai multe niveluri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CB09E-3633-4EB8-8644-DE6FEBBFE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1" y="5666942"/>
            <a:ext cx="2263848" cy="1146570"/>
          </a:xfrm>
          <a:prstGeom prst="rect">
            <a:avLst/>
          </a:prstGeom>
        </p:spPr>
      </p:pic>
      <p:sp>
        <p:nvSpPr>
          <p:cNvPr id="5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974935" y="1270667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295326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638" y="-225998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rgbClr val="1C4A88"/>
                </a:solidFill>
                <a:latin typeface="Myriad Pro"/>
              </a:rPr>
              <a:t>REZULTATELE PROIECTULUI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875" y="957406"/>
            <a:ext cx="10744197" cy="59484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600" dirty="0" err="1">
                <a:latin typeface="Myriad Pro"/>
              </a:rPr>
              <a:t>Activitatea</a:t>
            </a:r>
            <a:r>
              <a:rPr lang="en-GB" sz="1600" dirty="0">
                <a:latin typeface="Myriad Pro"/>
              </a:rPr>
              <a:t> 1:</a:t>
            </a:r>
          </a:p>
          <a:p>
            <a:pPr lvl="1"/>
            <a:r>
              <a:rPr lang="en-GB" sz="1600" b="1" dirty="0" err="1">
                <a:latin typeface="Myriad Pro"/>
              </a:rPr>
              <a:t>Analiza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documentelor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cadru</a:t>
            </a:r>
            <a:r>
              <a:rPr lang="en-GB" sz="1600" b="1" dirty="0">
                <a:latin typeface="Myriad Pro"/>
              </a:rPr>
              <a:t> de la </a:t>
            </a:r>
            <a:r>
              <a:rPr lang="en-GB" sz="1600" b="1" dirty="0" err="1">
                <a:latin typeface="Myriad Pro"/>
              </a:rPr>
              <a:t>nivel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mondial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și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european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dirty="0">
                <a:latin typeface="Myriad Pro"/>
              </a:rPr>
              <a:t>cu </a:t>
            </a:r>
            <a:r>
              <a:rPr lang="en-GB" sz="1600" dirty="0" err="1">
                <a:latin typeface="Myriad Pro"/>
              </a:rPr>
              <a:t>incidență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asupra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dezvoltării</a:t>
            </a:r>
            <a:r>
              <a:rPr lang="en-GB" sz="1600" dirty="0">
                <a:latin typeface="Myriad Pro"/>
              </a:rPr>
              <a:t> urbane</a:t>
            </a:r>
          </a:p>
          <a:p>
            <a:pPr lvl="1"/>
            <a:r>
              <a:rPr lang="en-GB" sz="1600" b="1" dirty="0" err="1">
                <a:latin typeface="Myriad Pro"/>
              </a:rPr>
              <a:t>Analiza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documentelor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strategice</a:t>
            </a:r>
            <a:r>
              <a:rPr lang="en-GB" sz="1600" b="1" dirty="0">
                <a:latin typeface="Myriad Pro"/>
              </a:rPr>
              <a:t>, legislative </a:t>
            </a:r>
            <a:r>
              <a:rPr lang="en-GB" sz="1600" b="1" dirty="0" err="1">
                <a:latin typeface="Myriad Pro"/>
              </a:rPr>
              <a:t>și</a:t>
            </a:r>
            <a:r>
              <a:rPr lang="en-GB" sz="1600" b="1" dirty="0">
                <a:latin typeface="Myriad Pro"/>
              </a:rPr>
              <a:t> de </a:t>
            </a:r>
            <a:r>
              <a:rPr lang="en-GB" sz="1600" b="1" dirty="0" err="1">
                <a:latin typeface="Myriad Pro"/>
              </a:rPr>
              <a:t>planificare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pentru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domeniile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sectoriale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dirty="0">
                <a:latin typeface="Myriad Pro"/>
              </a:rPr>
              <a:t>cu </a:t>
            </a:r>
            <a:r>
              <a:rPr lang="en-GB" sz="1600" dirty="0" err="1">
                <a:latin typeface="Myriad Pro"/>
              </a:rPr>
              <a:t>incidență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asupra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dezvoltării</a:t>
            </a:r>
            <a:r>
              <a:rPr lang="en-GB" sz="1600" dirty="0">
                <a:latin typeface="Myriad Pro"/>
              </a:rPr>
              <a:t> urbane</a:t>
            </a:r>
          </a:p>
          <a:p>
            <a:pPr lvl="1"/>
            <a:r>
              <a:rPr lang="en-GB" sz="1600" b="1" dirty="0" err="1">
                <a:latin typeface="Myriad Pro"/>
              </a:rPr>
              <a:t>Analiza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documentelor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strategice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privind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dezvoltarea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urbană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și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teritorială</a:t>
            </a:r>
            <a:r>
              <a:rPr lang="en-GB" sz="1600" b="1" dirty="0">
                <a:latin typeface="Myriad Pro"/>
              </a:rPr>
              <a:t> la </a:t>
            </a:r>
            <a:r>
              <a:rPr lang="en-GB" sz="1600" b="1" dirty="0" err="1">
                <a:latin typeface="Myriad Pro"/>
              </a:rPr>
              <a:t>nivel</a:t>
            </a:r>
            <a:r>
              <a:rPr lang="en-GB" sz="1600" b="1" dirty="0">
                <a:latin typeface="Myriad Pro"/>
              </a:rPr>
              <a:t> local</a:t>
            </a:r>
          </a:p>
          <a:p>
            <a:pPr marL="0" indent="0">
              <a:buNone/>
            </a:pPr>
            <a:r>
              <a:rPr lang="en-GB" sz="1600" dirty="0" err="1">
                <a:latin typeface="Myriad Pro"/>
              </a:rPr>
              <a:t>Activitatea</a:t>
            </a:r>
            <a:r>
              <a:rPr lang="en-GB" sz="1600" dirty="0">
                <a:latin typeface="Myriad Pro"/>
              </a:rPr>
              <a:t> 2: </a:t>
            </a:r>
            <a:r>
              <a:rPr lang="en-GB" sz="1600" b="1" dirty="0" err="1">
                <a:latin typeface="Myriad Pro"/>
              </a:rPr>
              <a:t>Bază</a:t>
            </a:r>
            <a:r>
              <a:rPr lang="en-GB" sz="1600" b="1" dirty="0">
                <a:latin typeface="Myriad Pro"/>
              </a:rPr>
              <a:t> de date </a:t>
            </a:r>
            <a:r>
              <a:rPr lang="en-GB" sz="1600" dirty="0" err="1">
                <a:latin typeface="Myriad Pro"/>
              </a:rPr>
              <a:t>în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vederea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fundamentării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diagnosticului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Politicii</a:t>
            </a:r>
            <a:r>
              <a:rPr lang="en-GB" sz="1600" dirty="0">
                <a:latin typeface="Myriad Pro"/>
              </a:rPr>
              <a:t> Urbane 2021-2035</a:t>
            </a:r>
          </a:p>
          <a:p>
            <a:pPr marL="0" indent="0">
              <a:buNone/>
            </a:pPr>
            <a:r>
              <a:rPr lang="en-GB" sz="1600" dirty="0" err="1">
                <a:latin typeface="Myriad Pro"/>
              </a:rPr>
              <a:t>Activitatea</a:t>
            </a:r>
            <a:r>
              <a:rPr lang="en-GB" sz="1600" dirty="0">
                <a:latin typeface="Myriad Pro"/>
              </a:rPr>
              <a:t> 3: </a:t>
            </a:r>
            <a:r>
              <a:rPr lang="en-GB" sz="1600" b="1" dirty="0" err="1">
                <a:latin typeface="Myriad Pro"/>
              </a:rPr>
              <a:t>Politica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Urbană</a:t>
            </a:r>
            <a:r>
              <a:rPr lang="en-GB" sz="1600" b="1" dirty="0">
                <a:latin typeface="Myriad Pro"/>
              </a:rPr>
              <a:t> 2021-2035 </a:t>
            </a:r>
            <a:r>
              <a:rPr lang="en-GB" sz="1600" dirty="0" err="1">
                <a:latin typeface="Myriad Pro"/>
              </a:rPr>
              <a:t>și</a:t>
            </a:r>
            <a:r>
              <a:rPr lang="en-GB" sz="1600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Planul</a:t>
            </a:r>
            <a:r>
              <a:rPr lang="en-GB" sz="1600" b="1" dirty="0">
                <a:latin typeface="Myriad Pro"/>
              </a:rPr>
              <a:t> de </a:t>
            </a:r>
            <a:r>
              <a:rPr lang="en-GB" sz="1600" b="1" dirty="0" err="1">
                <a:latin typeface="Myriad Pro"/>
              </a:rPr>
              <a:t>acțiune</a:t>
            </a:r>
            <a:endParaRPr lang="en-GB" sz="1600" b="1" dirty="0">
              <a:latin typeface="Myriad Pro"/>
            </a:endParaRPr>
          </a:p>
          <a:p>
            <a:pPr marL="0" indent="0">
              <a:buNone/>
            </a:pPr>
            <a:r>
              <a:rPr lang="en-GB" sz="1600" dirty="0" err="1">
                <a:latin typeface="Myriad Pro"/>
              </a:rPr>
              <a:t>Activitatea</a:t>
            </a:r>
            <a:r>
              <a:rPr lang="en-GB" sz="1600" dirty="0">
                <a:latin typeface="Myriad Pro"/>
              </a:rPr>
              <a:t> 4: </a:t>
            </a:r>
            <a:r>
              <a:rPr lang="en-GB" sz="1600" b="1" dirty="0">
                <a:latin typeface="Myriad Pro"/>
              </a:rPr>
              <a:t>4 </a:t>
            </a:r>
            <a:r>
              <a:rPr lang="en-GB" sz="1600" b="1" dirty="0" err="1">
                <a:latin typeface="Myriad Pro"/>
              </a:rPr>
              <a:t>Strategii</a:t>
            </a:r>
            <a:r>
              <a:rPr lang="en-GB" sz="1600" b="1" dirty="0">
                <a:latin typeface="Myriad Pro"/>
              </a:rPr>
              <a:t> Integrate de </a:t>
            </a:r>
            <a:r>
              <a:rPr lang="en-GB" sz="1600" b="1" dirty="0" err="1">
                <a:latin typeface="Myriad Pro"/>
              </a:rPr>
              <a:t>Dezvoltare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Urbană</a:t>
            </a:r>
            <a:r>
              <a:rPr lang="en-GB" sz="1600" b="1" dirty="0">
                <a:latin typeface="Myriad Pro"/>
              </a:rPr>
              <a:t> la </a:t>
            </a:r>
            <a:r>
              <a:rPr lang="en-GB" sz="1600" b="1" dirty="0" err="1">
                <a:latin typeface="Myriad Pro"/>
              </a:rPr>
              <a:t>nivel</a:t>
            </a:r>
            <a:r>
              <a:rPr lang="en-GB" sz="1600" b="1" dirty="0">
                <a:latin typeface="Myriad Pro"/>
              </a:rPr>
              <a:t> local: Craiova, Suceava, </a:t>
            </a:r>
            <a:r>
              <a:rPr lang="en-GB" sz="1600" b="1" dirty="0" err="1">
                <a:latin typeface="Myriad Pro"/>
              </a:rPr>
              <a:t>Târgu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Secuiesc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și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Simeria</a:t>
            </a:r>
            <a:endParaRPr lang="en-GB" sz="1600" b="1" dirty="0">
              <a:latin typeface="Myriad Pro"/>
            </a:endParaRPr>
          </a:p>
          <a:p>
            <a:pPr marL="0" indent="0">
              <a:buNone/>
            </a:pPr>
            <a:r>
              <a:rPr lang="en-GB" sz="1600" i="1" dirty="0" err="1">
                <a:latin typeface="Myriad Pro"/>
              </a:rPr>
              <a:t>Activitatea</a:t>
            </a:r>
            <a:r>
              <a:rPr lang="en-GB" sz="1600" i="1" dirty="0">
                <a:latin typeface="Myriad Pro"/>
              </a:rPr>
              <a:t> 5</a:t>
            </a:r>
            <a:r>
              <a:rPr lang="en-GB" sz="1600" dirty="0">
                <a:latin typeface="Myriad Pro"/>
              </a:rPr>
              <a:t>: </a:t>
            </a:r>
            <a:r>
              <a:rPr lang="en-GB" sz="1600" b="1" dirty="0" err="1">
                <a:latin typeface="Myriad Pro"/>
              </a:rPr>
              <a:t>Grup</a:t>
            </a:r>
            <a:r>
              <a:rPr lang="en-GB" sz="1600" b="1" dirty="0">
                <a:latin typeface="Myriad Pro"/>
              </a:rPr>
              <a:t> de dialog </a:t>
            </a:r>
            <a:r>
              <a:rPr lang="en-GB" sz="1600" b="1" dirty="0" err="1">
                <a:latin typeface="Myriad Pro"/>
              </a:rPr>
              <a:t>și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sprijin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b="1" dirty="0" err="1">
                <a:latin typeface="Myriad Pro"/>
              </a:rPr>
              <a:t>tehnic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pentru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asigurarea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implementării</a:t>
            </a:r>
            <a:r>
              <a:rPr lang="en-GB" sz="1600" dirty="0">
                <a:latin typeface="Myriad Pro"/>
              </a:rPr>
              <a:t> la </a:t>
            </a:r>
            <a:r>
              <a:rPr lang="en-GB" sz="1600" dirty="0" err="1">
                <a:latin typeface="Myriad Pro"/>
              </a:rPr>
              <a:t>nivel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național</a:t>
            </a:r>
            <a:r>
              <a:rPr lang="en-GB" sz="1600" dirty="0">
                <a:latin typeface="Myriad Pro"/>
              </a:rPr>
              <a:t> a </a:t>
            </a:r>
            <a:r>
              <a:rPr lang="en-GB" sz="1600" dirty="0" err="1">
                <a:latin typeface="Myriad Pro"/>
              </a:rPr>
              <a:t>acțiunilor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convenite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în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cadrul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parteneriatelor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Agendei</a:t>
            </a:r>
            <a:r>
              <a:rPr lang="en-GB" sz="1600" dirty="0">
                <a:latin typeface="Myriad Pro"/>
              </a:rPr>
              <a:t> Urbane </a:t>
            </a:r>
            <a:r>
              <a:rPr lang="en-GB" sz="1600" dirty="0" err="1">
                <a:latin typeface="Myriad Pro"/>
              </a:rPr>
              <a:t>pentru</a:t>
            </a:r>
            <a:r>
              <a:rPr lang="en-GB" sz="1600" dirty="0">
                <a:latin typeface="Myriad Pro"/>
              </a:rPr>
              <a:t> UE</a:t>
            </a:r>
          </a:p>
          <a:p>
            <a:pPr marL="0" indent="0">
              <a:buNone/>
            </a:pPr>
            <a:r>
              <a:rPr lang="en-GB" sz="1600" i="1" dirty="0" err="1">
                <a:latin typeface="Myriad Pro"/>
              </a:rPr>
              <a:t>Activitatea</a:t>
            </a:r>
            <a:r>
              <a:rPr lang="en-GB" sz="1600" i="1" dirty="0">
                <a:latin typeface="Myriad Pro"/>
              </a:rPr>
              <a:t> 6</a:t>
            </a:r>
            <a:r>
              <a:rPr lang="en-GB" sz="1600" dirty="0">
                <a:latin typeface="Myriad Pro"/>
              </a:rPr>
              <a:t>: </a:t>
            </a:r>
            <a:r>
              <a:rPr lang="en-GB" sz="1600" b="1" dirty="0">
                <a:latin typeface="Myriad Pro"/>
              </a:rPr>
              <a:t>5 </a:t>
            </a:r>
            <a:r>
              <a:rPr lang="en-GB" sz="1600" b="1" dirty="0" err="1">
                <a:latin typeface="Myriad Pro"/>
              </a:rPr>
              <a:t>mecanisme</a:t>
            </a:r>
            <a:r>
              <a:rPr lang="en-GB" sz="1600" b="1" dirty="0">
                <a:latin typeface="Myriad Pro"/>
              </a:rPr>
              <a:t> de </a:t>
            </a:r>
            <a:r>
              <a:rPr lang="en-GB" sz="1600" b="1" dirty="0" err="1">
                <a:latin typeface="Myriad Pro"/>
              </a:rPr>
              <a:t>implementare</a:t>
            </a:r>
            <a:r>
              <a:rPr lang="en-GB" sz="1600" b="1" dirty="0">
                <a:latin typeface="Myriad Pro"/>
              </a:rPr>
              <a:t> </a:t>
            </a:r>
            <a:r>
              <a:rPr lang="en-GB" sz="1600" dirty="0">
                <a:latin typeface="Myriad Pro"/>
              </a:rPr>
              <a:t>a </a:t>
            </a:r>
            <a:r>
              <a:rPr lang="en-GB" sz="1600" dirty="0" err="1">
                <a:latin typeface="Myriad Pro"/>
              </a:rPr>
              <a:t>Politicii</a:t>
            </a:r>
            <a:r>
              <a:rPr lang="en-GB" sz="1600" dirty="0">
                <a:latin typeface="Myriad Pro"/>
              </a:rPr>
              <a:t> Urbane:</a:t>
            </a:r>
          </a:p>
          <a:p>
            <a:pPr lvl="1"/>
            <a:r>
              <a:rPr lang="en-GB" sz="1600" dirty="0" err="1">
                <a:latin typeface="Myriad Pro"/>
              </a:rPr>
              <a:t>Ghid</a:t>
            </a:r>
            <a:r>
              <a:rPr lang="en-GB" sz="1600" dirty="0">
                <a:latin typeface="Myriad Pro"/>
              </a:rPr>
              <a:t> de </a:t>
            </a:r>
            <a:r>
              <a:rPr lang="en-GB" sz="1600" dirty="0" err="1">
                <a:latin typeface="Myriad Pro"/>
              </a:rPr>
              <a:t>implementare</a:t>
            </a:r>
            <a:r>
              <a:rPr lang="en-GB" sz="1600" dirty="0">
                <a:latin typeface="Myriad Pro"/>
              </a:rPr>
              <a:t> a </a:t>
            </a:r>
            <a:r>
              <a:rPr lang="en-GB" sz="1600" dirty="0" err="1">
                <a:latin typeface="Myriad Pro"/>
              </a:rPr>
              <a:t>prevederilor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Politicii</a:t>
            </a:r>
            <a:r>
              <a:rPr lang="en-GB" sz="1600" dirty="0">
                <a:latin typeface="Myriad Pro"/>
              </a:rPr>
              <a:t> Urbane 2021-2035</a:t>
            </a:r>
          </a:p>
          <a:p>
            <a:pPr lvl="1"/>
            <a:r>
              <a:rPr lang="en-GB" sz="1600" dirty="0" err="1">
                <a:latin typeface="Myriad Pro"/>
              </a:rPr>
              <a:t>Metodologie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privind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dezvoltarea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si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gestionarea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serviciilor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publice</a:t>
            </a:r>
            <a:r>
              <a:rPr lang="en-GB" sz="1600" dirty="0">
                <a:latin typeface="Myriad Pro"/>
              </a:rPr>
              <a:t> la </a:t>
            </a:r>
            <a:r>
              <a:rPr lang="en-GB" sz="1600" dirty="0" err="1">
                <a:latin typeface="Myriad Pro"/>
              </a:rPr>
              <a:t>nivel</a:t>
            </a:r>
            <a:r>
              <a:rPr lang="en-GB" sz="1600" dirty="0">
                <a:latin typeface="Myriad Pro"/>
              </a:rPr>
              <a:t> metropolitan / de </a:t>
            </a:r>
            <a:r>
              <a:rPr lang="en-GB" sz="1600" dirty="0" err="1">
                <a:latin typeface="Myriad Pro"/>
              </a:rPr>
              <a:t>zonă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urbană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funcțională</a:t>
            </a:r>
            <a:endParaRPr lang="en-GB" sz="1600" dirty="0">
              <a:latin typeface="Myriad Pro"/>
            </a:endParaRPr>
          </a:p>
          <a:p>
            <a:pPr lvl="1"/>
            <a:r>
              <a:rPr lang="en-GB" sz="1600" dirty="0" err="1">
                <a:latin typeface="Myriad Pro"/>
              </a:rPr>
              <a:t>Metodologie</a:t>
            </a:r>
            <a:r>
              <a:rPr lang="en-GB" sz="1600" dirty="0">
                <a:latin typeface="Myriad Pro"/>
              </a:rPr>
              <a:t> de </a:t>
            </a:r>
            <a:r>
              <a:rPr lang="en-GB" sz="1600" dirty="0" err="1">
                <a:latin typeface="Myriad Pro"/>
              </a:rPr>
              <a:t>identificare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si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delimitare</a:t>
            </a:r>
            <a:r>
              <a:rPr lang="en-GB" sz="1600" dirty="0">
                <a:latin typeface="Myriad Pro"/>
              </a:rPr>
              <a:t> a </a:t>
            </a:r>
            <a:r>
              <a:rPr lang="en-GB" sz="1600" dirty="0" err="1">
                <a:latin typeface="Myriad Pro"/>
              </a:rPr>
              <a:t>zonelor</a:t>
            </a:r>
            <a:r>
              <a:rPr lang="en-GB" sz="1600" dirty="0">
                <a:latin typeface="Myriad Pro"/>
              </a:rPr>
              <a:t> urbane </a:t>
            </a:r>
            <a:r>
              <a:rPr lang="en-GB" sz="1600" dirty="0" err="1">
                <a:latin typeface="Myriad Pro"/>
              </a:rPr>
              <a:t>funcționale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și</a:t>
            </a:r>
            <a:r>
              <a:rPr lang="en-GB" sz="1600" dirty="0">
                <a:latin typeface="Myriad Pro"/>
              </a:rPr>
              <a:t> a </a:t>
            </a:r>
            <a:r>
              <a:rPr lang="en-GB" sz="1600" dirty="0" err="1">
                <a:latin typeface="Myriad Pro"/>
              </a:rPr>
              <a:t>zonelor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metropolitane</a:t>
            </a:r>
            <a:endParaRPr lang="en-GB" sz="1600" dirty="0">
              <a:latin typeface="Myriad Pro"/>
            </a:endParaRPr>
          </a:p>
          <a:p>
            <a:pPr lvl="1"/>
            <a:r>
              <a:rPr lang="en-GB" sz="1600" dirty="0" err="1">
                <a:latin typeface="Myriad Pro"/>
              </a:rPr>
              <a:t>Metodologie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privind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planificarea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strategică</a:t>
            </a:r>
            <a:r>
              <a:rPr lang="en-GB" sz="1600" dirty="0">
                <a:latin typeface="Myriad Pro"/>
              </a:rPr>
              <a:t>, </a:t>
            </a:r>
            <a:r>
              <a:rPr lang="en-GB" sz="1600" dirty="0" err="1">
                <a:latin typeface="Myriad Pro"/>
              </a:rPr>
              <a:t>prioritizarea</a:t>
            </a:r>
            <a:r>
              <a:rPr lang="en-GB" sz="1600" dirty="0">
                <a:latin typeface="Myriad Pro"/>
              </a:rPr>
              <a:t>, </a:t>
            </a:r>
            <a:r>
              <a:rPr lang="en-GB" sz="1600" dirty="0" err="1">
                <a:latin typeface="Myriad Pro"/>
              </a:rPr>
              <a:t>implementarea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și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monitorizarea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proiectelor</a:t>
            </a:r>
            <a:r>
              <a:rPr lang="en-GB" sz="1600" dirty="0">
                <a:latin typeface="Myriad Pro"/>
              </a:rPr>
              <a:t> de </a:t>
            </a:r>
            <a:r>
              <a:rPr lang="en-GB" sz="1600" dirty="0" err="1">
                <a:latin typeface="Myriad Pro"/>
              </a:rPr>
              <a:t>investiții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publice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în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zonele</a:t>
            </a:r>
            <a:r>
              <a:rPr lang="en-GB" sz="1600" dirty="0">
                <a:latin typeface="Myriad Pro"/>
              </a:rPr>
              <a:t> urbane</a:t>
            </a:r>
          </a:p>
          <a:p>
            <a:pPr lvl="1"/>
            <a:r>
              <a:rPr lang="en-GB" sz="1600" dirty="0" err="1">
                <a:latin typeface="Myriad Pro"/>
              </a:rPr>
              <a:t>Ghid</a:t>
            </a:r>
            <a:r>
              <a:rPr lang="en-GB" sz="1600" dirty="0">
                <a:latin typeface="Myriad Pro"/>
              </a:rPr>
              <a:t> de </a:t>
            </a:r>
            <a:r>
              <a:rPr lang="en-GB" sz="1600" dirty="0" err="1">
                <a:latin typeface="Myriad Pro"/>
              </a:rPr>
              <a:t>implementare</a:t>
            </a:r>
            <a:r>
              <a:rPr lang="en-GB" sz="1600" dirty="0">
                <a:latin typeface="Myriad Pro"/>
              </a:rPr>
              <a:t> la </a:t>
            </a:r>
            <a:r>
              <a:rPr lang="en-GB" sz="1600" dirty="0" err="1">
                <a:latin typeface="Myriad Pro"/>
              </a:rPr>
              <a:t>nivel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național</a:t>
            </a:r>
            <a:r>
              <a:rPr lang="en-GB" sz="1600" dirty="0">
                <a:latin typeface="Myriad Pro"/>
              </a:rPr>
              <a:t> a </a:t>
            </a:r>
            <a:r>
              <a:rPr lang="en-GB" sz="1600" dirty="0" err="1">
                <a:latin typeface="Myriad Pro"/>
              </a:rPr>
              <a:t>acțiunilor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Agendei</a:t>
            </a:r>
            <a:r>
              <a:rPr lang="en-GB" sz="1600" dirty="0">
                <a:latin typeface="Myriad Pro"/>
              </a:rPr>
              <a:t> Urbane </a:t>
            </a:r>
            <a:r>
              <a:rPr lang="en-GB" sz="1600" dirty="0" err="1">
                <a:latin typeface="Myriad Pro"/>
              </a:rPr>
              <a:t>pentru</a:t>
            </a:r>
            <a:r>
              <a:rPr lang="en-GB" sz="1600" dirty="0">
                <a:latin typeface="Myriad Pro"/>
              </a:rPr>
              <a:t> UE</a:t>
            </a:r>
          </a:p>
          <a:p>
            <a:pPr marL="0" indent="0">
              <a:buNone/>
            </a:pPr>
            <a:r>
              <a:rPr lang="en-GB" sz="1600" i="1" dirty="0" err="1">
                <a:latin typeface="Myriad Pro"/>
              </a:rPr>
              <a:t>Activitatea</a:t>
            </a:r>
            <a:r>
              <a:rPr lang="en-GB" sz="1600" i="1" dirty="0">
                <a:latin typeface="Myriad Pro"/>
              </a:rPr>
              <a:t> 7</a:t>
            </a:r>
            <a:r>
              <a:rPr lang="en-GB" sz="1600" dirty="0">
                <a:latin typeface="Myriad Pro"/>
              </a:rPr>
              <a:t>: </a:t>
            </a:r>
            <a:r>
              <a:rPr lang="en-GB" sz="1600" b="1" dirty="0" err="1">
                <a:latin typeface="Myriad Pro"/>
              </a:rPr>
              <a:t>Sesiune</a:t>
            </a:r>
            <a:r>
              <a:rPr lang="en-GB" sz="1600" b="1" dirty="0">
                <a:latin typeface="Myriad Pro"/>
              </a:rPr>
              <a:t> de training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în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domeniul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instrumentelor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realizate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în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cadrul</a:t>
            </a:r>
            <a:r>
              <a:rPr lang="en-GB" sz="1600" dirty="0">
                <a:latin typeface="Myriad Pro"/>
              </a:rPr>
              <a:t> </a:t>
            </a:r>
            <a:r>
              <a:rPr lang="en-GB" sz="1600" dirty="0" err="1">
                <a:latin typeface="Myriad Pro"/>
              </a:rPr>
              <a:t>proiectului</a:t>
            </a:r>
            <a:r>
              <a:rPr lang="en-GB" sz="1600" dirty="0">
                <a:latin typeface="Myriad Pro"/>
              </a:rPr>
              <a:t> (28 </a:t>
            </a:r>
            <a:r>
              <a:rPr lang="en-GB" sz="1600" dirty="0" err="1">
                <a:latin typeface="Myriad Pro"/>
              </a:rPr>
              <a:t>persoane</a:t>
            </a:r>
            <a:r>
              <a:rPr lang="en-GB" sz="1600" dirty="0">
                <a:latin typeface="Myriad Pro"/>
              </a:rPr>
              <a:t> din MLPDA)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5CB09E-3633-4EB8-8644-DE6FEBBFEC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05751" y="5666942"/>
            <a:ext cx="2263848" cy="1146570"/>
          </a:xfrm>
          <a:prstGeom prst="rect">
            <a:avLst/>
          </a:prstGeom>
        </p:spPr>
      </p:pic>
      <p:sp>
        <p:nvSpPr>
          <p:cNvPr id="5" name="Rectangle : coins arrondis 14">
            <a:extLst>
              <a:ext uri="{FF2B5EF4-FFF2-40B4-BE49-F238E27FC236}">
                <a16:creationId xmlns:a16="http://schemas.microsoft.com/office/drawing/2014/main" id="{DE118D5F-7D0D-1248-A0DB-5F3BD4054BA9}"/>
              </a:ext>
            </a:extLst>
          </p:cNvPr>
          <p:cNvSpPr/>
          <p:nvPr/>
        </p:nvSpPr>
        <p:spPr>
          <a:xfrm flipV="1">
            <a:off x="651666" y="698014"/>
            <a:ext cx="1903957" cy="75706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56778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1221</Words>
  <Application>Microsoft Office PowerPoint</Application>
  <PresentationFormat>Widescreen</PresentationFormat>
  <Paragraphs>112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Calibri Light</vt:lpstr>
      <vt:lpstr>Myriad Pro</vt:lpstr>
      <vt:lpstr>Open Sans</vt:lpstr>
      <vt:lpstr>Open Sans Extrabold</vt:lpstr>
      <vt:lpstr>Office Theme</vt:lpstr>
      <vt:lpstr>PowerPoint Presentation</vt:lpstr>
      <vt:lpstr>Bogdan Micu Ministerul Dezvoltării, Lucrărilor Publice și Administrației</vt:lpstr>
      <vt:lpstr>DESPRE PROIECT</vt:lpstr>
      <vt:lpstr>CONTEXTUL EUROPEAN</vt:lpstr>
      <vt:lpstr>CONTEXTUL NAȚIONAL GENERAL</vt:lpstr>
      <vt:lpstr>CADRUL NAȚIONAL SPECIFIC</vt:lpstr>
      <vt:lpstr>POLITICA URBANĂ A ROMÂNIEI</vt:lpstr>
      <vt:lpstr>STRUCTURĂ GENERALĂ</vt:lpstr>
      <vt:lpstr>REZULTATELE PROIECTULUI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Adina Vintan</cp:lastModifiedBy>
  <cp:revision>24</cp:revision>
  <cp:lastPrinted>2021-09-16T09:08:27Z</cp:lastPrinted>
  <dcterms:created xsi:type="dcterms:W3CDTF">2021-09-15T18:28:22Z</dcterms:created>
  <dcterms:modified xsi:type="dcterms:W3CDTF">2021-11-18T08:02:07Z</dcterms:modified>
</cp:coreProperties>
</file>