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73" r:id="rId3"/>
    <p:sldId id="274" r:id="rId4"/>
    <p:sldId id="275" r:id="rId5"/>
    <p:sldId id="276" r:id="rId6"/>
    <p:sldId id="277" r:id="rId7"/>
    <p:sldId id="278" r:id="rId8"/>
    <p:sldId id="280" r:id="rId9"/>
    <p:sldId id="281" r:id="rId10"/>
    <p:sldId id="283" r:id="rId11"/>
    <p:sldId id="287" r:id="rId12"/>
    <p:sldId id="289" r:id="rId13"/>
    <p:sldId id="290" r:id="rId14"/>
    <p:sldId id="291" r:id="rId15"/>
    <p:sldId id="261" r:id="rId16"/>
  </p:sldIdLst>
  <p:sldSz cx="12192000" cy="6858000"/>
  <p:notesSz cx="6858000" cy="9144000"/>
  <p:defaultTextStyle>
    <a:defPPr>
      <a:defRPr lang="en-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A751"/>
    <a:srgbClr val="4472C4"/>
    <a:srgbClr val="1C4B88"/>
    <a:srgbClr val="1C4A88"/>
    <a:srgbClr val="D8A24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599"/>
  </p:normalViewPr>
  <p:slideViewPr>
    <p:cSldViewPr snapToGrid="0" snapToObjects="1">
      <p:cViewPr varScale="1">
        <p:scale>
          <a:sx n="114" d="100"/>
          <a:sy n="114" d="100"/>
        </p:scale>
        <p:origin x="43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o-R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75DC09-CF9E-864F-B3C1-4EF2E4949372}" type="datetimeFigureOut">
              <a:rPr lang="ro-RO" smtClean="0"/>
              <a:t>17.11.2021</a:t>
            </a:fld>
            <a:endParaRPr lang="ro-R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o-R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o-R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0E6654-D5D9-C84D-B108-BDFD63BF2972}" type="slidenum">
              <a:rPr lang="ro-RO" smtClean="0"/>
              <a:t>‹#›</a:t>
            </a:fld>
            <a:endParaRPr lang="ro-RO"/>
          </a:p>
        </p:txBody>
      </p:sp>
    </p:spTree>
    <p:extLst>
      <p:ext uri="{BB962C8B-B14F-4D97-AF65-F5344CB8AC3E}">
        <p14:creationId xmlns:p14="http://schemas.microsoft.com/office/powerpoint/2010/main" val="2048817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652C3-0824-EE40-B8A6-3B985BEE6C8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ro-RO"/>
          </a:p>
        </p:txBody>
      </p:sp>
      <p:sp>
        <p:nvSpPr>
          <p:cNvPr id="3" name="Subtitle 2">
            <a:extLst>
              <a:ext uri="{FF2B5EF4-FFF2-40B4-BE49-F238E27FC236}">
                <a16:creationId xmlns:a16="http://schemas.microsoft.com/office/drawing/2014/main" id="{3F43C605-2AD3-0347-87C0-F5BC11B8672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ro-RO"/>
          </a:p>
        </p:txBody>
      </p:sp>
      <p:sp>
        <p:nvSpPr>
          <p:cNvPr id="4" name="Date Placeholder 3">
            <a:extLst>
              <a:ext uri="{FF2B5EF4-FFF2-40B4-BE49-F238E27FC236}">
                <a16:creationId xmlns:a16="http://schemas.microsoft.com/office/drawing/2014/main" id="{7AA863B5-EEE4-F04F-931F-97CC8EA905F4}"/>
              </a:ext>
            </a:extLst>
          </p:cNvPr>
          <p:cNvSpPr>
            <a:spLocks noGrp="1"/>
          </p:cNvSpPr>
          <p:nvPr>
            <p:ph type="dt" sz="half" idx="10"/>
          </p:nvPr>
        </p:nvSpPr>
        <p:spPr/>
        <p:txBody>
          <a:bodyPr/>
          <a:lstStyle/>
          <a:p>
            <a:fld id="{CCEF99E0-A38A-0149-B41D-0C9320C922D3}" type="datetime1">
              <a:rPr lang="ro-RO" smtClean="0"/>
              <a:t>17.11.2021</a:t>
            </a:fld>
            <a:endParaRPr lang="ro-RO"/>
          </a:p>
        </p:txBody>
      </p:sp>
      <p:sp>
        <p:nvSpPr>
          <p:cNvPr id="5" name="Footer Placeholder 4">
            <a:extLst>
              <a:ext uri="{FF2B5EF4-FFF2-40B4-BE49-F238E27FC236}">
                <a16:creationId xmlns:a16="http://schemas.microsoft.com/office/drawing/2014/main" id="{3BC9A64E-C7F3-3242-9804-F12B82159DFD}"/>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15472D4C-DDE0-8540-B0B0-C31AE29EA733}"/>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4264114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D80FA-46AB-E34C-9013-CCFD155A48BC}"/>
              </a:ext>
            </a:extLst>
          </p:cNvPr>
          <p:cNvSpPr>
            <a:spLocks noGrp="1"/>
          </p:cNvSpPr>
          <p:nvPr>
            <p:ph type="title"/>
          </p:nvPr>
        </p:nvSpPr>
        <p:spPr/>
        <p:txBody>
          <a:bodyPr/>
          <a:lstStyle/>
          <a:p>
            <a:r>
              <a:rPr lang="en-GB"/>
              <a:t>Click to edit Master title style</a:t>
            </a:r>
            <a:endParaRPr lang="ro-RO"/>
          </a:p>
        </p:txBody>
      </p:sp>
      <p:sp>
        <p:nvSpPr>
          <p:cNvPr id="3" name="Vertical Text Placeholder 2">
            <a:extLst>
              <a:ext uri="{FF2B5EF4-FFF2-40B4-BE49-F238E27FC236}">
                <a16:creationId xmlns:a16="http://schemas.microsoft.com/office/drawing/2014/main" id="{0D2070F9-76AB-2741-A57B-9D3807297C1B}"/>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4" name="Date Placeholder 3">
            <a:extLst>
              <a:ext uri="{FF2B5EF4-FFF2-40B4-BE49-F238E27FC236}">
                <a16:creationId xmlns:a16="http://schemas.microsoft.com/office/drawing/2014/main" id="{D1120442-A126-7149-8323-EE45D9B69BE6}"/>
              </a:ext>
            </a:extLst>
          </p:cNvPr>
          <p:cNvSpPr>
            <a:spLocks noGrp="1"/>
          </p:cNvSpPr>
          <p:nvPr>
            <p:ph type="dt" sz="half" idx="10"/>
          </p:nvPr>
        </p:nvSpPr>
        <p:spPr/>
        <p:txBody>
          <a:bodyPr/>
          <a:lstStyle/>
          <a:p>
            <a:fld id="{92D91A7E-7148-234A-A001-E2C2A29137FA}" type="datetime1">
              <a:rPr lang="ro-RO" smtClean="0"/>
              <a:t>17.11.2021</a:t>
            </a:fld>
            <a:endParaRPr lang="ro-RO"/>
          </a:p>
        </p:txBody>
      </p:sp>
      <p:sp>
        <p:nvSpPr>
          <p:cNvPr id="5" name="Footer Placeholder 4">
            <a:extLst>
              <a:ext uri="{FF2B5EF4-FFF2-40B4-BE49-F238E27FC236}">
                <a16:creationId xmlns:a16="http://schemas.microsoft.com/office/drawing/2014/main" id="{8050F840-3BF3-E14F-AE36-B4964A33FA5C}"/>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6AD9611A-21DD-7848-B158-878A4BCA2394}"/>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14181203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3D06ADE-3058-5E44-AA13-FDC1F4A2FD7B}"/>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ro-RO"/>
          </a:p>
        </p:txBody>
      </p:sp>
      <p:sp>
        <p:nvSpPr>
          <p:cNvPr id="3" name="Vertical Text Placeholder 2">
            <a:extLst>
              <a:ext uri="{FF2B5EF4-FFF2-40B4-BE49-F238E27FC236}">
                <a16:creationId xmlns:a16="http://schemas.microsoft.com/office/drawing/2014/main" id="{EC4515FB-4B4D-E147-8C52-2AC72D54D8CB}"/>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4" name="Date Placeholder 3">
            <a:extLst>
              <a:ext uri="{FF2B5EF4-FFF2-40B4-BE49-F238E27FC236}">
                <a16:creationId xmlns:a16="http://schemas.microsoft.com/office/drawing/2014/main" id="{24A97AFE-530B-4443-A027-F9F447E9B067}"/>
              </a:ext>
            </a:extLst>
          </p:cNvPr>
          <p:cNvSpPr>
            <a:spLocks noGrp="1"/>
          </p:cNvSpPr>
          <p:nvPr>
            <p:ph type="dt" sz="half" idx="10"/>
          </p:nvPr>
        </p:nvSpPr>
        <p:spPr/>
        <p:txBody>
          <a:bodyPr/>
          <a:lstStyle/>
          <a:p>
            <a:fld id="{4AA07547-655D-E046-B64E-A8819B4915E3}" type="datetime1">
              <a:rPr lang="ro-RO" smtClean="0"/>
              <a:t>17.11.2021</a:t>
            </a:fld>
            <a:endParaRPr lang="ro-RO"/>
          </a:p>
        </p:txBody>
      </p:sp>
      <p:sp>
        <p:nvSpPr>
          <p:cNvPr id="5" name="Footer Placeholder 4">
            <a:extLst>
              <a:ext uri="{FF2B5EF4-FFF2-40B4-BE49-F238E27FC236}">
                <a16:creationId xmlns:a16="http://schemas.microsoft.com/office/drawing/2014/main" id="{7FE82A6C-18BB-3A42-82E3-4151F03F3AE4}"/>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4C8F64E0-6467-A44A-A3AE-F5DD0C6C0B5F}"/>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29218466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1523E-A441-944B-8F14-FC7EC1F4DB9E}"/>
              </a:ext>
            </a:extLst>
          </p:cNvPr>
          <p:cNvSpPr>
            <a:spLocks noGrp="1"/>
          </p:cNvSpPr>
          <p:nvPr>
            <p:ph type="title"/>
          </p:nvPr>
        </p:nvSpPr>
        <p:spPr/>
        <p:txBody>
          <a:bodyPr/>
          <a:lstStyle/>
          <a:p>
            <a:r>
              <a:rPr lang="en-GB"/>
              <a:t>Click to edit Master title style</a:t>
            </a:r>
            <a:endParaRPr lang="ro-RO"/>
          </a:p>
        </p:txBody>
      </p:sp>
      <p:sp>
        <p:nvSpPr>
          <p:cNvPr id="3" name="Content Placeholder 2">
            <a:extLst>
              <a:ext uri="{FF2B5EF4-FFF2-40B4-BE49-F238E27FC236}">
                <a16:creationId xmlns:a16="http://schemas.microsoft.com/office/drawing/2014/main" id="{4C2CB5BE-508E-7241-AEA0-28B11C2D934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4" name="Date Placeholder 3">
            <a:extLst>
              <a:ext uri="{FF2B5EF4-FFF2-40B4-BE49-F238E27FC236}">
                <a16:creationId xmlns:a16="http://schemas.microsoft.com/office/drawing/2014/main" id="{24941E72-F486-D744-B654-ED42A7B5CE78}"/>
              </a:ext>
            </a:extLst>
          </p:cNvPr>
          <p:cNvSpPr>
            <a:spLocks noGrp="1"/>
          </p:cNvSpPr>
          <p:nvPr>
            <p:ph type="dt" sz="half" idx="10"/>
          </p:nvPr>
        </p:nvSpPr>
        <p:spPr/>
        <p:txBody>
          <a:bodyPr/>
          <a:lstStyle/>
          <a:p>
            <a:fld id="{9D1034DF-D571-7E44-AC26-638E86EA3FA9}" type="datetime1">
              <a:rPr lang="ro-RO" smtClean="0"/>
              <a:t>17.11.2021</a:t>
            </a:fld>
            <a:endParaRPr lang="ro-RO"/>
          </a:p>
        </p:txBody>
      </p:sp>
      <p:sp>
        <p:nvSpPr>
          <p:cNvPr id="5" name="Footer Placeholder 4">
            <a:extLst>
              <a:ext uri="{FF2B5EF4-FFF2-40B4-BE49-F238E27FC236}">
                <a16:creationId xmlns:a16="http://schemas.microsoft.com/office/drawing/2014/main" id="{3B7D0479-FC43-D64A-9661-09CE603B8604}"/>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02CA0907-4397-7F41-AAC2-46561294DDE7}"/>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775325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AE179-2AB0-DF4B-8B86-5909CE452DA2}"/>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ro-RO"/>
          </a:p>
        </p:txBody>
      </p:sp>
      <p:sp>
        <p:nvSpPr>
          <p:cNvPr id="3" name="Text Placeholder 2">
            <a:extLst>
              <a:ext uri="{FF2B5EF4-FFF2-40B4-BE49-F238E27FC236}">
                <a16:creationId xmlns:a16="http://schemas.microsoft.com/office/drawing/2014/main" id="{F810A9A5-2B80-3041-B3EC-0D83E50A16A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6C4DA34F-6918-C64E-AA32-4A787B474F7B}"/>
              </a:ext>
            </a:extLst>
          </p:cNvPr>
          <p:cNvSpPr>
            <a:spLocks noGrp="1"/>
          </p:cNvSpPr>
          <p:nvPr>
            <p:ph type="dt" sz="half" idx="10"/>
          </p:nvPr>
        </p:nvSpPr>
        <p:spPr/>
        <p:txBody>
          <a:bodyPr/>
          <a:lstStyle/>
          <a:p>
            <a:fld id="{D60BF8DC-513A-7D41-BC19-56A0F4DAA2FD}" type="datetime1">
              <a:rPr lang="ro-RO" smtClean="0"/>
              <a:t>17.11.2021</a:t>
            </a:fld>
            <a:endParaRPr lang="ro-RO"/>
          </a:p>
        </p:txBody>
      </p:sp>
      <p:sp>
        <p:nvSpPr>
          <p:cNvPr id="5" name="Footer Placeholder 4">
            <a:extLst>
              <a:ext uri="{FF2B5EF4-FFF2-40B4-BE49-F238E27FC236}">
                <a16:creationId xmlns:a16="http://schemas.microsoft.com/office/drawing/2014/main" id="{B6629160-33AA-9149-AB49-D56B44FE5994}"/>
              </a:ext>
            </a:extLst>
          </p:cNvPr>
          <p:cNvSpPr>
            <a:spLocks noGrp="1"/>
          </p:cNvSpPr>
          <p:nvPr>
            <p:ph type="ftr" sz="quarter" idx="11"/>
          </p:nvPr>
        </p:nvSpPr>
        <p:spPr/>
        <p:txBody>
          <a:bodyPr/>
          <a:lstStyle/>
          <a:p>
            <a:endParaRPr lang="ro-RO"/>
          </a:p>
        </p:txBody>
      </p:sp>
      <p:sp>
        <p:nvSpPr>
          <p:cNvPr id="6" name="Slide Number Placeholder 5">
            <a:extLst>
              <a:ext uri="{FF2B5EF4-FFF2-40B4-BE49-F238E27FC236}">
                <a16:creationId xmlns:a16="http://schemas.microsoft.com/office/drawing/2014/main" id="{6D6F5094-7F41-3548-AF46-1D250F6C9CF8}"/>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17370386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5B91A-22A7-3448-882E-2B752F802DAB}"/>
              </a:ext>
            </a:extLst>
          </p:cNvPr>
          <p:cNvSpPr>
            <a:spLocks noGrp="1"/>
          </p:cNvSpPr>
          <p:nvPr>
            <p:ph type="title"/>
          </p:nvPr>
        </p:nvSpPr>
        <p:spPr/>
        <p:txBody>
          <a:bodyPr/>
          <a:lstStyle/>
          <a:p>
            <a:r>
              <a:rPr lang="en-GB"/>
              <a:t>Click to edit Master title style</a:t>
            </a:r>
            <a:endParaRPr lang="ro-RO"/>
          </a:p>
        </p:txBody>
      </p:sp>
      <p:sp>
        <p:nvSpPr>
          <p:cNvPr id="3" name="Content Placeholder 2">
            <a:extLst>
              <a:ext uri="{FF2B5EF4-FFF2-40B4-BE49-F238E27FC236}">
                <a16:creationId xmlns:a16="http://schemas.microsoft.com/office/drawing/2014/main" id="{12496EBC-B0E6-BB46-85F5-AB0AF7747FB0}"/>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4" name="Content Placeholder 3">
            <a:extLst>
              <a:ext uri="{FF2B5EF4-FFF2-40B4-BE49-F238E27FC236}">
                <a16:creationId xmlns:a16="http://schemas.microsoft.com/office/drawing/2014/main" id="{F590ED52-8447-524A-A4EC-EC536C5D87A2}"/>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5" name="Date Placeholder 4">
            <a:extLst>
              <a:ext uri="{FF2B5EF4-FFF2-40B4-BE49-F238E27FC236}">
                <a16:creationId xmlns:a16="http://schemas.microsoft.com/office/drawing/2014/main" id="{980DBAC3-19DE-E047-A2D2-439816895FC2}"/>
              </a:ext>
            </a:extLst>
          </p:cNvPr>
          <p:cNvSpPr>
            <a:spLocks noGrp="1"/>
          </p:cNvSpPr>
          <p:nvPr>
            <p:ph type="dt" sz="half" idx="10"/>
          </p:nvPr>
        </p:nvSpPr>
        <p:spPr/>
        <p:txBody>
          <a:bodyPr/>
          <a:lstStyle/>
          <a:p>
            <a:fld id="{1E185ACB-D7B5-7041-BB10-7DBE53C9795D}" type="datetime1">
              <a:rPr lang="ro-RO" smtClean="0"/>
              <a:t>17.11.2021</a:t>
            </a:fld>
            <a:endParaRPr lang="ro-RO"/>
          </a:p>
        </p:txBody>
      </p:sp>
      <p:sp>
        <p:nvSpPr>
          <p:cNvPr id="6" name="Footer Placeholder 5">
            <a:extLst>
              <a:ext uri="{FF2B5EF4-FFF2-40B4-BE49-F238E27FC236}">
                <a16:creationId xmlns:a16="http://schemas.microsoft.com/office/drawing/2014/main" id="{4B77F2F3-827A-5448-B589-C0B0C47D64D6}"/>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C996B958-D784-4047-B22B-DCACDDFC5B9C}"/>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1469016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1F143-50C8-E248-92A0-EAD0725D7A5A}"/>
              </a:ext>
            </a:extLst>
          </p:cNvPr>
          <p:cNvSpPr>
            <a:spLocks noGrp="1"/>
          </p:cNvSpPr>
          <p:nvPr>
            <p:ph type="title"/>
          </p:nvPr>
        </p:nvSpPr>
        <p:spPr>
          <a:xfrm>
            <a:off x="839788" y="365125"/>
            <a:ext cx="10515600" cy="1325563"/>
          </a:xfrm>
        </p:spPr>
        <p:txBody>
          <a:bodyPr/>
          <a:lstStyle/>
          <a:p>
            <a:r>
              <a:rPr lang="en-GB"/>
              <a:t>Click to edit Master title style</a:t>
            </a:r>
            <a:endParaRPr lang="ro-RO"/>
          </a:p>
        </p:txBody>
      </p:sp>
      <p:sp>
        <p:nvSpPr>
          <p:cNvPr id="3" name="Text Placeholder 2">
            <a:extLst>
              <a:ext uri="{FF2B5EF4-FFF2-40B4-BE49-F238E27FC236}">
                <a16:creationId xmlns:a16="http://schemas.microsoft.com/office/drawing/2014/main" id="{CCA275C6-4F89-6147-A222-80D40C5895A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ABC76A0-62D8-9541-BE4C-62C8034C085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5" name="Text Placeholder 4">
            <a:extLst>
              <a:ext uri="{FF2B5EF4-FFF2-40B4-BE49-F238E27FC236}">
                <a16:creationId xmlns:a16="http://schemas.microsoft.com/office/drawing/2014/main" id="{8096FF9F-5F4A-8F42-A533-B3ABDF8FFD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F7F810A-E193-EA4C-8B8B-E739FAD6761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7" name="Date Placeholder 6">
            <a:extLst>
              <a:ext uri="{FF2B5EF4-FFF2-40B4-BE49-F238E27FC236}">
                <a16:creationId xmlns:a16="http://schemas.microsoft.com/office/drawing/2014/main" id="{E80212E1-0B9A-7245-8671-E99604C56C47}"/>
              </a:ext>
            </a:extLst>
          </p:cNvPr>
          <p:cNvSpPr>
            <a:spLocks noGrp="1"/>
          </p:cNvSpPr>
          <p:nvPr>
            <p:ph type="dt" sz="half" idx="10"/>
          </p:nvPr>
        </p:nvSpPr>
        <p:spPr/>
        <p:txBody>
          <a:bodyPr/>
          <a:lstStyle/>
          <a:p>
            <a:fld id="{02A7517E-AF17-C846-B2C4-1FD0290FA3BB}" type="datetime1">
              <a:rPr lang="ro-RO" smtClean="0"/>
              <a:t>17.11.2021</a:t>
            </a:fld>
            <a:endParaRPr lang="ro-RO"/>
          </a:p>
        </p:txBody>
      </p:sp>
      <p:sp>
        <p:nvSpPr>
          <p:cNvPr id="8" name="Footer Placeholder 7">
            <a:extLst>
              <a:ext uri="{FF2B5EF4-FFF2-40B4-BE49-F238E27FC236}">
                <a16:creationId xmlns:a16="http://schemas.microsoft.com/office/drawing/2014/main" id="{61F330CB-16D8-674D-8E64-3AC66747AF63}"/>
              </a:ext>
            </a:extLst>
          </p:cNvPr>
          <p:cNvSpPr>
            <a:spLocks noGrp="1"/>
          </p:cNvSpPr>
          <p:nvPr>
            <p:ph type="ftr" sz="quarter" idx="11"/>
          </p:nvPr>
        </p:nvSpPr>
        <p:spPr/>
        <p:txBody>
          <a:bodyPr/>
          <a:lstStyle/>
          <a:p>
            <a:endParaRPr lang="ro-RO"/>
          </a:p>
        </p:txBody>
      </p:sp>
      <p:sp>
        <p:nvSpPr>
          <p:cNvPr id="9" name="Slide Number Placeholder 8">
            <a:extLst>
              <a:ext uri="{FF2B5EF4-FFF2-40B4-BE49-F238E27FC236}">
                <a16:creationId xmlns:a16="http://schemas.microsoft.com/office/drawing/2014/main" id="{316D3F82-DEFD-484A-BA8D-0294A03E31CB}"/>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1959064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C1B15-D65A-2440-9FA0-8A1B9F2F9398}"/>
              </a:ext>
            </a:extLst>
          </p:cNvPr>
          <p:cNvSpPr>
            <a:spLocks noGrp="1"/>
          </p:cNvSpPr>
          <p:nvPr>
            <p:ph type="title"/>
          </p:nvPr>
        </p:nvSpPr>
        <p:spPr/>
        <p:txBody>
          <a:bodyPr/>
          <a:lstStyle/>
          <a:p>
            <a:r>
              <a:rPr lang="en-GB"/>
              <a:t>Click to edit Master title style</a:t>
            </a:r>
            <a:endParaRPr lang="ro-RO"/>
          </a:p>
        </p:txBody>
      </p:sp>
      <p:sp>
        <p:nvSpPr>
          <p:cNvPr id="3" name="Date Placeholder 2">
            <a:extLst>
              <a:ext uri="{FF2B5EF4-FFF2-40B4-BE49-F238E27FC236}">
                <a16:creationId xmlns:a16="http://schemas.microsoft.com/office/drawing/2014/main" id="{74075A06-B958-4742-B45F-5816528D4668}"/>
              </a:ext>
            </a:extLst>
          </p:cNvPr>
          <p:cNvSpPr>
            <a:spLocks noGrp="1"/>
          </p:cNvSpPr>
          <p:nvPr>
            <p:ph type="dt" sz="half" idx="10"/>
          </p:nvPr>
        </p:nvSpPr>
        <p:spPr/>
        <p:txBody>
          <a:bodyPr/>
          <a:lstStyle/>
          <a:p>
            <a:fld id="{70349294-14F4-A34E-A5BC-EC0179D78CBD}" type="datetime1">
              <a:rPr lang="ro-RO" smtClean="0"/>
              <a:t>17.11.2021</a:t>
            </a:fld>
            <a:endParaRPr lang="ro-RO"/>
          </a:p>
        </p:txBody>
      </p:sp>
      <p:sp>
        <p:nvSpPr>
          <p:cNvPr id="4" name="Footer Placeholder 3">
            <a:extLst>
              <a:ext uri="{FF2B5EF4-FFF2-40B4-BE49-F238E27FC236}">
                <a16:creationId xmlns:a16="http://schemas.microsoft.com/office/drawing/2014/main" id="{105FBC5F-9F0B-D64D-8AA3-12610A614EB9}"/>
              </a:ext>
            </a:extLst>
          </p:cNvPr>
          <p:cNvSpPr>
            <a:spLocks noGrp="1"/>
          </p:cNvSpPr>
          <p:nvPr>
            <p:ph type="ftr" sz="quarter" idx="11"/>
          </p:nvPr>
        </p:nvSpPr>
        <p:spPr/>
        <p:txBody>
          <a:bodyPr/>
          <a:lstStyle/>
          <a:p>
            <a:endParaRPr lang="ro-RO"/>
          </a:p>
        </p:txBody>
      </p:sp>
      <p:sp>
        <p:nvSpPr>
          <p:cNvPr id="5" name="Slide Number Placeholder 4">
            <a:extLst>
              <a:ext uri="{FF2B5EF4-FFF2-40B4-BE49-F238E27FC236}">
                <a16:creationId xmlns:a16="http://schemas.microsoft.com/office/drawing/2014/main" id="{6FDB528E-7CE5-A749-A355-BFFF38D31A3A}"/>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37177131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9AB6EFA-9618-AE4A-98AE-84632904052E}"/>
              </a:ext>
            </a:extLst>
          </p:cNvPr>
          <p:cNvSpPr>
            <a:spLocks noGrp="1"/>
          </p:cNvSpPr>
          <p:nvPr>
            <p:ph type="dt" sz="half" idx="10"/>
          </p:nvPr>
        </p:nvSpPr>
        <p:spPr/>
        <p:txBody>
          <a:bodyPr/>
          <a:lstStyle/>
          <a:p>
            <a:fld id="{375F2345-A626-D444-B63A-E849419F18B3}" type="datetime1">
              <a:rPr lang="ro-RO" smtClean="0"/>
              <a:t>17.11.2021</a:t>
            </a:fld>
            <a:endParaRPr lang="ro-RO"/>
          </a:p>
        </p:txBody>
      </p:sp>
      <p:sp>
        <p:nvSpPr>
          <p:cNvPr id="3" name="Footer Placeholder 2">
            <a:extLst>
              <a:ext uri="{FF2B5EF4-FFF2-40B4-BE49-F238E27FC236}">
                <a16:creationId xmlns:a16="http://schemas.microsoft.com/office/drawing/2014/main" id="{7ED6E1C4-B7AA-FD4F-ABFD-5CB514E1B36D}"/>
              </a:ext>
            </a:extLst>
          </p:cNvPr>
          <p:cNvSpPr>
            <a:spLocks noGrp="1"/>
          </p:cNvSpPr>
          <p:nvPr>
            <p:ph type="ftr" sz="quarter" idx="11"/>
          </p:nvPr>
        </p:nvSpPr>
        <p:spPr/>
        <p:txBody>
          <a:bodyPr/>
          <a:lstStyle/>
          <a:p>
            <a:endParaRPr lang="ro-RO"/>
          </a:p>
        </p:txBody>
      </p:sp>
      <p:sp>
        <p:nvSpPr>
          <p:cNvPr id="4" name="Slide Number Placeholder 3">
            <a:extLst>
              <a:ext uri="{FF2B5EF4-FFF2-40B4-BE49-F238E27FC236}">
                <a16:creationId xmlns:a16="http://schemas.microsoft.com/office/drawing/2014/main" id="{9CCC8F7B-59FD-4641-9EE0-BFAA3692933E}"/>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830796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869C8-7F6C-7048-95A0-4F85AEB095B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ro-RO"/>
          </a:p>
        </p:txBody>
      </p:sp>
      <p:sp>
        <p:nvSpPr>
          <p:cNvPr id="3" name="Content Placeholder 2">
            <a:extLst>
              <a:ext uri="{FF2B5EF4-FFF2-40B4-BE49-F238E27FC236}">
                <a16:creationId xmlns:a16="http://schemas.microsoft.com/office/drawing/2014/main" id="{09330250-69DF-F941-8F8A-D400202DBF9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4" name="Text Placeholder 3">
            <a:extLst>
              <a:ext uri="{FF2B5EF4-FFF2-40B4-BE49-F238E27FC236}">
                <a16:creationId xmlns:a16="http://schemas.microsoft.com/office/drawing/2014/main" id="{1ADBB13F-E775-FA4B-BFD7-155970E643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42A95A10-F677-EE42-BC74-7B11249E807F}"/>
              </a:ext>
            </a:extLst>
          </p:cNvPr>
          <p:cNvSpPr>
            <a:spLocks noGrp="1"/>
          </p:cNvSpPr>
          <p:nvPr>
            <p:ph type="dt" sz="half" idx="10"/>
          </p:nvPr>
        </p:nvSpPr>
        <p:spPr/>
        <p:txBody>
          <a:bodyPr/>
          <a:lstStyle/>
          <a:p>
            <a:fld id="{CFE29CE5-C36B-C448-8739-0886E09FBE73}" type="datetime1">
              <a:rPr lang="ro-RO" smtClean="0"/>
              <a:t>17.11.2021</a:t>
            </a:fld>
            <a:endParaRPr lang="ro-RO"/>
          </a:p>
        </p:txBody>
      </p:sp>
      <p:sp>
        <p:nvSpPr>
          <p:cNvPr id="6" name="Footer Placeholder 5">
            <a:extLst>
              <a:ext uri="{FF2B5EF4-FFF2-40B4-BE49-F238E27FC236}">
                <a16:creationId xmlns:a16="http://schemas.microsoft.com/office/drawing/2014/main" id="{494F5CF6-F7FA-4F43-AB71-1D390A1FBF39}"/>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8DD32D95-4634-DA4C-AE96-D81A5AF5E631}"/>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2015437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4465FA-35E6-5444-AA5E-C96A9538C37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ro-RO"/>
          </a:p>
        </p:txBody>
      </p:sp>
      <p:sp>
        <p:nvSpPr>
          <p:cNvPr id="3" name="Picture Placeholder 2">
            <a:extLst>
              <a:ext uri="{FF2B5EF4-FFF2-40B4-BE49-F238E27FC236}">
                <a16:creationId xmlns:a16="http://schemas.microsoft.com/office/drawing/2014/main" id="{99E16125-5F78-D841-8203-D8176D5FD62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o-RO"/>
          </a:p>
        </p:txBody>
      </p:sp>
      <p:sp>
        <p:nvSpPr>
          <p:cNvPr id="4" name="Text Placeholder 3">
            <a:extLst>
              <a:ext uri="{FF2B5EF4-FFF2-40B4-BE49-F238E27FC236}">
                <a16:creationId xmlns:a16="http://schemas.microsoft.com/office/drawing/2014/main" id="{8725ECAC-DE38-7747-8EB8-D31FA15DE0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B07373E7-3046-6946-901A-FFC71D180F8D}"/>
              </a:ext>
            </a:extLst>
          </p:cNvPr>
          <p:cNvSpPr>
            <a:spLocks noGrp="1"/>
          </p:cNvSpPr>
          <p:nvPr>
            <p:ph type="dt" sz="half" idx="10"/>
          </p:nvPr>
        </p:nvSpPr>
        <p:spPr/>
        <p:txBody>
          <a:bodyPr/>
          <a:lstStyle/>
          <a:p>
            <a:fld id="{3151A414-C68C-9F4E-9D60-97D33B353E37}" type="datetime1">
              <a:rPr lang="ro-RO" smtClean="0"/>
              <a:t>17.11.2021</a:t>
            </a:fld>
            <a:endParaRPr lang="ro-RO"/>
          </a:p>
        </p:txBody>
      </p:sp>
      <p:sp>
        <p:nvSpPr>
          <p:cNvPr id="6" name="Footer Placeholder 5">
            <a:extLst>
              <a:ext uri="{FF2B5EF4-FFF2-40B4-BE49-F238E27FC236}">
                <a16:creationId xmlns:a16="http://schemas.microsoft.com/office/drawing/2014/main" id="{68B61526-3AAF-364D-BF72-A2C1B030CA43}"/>
              </a:ext>
            </a:extLst>
          </p:cNvPr>
          <p:cNvSpPr>
            <a:spLocks noGrp="1"/>
          </p:cNvSpPr>
          <p:nvPr>
            <p:ph type="ftr" sz="quarter" idx="11"/>
          </p:nvPr>
        </p:nvSpPr>
        <p:spPr/>
        <p:txBody>
          <a:bodyPr/>
          <a:lstStyle/>
          <a:p>
            <a:endParaRPr lang="ro-RO"/>
          </a:p>
        </p:txBody>
      </p:sp>
      <p:sp>
        <p:nvSpPr>
          <p:cNvPr id="7" name="Slide Number Placeholder 6">
            <a:extLst>
              <a:ext uri="{FF2B5EF4-FFF2-40B4-BE49-F238E27FC236}">
                <a16:creationId xmlns:a16="http://schemas.microsoft.com/office/drawing/2014/main" id="{D9C7C0EC-2409-9C4C-8DDD-5DEC7D01782A}"/>
              </a:ext>
            </a:extLst>
          </p:cNvPr>
          <p:cNvSpPr>
            <a:spLocks noGrp="1"/>
          </p:cNvSpPr>
          <p:nvPr>
            <p:ph type="sldNum" sz="quarter" idx="12"/>
          </p:nvPr>
        </p:nvSpPr>
        <p:spPr/>
        <p:txBody>
          <a:bodyPr/>
          <a:lstStyle/>
          <a:p>
            <a:fld id="{2F5B19D4-A52C-D241-BE10-8968EB2FF527}" type="slidenum">
              <a:rPr lang="ro-RO" smtClean="0"/>
              <a:t>‹#›</a:t>
            </a:fld>
            <a:endParaRPr lang="ro-RO"/>
          </a:p>
        </p:txBody>
      </p:sp>
    </p:spTree>
    <p:extLst>
      <p:ext uri="{BB962C8B-B14F-4D97-AF65-F5344CB8AC3E}">
        <p14:creationId xmlns:p14="http://schemas.microsoft.com/office/powerpoint/2010/main" val="25657222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1DC776D-E604-EA49-84F6-7273598929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ro-RO"/>
          </a:p>
        </p:txBody>
      </p:sp>
      <p:sp>
        <p:nvSpPr>
          <p:cNvPr id="3" name="Text Placeholder 2">
            <a:extLst>
              <a:ext uri="{FF2B5EF4-FFF2-40B4-BE49-F238E27FC236}">
                <a16:creationId xmlns:a16="http://schemas.microsoft.com/office/drawing/2014/main" id="{9D23C4C6-2040-E842-B6D1-82FCD86DFA3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ro-RO"/>
          </a:p>
        </p:txBody>
      </p:sp>
      <p:sp>
        <p:nvSpPr>
          <p:cNvPr id="4" name="Date Placeholder 3">
            <a:extLst>
              <a:ext uri="{FF2B5EF4-FFF2-40B4-BE49-F238E27FC236}">
                <a16:creationId xmlns:a16="http://schemas.microsoft.com/office/drawing/2014/main" id="{948219B8-1664-924C-AC2F-DD12A27AC7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59D2E9-B17C-C846-AFFB-F3FF40261D93}" type="datetime1">
              <a:rPr lang="ro-RO" smtClean="0"/>
              <a:t>17.11.2021</a:t>
            </a:fld>
            <a:endParaRPr lang="ro-RO"/>
          </a:p>
        </p:txBody>
      </p:sp>
      <p:sp>
        <p:nvSpPr>
          <p:cNvPr id="5" name="Footer Placeholder 4">
            <a:extLst>
              <a:ext uri="{FF2B5EF4-FFF2-40B4-BE49-F238E27FC236}">
                <a16:creationId xmlns:a16="http://schemas.microsoft.com/office/drawing/2014/main" id="{647CC9EF-DE7F-E949-B9C1-A407CF37FDA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o-RO"/>
          </a:p>
        </p:txBody>
      </p:sp>
      <p:sp>
        <p:nvSpPr>
          <p:cNvPr id="6" name="Slide Number Placeholder 5">
            <a:extLst>
              <a:ext uri="{FF2B5EF4-FFF2-40B4-BE49-F238E27FC236}">
                <a16:creationId xmlns:a16="http://schemas.microsoft.com/office/drawing/2014/main" id="{CBF2F491-63B5-4748-84C4-3C6876547A9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5B19D4-A52C-D241-BE10-8968EB2FF527}" type="slidenum">
              <a:rPr lang="ro-RO" smtClean="0"/>
              <a:t>‹#›</a:t>
            </a:fld>
            <a:endParaRPr lang="ro-RO"/>
          </a:p>
        </p:txBody>
      </p:sp>
    </p:spTree>
    <p:extLst>
      <p:ext uri="{BB962C8B-B14F-4D97-AF65-F5344CB8AC3E}">
        <p14:creationId xmlns:p14="http://schemas.microsoft.com/office/powerpoint/2010/main" val="34239616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A3CD2558-C860-7E4F-A6C2-5A2D9F79E13A}"/>
              </a:ext>
            </a:extLst>
          </p:cNvPr>
          <p:cNvPicPr>
            <a:picLocks noChangeAspect="1"/>
          </p:cNvPicPr>
          <p:nvPr/>
        </p:nvPicPr>
        <p:blipFill>
          <a:blip r:embed="rId2"/>
          <a:stretch>
            <a:fillRect/>
          </a:stretch>
        </p:blipFill>
        <p:spPr>
          <a:xfrm>
            <a:off x="3048000" y="512991"/>
            <a:ext cx="786711" cy="786711"/>
          </a:xfrm>
          <a:prstGeom prst="rect">
            <a:avLst/>
          </a:prstGeom>
        </p:spPr>
      </p:pic>
      <p:pic>
        <p:nvPicPr>
          <p:cNvPr id="14" name="Picture 13">
            <a:extLst>
              <a:ext uri="{FF2B5EF4-FFF2-40B4-BE49-F238E27FC236}">
                <a16:creationId xmlns:a16="http://schemas.microsoft.com/office/drawing/2014/main" id="{2302FA70-50C1-6A47-A295-55519A865F59}"/>
              </a:ext>
            </a:extLst>
          </p:cNvPr>
          <p:cNvPicPr>
            <a:picLocks noChangeAspect="1"/>
          </p:cNvPicPr>
          <p:nvPr/>
        </p:nvPicPr>
        <p:blipFill>
          <a:blip r:embed="rId3"/>
          <a:stretch>
            <a:fillRect/>
          </a:stretch>
        </p:blipFill>
        <p:spPr>
          <a:xfrm>
            <a:off x="10271660" y="185258"/>
            <a:ext cx="1356048" cy="1356048"/>
          </a:xfrm>
          <a:prstGeom prst="rect">
            <a:avLst/>
          </a:prstGeom>
        </p:spPr>
      </p:pic>
      <p:pic>
        <p:nvPicPr>
          <p:cNvPr id="15" name="Picture 14">
            <a:extLst>
              <a:ext uri="{FF2B5EF4-FFF2-40B4-BE49-F238E27FC236}">
                <a16:creationId xmlns:a16="http://schemas.microsoft.com/office/drawing/2014/main" id="{B124FBBF-151A-DC40-B20D-C3354FEF782F}"/>
              </a:ext>
            </a:extLst>
          </p:cNvPr>
          <p:cNvPicPr>
            <a:picLocks noChangeAspect="1"/>
          </p:cNvPicPr>
          <p:nvPr/>
        </p:nvPicPr>
        <p:blipFill>
          <a:blip r:embed="rId4"/>
          <a:stretch>
            <a:fillRect/>
          </a:stretch>
        </p:blipFill>
        <p:spPr>
          <a:xfrm>
            <a:off x="210065" y="21334"/>
            <a:ext cx="1683898" cy="1683898"/>
          </a:xfrm>
          <a:prstGeom prst="rect">
            <a:avLst/>
          </a:prstGeom>
        </p:spPr>
      </p:pic>
      <p:pic>
        <p:nvPicPr>
          <p:cNvPr id="16" name="Picture 15">
            <a:extLst>
              <a:ext uri="{FF2B5EF4-FFF2-40B4-BE49-F238E27FC236}">
                <a16:creationId xmlns:a16="http://schemas.microsoft.com/office/drawing/2014/main" id="{D53E9FCF-51F9-E04C-9F1A-7BE0D58F3C1F}"/>
              </a:ext>
            </a:extLst>
          </p:cNvPr>
          <p:cNvPicPr>
            <a:picLocks noChangeAspect="1"/>
          </p:cNvPicPr>
          <p:nvPr/>
        </p:nvPicPr>
        <p:blipFill>
          <a:blip r:embed="rId5"/>
          <a:stretch>
            <a:fillRect/>
          </a:stretch>
        </p:blipFill>
        <p:spPr>
          <a:xfrm>
            <a:off x="5501294" y="432822"/>
            <a:ext cx="1163035" cy="851243"/>
          </a:xfrm>
          <a:prstGeom prst="rect">
            <a:avLst/>
          </a:prstGeom>
        </p:spPr>
      </p:pic>
      <p:sp>
        <p:nvSpPr>
          <p:cNvPr id="17" name="TextBox 16">
            <a:extLst>
              <a:ext uri="{FF2B5EF4-FFF2-40B4-BE49-F238E27FC236}">
                <a16:creationId xmlns:a16="http://schemas.microsoft.com/office/drawing/2014/main" id="{B7DB1650-92B1-6348-9705-2BF9F6C9A5A6}"/>
              </a:ext>
            </a:extLst>
          </p:cNvPr>
          <p:cNvSpPr txBox="1"/>
          <p:nvPr/>
        </p:nvSpPr>
        <p:spPr>
          <a:xfrm>
            <a:off x="6664329" y="432822"/>
            <a:ext cx="1754659" cy="830997"/>
          </a:xfrm>
          <a:prstGeom prst="rect">
            <a:avLst/>
          </a:prstGeom>
          <a:noFill/>
        </p:spPr>
        <p:txBody>
          <a:bodyPr wrap="square" rtlCol="0">
            <a:spAutoFit/>
          </a:bodyPr>
          <a:lstStyle/>
          <a:p>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Asociația</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Agențiilor</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pentru</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Dezvoltare</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Regională</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din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România</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 ROREG</a:t>
            </a:r>
            <a:endParaRPr lang="en-RO" sz="1200" dirty="0">
              <a:solidFill>
                <a:srgbClr val="0D4D9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C3795C76-0D24-6F4B-92EE-ED7397F98CF7}"/>
              </a:ext>
            </a:extLst>
          </p:cNvPr>
          <p:cNvSpPr txBox="1"/>
          <p:nvPr/>
        </p:nvSpPr>
        <p:spPr>
          <a:xfrm>
            <a:off x="2386285" y="6425178"/>
            <a:ext cx="6673839" cy="523220"/>
          </a:xfrm>
          <a:prstGeom prst="rect">
            <a:avLst/>
          </a:prstGeom>
          <a:noFill/>
        </p:spPr>
        <p:txBody>
          <a:bodyPr wrap="square" rtlCol="0">
            <a:spAutoFit/>
          </a:bodyPr>
          <a:lstStyle/>
          <a:p>
            <a:r>
              <a:rPr lang="en-RO"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Proiect cofinanțat din Fondul European pentru Dezvoltare Regională prin POAT 2014-2020</a:t>
            </a:r>
          </a:p>
          <a:p>
            <a:endParaRPr lang="en-RO" sz="1600" dirty="0">
              <a:latin typeface=""/>
            </a:endParaRPr>
          </a:p>
        </p:txBody>
      </p:sp>
      <p:sp>
        <p:nvSpPr>
          <p:cNvPr id="7" name="TextBox 6">
            <a:extLst>
              <a:ext uri="{FF2B5EF4-FFF2-40B4-BE49-F238E27FC236}">
                <a16:creationId xmlns:a16="http://schemas.microsoft.com/office/drawing/2014/main" id="{08458B3B-4F20-E746-8651-66AE67337CE9}"/>
              </a:ext>
            </a:extLst>
          </p:cNvPr>
          <p:cNvSpPr txBox="1"/>
          <p:nvPr/>
        </p:nvSpPr>
        <p:spPr>
          <a:xfrm>
            <a:off x="0" y="2634534"/>
            <a:ext cx="12192000" cy="2369880"/>
          </a:xfrm>
          <a:prstGeom prst="rect">
            <a:avLst/>
          </a:prstGeom>
          <a:solidFill>
            <a:srgbClr val="1C4B88"/>
          </a:solidFill>
        </p:spPr>
        <p:txBody>
          <a:bodyPr wrap="square" rtlCol="0">
            <a:spAutoFit/>
          </a:bodyPr>
          <a:lstStyle/>
          <a:p>
            <a:pPr algn="ctr"/>
            <a:br>
              <a:rPr lang="en-GB" sz="3600" b="1" dirty="0">
                <a:solidFill>
                  <a:schemeClr val="bg1"/>
                </a:solidFill>
                <a:latin typeface="Open Sans Extrabold" panose="020B0606030504020204" pitchFamily="34" charset="0"/>
                <a:ea typeface="Open Sans Extrabold" panose="020B0606030504020204" pitchFamily="34" charset="0"/>
                <a:cs typeface="Open Sans Extrabold" panose="020B0606030504020204" pitchFamily="34" charset="0"/>
              </a:rPr>
            </a:br>
            <a:r>
              <a:rPr lang="en-US" sz="3600" dirty="0">
                <a:solidFill>
                  <a:schemeClr val="bg1"/>
                </a:solidFill>
                <a:latin typeface="Times New Roman" panose="02020603050405020304" pitchFamily="18" charset="0"/>
                <a:cs typeface="Times New Roman" panose="02020603050405020304" pitchFamily="18" charset="0"/>
              </a:rPr>
              <a:t>DEZVOLTAREA CAPACIT</a:t>
            </a:r>
            <a:r>
              <a:rPr lang="ro-RO" sz="3600" dirty="0">
                <a:solidFill>
                  <a:schemeClr val="bg1"/>
                </a:solidFill>
                <a:latin typeface="Times New Roman" panose="02020603050405020304" pitchFamily="18" charset="0"/>
                <a:cs typeface="Times New Roman" panose="02020603050405020304" pitchFamily="18" charset="0"/>
              </a:rPr>
              <a:t>ĂȚII ADMINISTRATIVE</a:t>
            </a:r>
            <a:endParaRPr lang="en-US" sz="3600" dirty="0">
              <a:solidFill>
                <a:schemeClr val="bg1"/>
              </a:solidFill>
              <a:latin typeface="Times New Roman" panose="02020603050405020304" pitchFamily="18" charset="0"/>
              <a:cs typeface="Times New Roman" panose="02020603050405020304" pitchFamily="18" charset="0"/>
            </a:endParaRPr>
          </a:p>
          <a:p>
            <a:pPr algn="ctr"/>
            <a:endParaRPr lang="en-US" sz="1000" dirty="0">
              <a:solidFill>
                <a:schemeClr val="bg1"/>
              </a:solidFill>
              <a:latin typeface="Times New Roman" panose="02020603050405020304" pitchFamily="18" charset="0"/>
              <a:cs typeface="Times New Roman" panose="02020603050405020304" pitchFamily="18" charset="0"/>
            </a:endParaRPr>
          </a:p>
          <a:p>
            <a:pPr algn="ctr"/>
            <a:r>
              <a:rPr lang="ro-RO" sz="2400" dirty="0">
                <a:solidFill>
                  <a:schemeClr val="bg1"/>
                </a:solidFill>
                <a:latin typeface="Times New Roman" panose="02020603050405020304" pitchFamily="18" charset="0"/>
                <a:cs typeface="Times New Roman" panose="02020603050405020304" pitchFamily="18" charset="0"/>
              </a:rPr>
              <a:t>ELEMENT FUNDAMENTAL ÎN IMPLEMENTAREA CU SUCCES A FONDURILOR EUROPENE</a:t>
            </a:r>
          </a:p>
          <a:p>
            <a:endParaRPr lang="ro-RO" dirty="0"/>
          </a:p>
        </p:txBody>
      </p:sp>
      <p:pic>
        <p:nvPicPr>
          <p:cNvPr id="3" name="Picture 2">
            <a:extLst>
              <a:ext uri="{FF2B5EF4-FFF2-40B4-BE49-F238E27FC236}">
                <a16:creationId xmlns:a16="http://schemas.microsoft.com/office/drawing/2014/main" id="{E807A837-E316-6D41-A608-6603D90BC742}"/>
              </a:ext>
            </a:extLst>
          </p:cNvPr>
          <p:cNvPicPr>
            <a:picLocks noChangeAspect="1"/>
          </p:cNvPicPr>
          <p:nvPr/>
        </p:nvPicPr>
        <p:blipFill>
          <a:blip r:embed="rId6"/>
          <a:stretch>
            <a:fillRect/>
          </a:stretch>
        </p:blipFill>
        <p:spPr>
          <a:xfrm>
            <a:off x="9864474" y="5540218"/>
            <a:ext cx="2263740" cy="1146570"/>
          </a:xfrm>
          <a:prstGeom prst="rect">
            <a:avLst/>
          </a:prstGeom>
        </p:spPr>
      </p:pic>
      <p:sp>
        <p:nvSpPr>
          <p:cNvPr id="10" name="TextBox 9">
            <a:extLst>
              <a:ext uri="{FF2B5EF4-FFF2-40B4-BE49-F238E27FC236}">
                <a16:creationId xmlns:a16="http://schemas.microsoft.com/office/drawing/2014/main" id="{AE720B75-8EEC-4A69-8708-1139D8C53EAE}"/>
              </a:ext>
            </a:extLst>
          </p:cNvPr>
          <p:cNvSpPr txBox="1"/>
          <p:nvPr/>
        </p:nvSpPr>
        <p:spPr>
          <a:xfrm>
            <a:off x="344265" y="5132372"/>
            <a:ext cx="3260069" cy="646331"/>
          </a:xfrm>
          <a:prstGeom prst="rect">
            <a:avLst/>
          </a:prstGeom>
          <a:noFill/>
        </p:spPr>
        <p:txBody>
          <a:bodyPr wrap="square" rtlCol="0">
            <a:spAutoFit/>
          </a:bodyPr>
          <a:lstStyle/>
          <a:p>
            <a:r>
              <a:rPr lang="ro-RO" b="1" dirty="0">
                <a:solidFill>
                  <a:schemeClr val="accent1"/>
                </a:solidFill>
                <a:latin typeface="Times New Roman" panose="02020603050405020304" pitchFamily="18" charset="0"/>
                <a:cs typeface="Times New Roman" panose="02020603050405020304" pitchFamily="18" charset="0"/>
              </a:rPr>
              <a:t>Luminița MIHAILOV</a:t>
            </a:r>
          </a:p>
          <a:p>
            <a:r>
              <a:rPr lang="ro-RO" b="1" dirty="0">
                <a:solidFill>
                  <a:schemeClr val="accent1"/>
                </a:solidFill>
                <a:latin typeface="Times New Roman" panose="02020603050405020304" pitchFamily="18" charset="0"/>
                <a:cs typeface="Times New Roman" panose="02020603050405020304" pitchFamily="18" charset="0"/>
              </a:rPr>
              <a:t>Director General ADR S</a:t>
            </a:r>
            <a:r>
              <a:rPr lang="en-US" b="1" dirty="0" err="1">
                <a:solidFill>
                  <a:schemeClr val="accent1"/>
                </a:solidFill>
                <a:latin typeface="Times New Roman" panose="02020603050405020304" pitchFamily="18" charset="0"/>
                <a:cs typeface="Times New Roman" panose="02020603050405020304" pitchFamily="18" charset="0"/>
              </a:rPr>
              <a:t>ud</a:t>
            </a:r>
            <a:r>
              <a:rPr lang="en-US" b="1" dirty="0">
                <a:solidFill>
                  <a:schemeClr val="accent1"/>
                </a:solidFill>
                <a:latin typeface="Times New Roman" panose="02020603050405020304" pitchFamily="18" charset="0"/>
                <a:cs typeface="Times New Roman" panose="02020603050405020304" pitchFamily="18" charset="0"/>
              </a:rPr>
              <a:t>-Est</a:t>
            </a:r>
            <a:endParaRPr lang="ro-RO" b="1" dirty="0">
              <a:solidFill>
                <a:schemeClr val="accent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22605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FC5C8F-E322-9C41-B86C-03E6B0DCAAA0}"/>
              </a:ext>
            </a:extLst>
          </p:cNvPr>
          <p:cNvSpPr txBox="1"/>
          <p:nvPr/>
        </p:nvSpPr>
        <p:spPr>
          <a:xfrm>
            <a:off x="521437" y="530610"/>
            <a:ext cx="11580588" cy="954107"/>
          </a:xfrm>
          <a:prstGeom prst="rect">
            <a:avLst/>
          </a:prstGeom>
          <a:noFill/>
        </p:spPr>
        <p:txBody>
          <a:bodyPr wrap="square" rtlCol="0">
            <a:spAutoFit/>
          </a:bodyPr>
          <a:lstStyle/>
          <a:p>
            <a:pPr algn="just"/>
            <a:r>
              <a:rPr lang="ro-RO" sz="2800" b="1" dirty="0">
                <a:latin typeface="Times New Roman" panose="02020603050405020304" pitchFamily="18" charset="0"/>
                <a:cs typeface="Times New Roman" panose="02020603050405020304" pitchFamily="18" charset="0"/>
              </a:rPr>
              <a:t>Oportunități oferite de noul cadru legislativ european, aferent perioadei 2021- 2027, pentru întărirea capacității administrative</a:t>
            </a:r>
          </a:p>
        </p:txBody>
      </p:sp>
      <p:sp>
        <p:nvSpPr>
          <p:cNvPr id="7" name="Rectangle 6">
            <a:extLst>
              <a:ext uri="{FF2B5EF4-FFF2-40B4-BE49-F238E27FC236}">
                <a16:creationId xmlns:a16="http://schemas.microsoft.com/office/drawing/2014/main" id="{3F26C316-2007-6347-A52D-B9D6C6211D9A}"/>
              </a:ext>
            </a:extLst>
          </p:cNvPr>
          <p:cNvSpPr/>
          <p:nvPr/>
        </p:nvSpPr>
        <p:spPr>
          <a:xfrm>
            <a:off x="521437" y="1741922"/>
            <a:ext cx="11301979" cy="3877985"/>
          </a:xfrm>
          <a:prstGeom prst="rect">
            <a:avLst/>
          </a:prstGeom>
        </p:spPr>
        <p:txBody>
          <a:bodyPr wrap="square">
            <a:spAutoFit/>
          </a:bodyPr>
          <a:lstStyle/>
          <a:p>
            <a:pPr marL="457200" indent="-457200" algn="just">
              <a:buFont typeface="Arial" panose="020B0604020202020204" pitchFamily="34" charset="0"/>
              <a:buChar char="•"/>
            </a:pPr>
            <a:r>
              <a:rPr lang="ro-RO" sz="2600" dirty="0">
                <a:latin typeface="Times New Roman" panose="02020603050405020304" pitchFamily="18" charset="0"/>
                <a:cs typeface="Times New Roman" panose="02020603050405020304" pitchFamily="18" charset="0"/>
              </a:rPr>
              <a:t>Consolidarea capacității administrative a instituțiilor implicate în gestionarea fondurilor alocate programului (AM POR, CM POR, beneficiari etc) poate fi făcută utilizând bugetul de asistență tehnică aferent programului. Suma ce poate fi utilizată este cea prevăzută în regulamentul UE 1060/ 2021, respectiv 3,5%;</a:t>
            </a:r>
          </a:p>
          <a:p>
            <a:pPr marL="457200" indent="-457200" algn="just">
              <a:buFont typeface="Arial" panose="020B0604020202020204" pitchFamily="34" charset="0"/>
              <a:buChar char="•"/>
            </a:pPr>
            <a:endParaRPr lang="ro-RO" sz="1000" dirty="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o-RO" sz="2600" dirty="0">
                <a:latin typeface="Times New Roman" panose="02020603050405020304" pitchFamily="18" charset="0"/>
                <a:cs typeface="Times New Roman" panose="02020603050405020304" pitchFamily="18" charset="0"/>
              </a:rPr>
              <a:t>Consolidarea capacității administrative folosind asistența tehnică nelegată de costuri în temeiul art. 37 din Regulamentul UE 1060/ 2021. Sumele alocate în baza art. 37 nu sunt plafonate iar alocarea lor se face în baza unor măsuri și indicatori aprobați în cadrul Programului Operațional.</a:t>
            </a:r>
          </a:p>
          <a:p>
            <a:pPr algn="just"/>
            <a:endParaRPr lang="ro-RO" sz="2800" dirty="0"/>
          </a:p>
        </p:txBody>
      </p:sp>
      <p:pic>
        <p:nvPicPr>
          <p:cNvPr id="9" name="Picture 8">
            <a:extLst>
              <a:ext uri="{FF2B5EF4-FFF2-40B4-BE49-F238E27FC236}">
                <a16:creationId xmlns:a16="http://schemas.microsoft.com/office/drawing/2014/main" id="{3E0F4BA6-658C-1C46-9AEB-1C9680C2EE3D}"/>
              </a:ext>
            </a:extLst>
          </p:cNvPr>
          <p:cNvPicPr>
            <a:picLocks noChangeAspect="1"/>
          </p:cNvPicPr>
          <p:nvPr/>
        </p:nvPicPr>
        <p:blipFill>
          <a:blip r:embed="rId2"/>
          <a:stretch>
            <a:fillRect/>
          </a:stretch>
        </p:blipFill>
        <p:spPr>
          <a:xfrm>
            <a:off x="9864474" y="5540218"/>
            <a:ext cx="2263740" cy="1146570"/>
          </a:xfrm>
          <a:prstGeom prst="rect">
            <a:avLst/>
          </a:prstGeom>
        </p:spPr>
      </p:pic>
      <p:sp>
        <p:nvSpPr>
          <p:cNvPr id="8" name="Rectangle : coins arrondis 14">
            <a:extLst>
              <a:ext uri="{FF2B5EF4-FFF2-40B4-BE49-F238E27FC236}">
                <a16:creationId xmlns:a16="http://schemas.microsoft.com/office/drawing/2014/main" id="{3C61688B-080D-4C07-B5BE-DF5760909F8F}"/>
              </a:ext>
            </a:extLst>
          </p:cNvPr>
          <p:cNvSpPr/>
          <p:nvPr/>
        </p:nvSpPr>
        <p:spPr>
          <a:xfrm>
            <a:off x="521437" y="5623334"/>
            <a:ext cx="11301979" cy="76129"/>
          </a:xfrm>
          <a:prstGeom prst="roundRect">
            <a:avLst/>
          </a:prstGeom>
          <a:solidFill>
            <a:srgbClr val="DEA75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a:ln>
                <a:noFill/>
              </a:ln>
              <a:solidFill>
                <a:srgbClr val="5E5E5E"/>
              </a:solidFill>
              <a:effectLst/>
              <a:uFillTx/>
              <a:latin typeface="+mj-lt"/>
              <a:ea typeface="+mj-ea"/>
              <a:cs typeface="+mj-cs"/>
              <a:sym typeface="Helvetica Neue"/>
            </a:endParaRPr>
          </a:p>
        </p:txBody>
      </p:sp>
    </p:spTree>
    <p:extLst>
      <p:ext uri="{BB962C8B-B14F-4D97-AF65-F5344CB8AC3E}">
        <p14:creationId xmlns:p14="http://schemas.microsoft.com/office/powerpoint/2010/main" val="2187923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FC5C8F-E322-9C41-B86C-03E6B0DCAAA0}"/>
              </a:ext>
            </a:extLst>
          </p:cNvPr>
          <p:cNvSpPr txBox="1"/>
          <p:nvPr/>
        </p:nvSpPr>
        <p:spPr>
          <a:xfrm>
            <a:off x="360219" y="507744"/>
            <a:ext cx="11580588" cy="954107"/>
          </a:xfrm>
          <a:prstGeom prst="rect">
            <a:avLst/>
          </a:prstGeom>
          <a:noFill/>
        </p:spPr>
        <p:txBody>
          <a:bodyPr wrap="square" rtlCol="0">
            <a:spAutoFit/>
          </a:bodyPr>
          <a:lstStyle/>
          <a:p>
            <a:pPr algn="just"/>
            <a:r>
              <a:rPr lang="ro-RO" sz="2800" b="1" dirty="0">
                <a:latin typeface="Times New Roman" panose="02020603050405020304" pitchFamily="18" charset="0"/>
                <a:cs typeface="Times New Roman" panose="02020603050405020304" pitchFamily="18" charset="0"/>
              </a:rPr>
              <a:t>Elementele de bază ale Instrumentului de autoevaluare a capacității administrative</a:t>
            </a:r>
          </a:p>
        </p:txBody>
      </p:sp>
      <p:sp>
        <p:nvSpPr>
          <p:cNvPr id="7" name="Rectangle 6">
            <a:extLst>
              <a:ext uri="{FF2B5EF4-FFF2-40B4-BE49-F238E27FC236}">
                <a16:creationId xmlns:a16="http://schemas.microsoft.com/office/drawing/2014/main" id="{3F26C316-2007-6347-A52D-B9D6C6211D9A}"/>
              </a:ext>
            </a:extLst>
          </p:cNvPr>
          <p:cNvSpPr/>
          <p:nvPr/>
        </p:nvSpPr>
        <p:spPr>
          <a:xfrm>
            <a:off x="521437" y="1741922"/>
            <a:ext cx="11301979" cy="4524315"/>
          </a:xfrm>
          <a:prstGeom prst="rect">
            <a:avLst/>
          </a:prstGeom>
        </p:spPr>
        <p:txBody>
          <a:bodyPr wrap="square">
            <a:spAutoFit/>
          </a:bodyPr>
          <a:lstStyle/>
          <a:p>
            <a:pPr marL="0" indent="0" algn="just">
              <a:buNone/>
            </a:pPr>
            <a:r>
              <a:rPr lang="ro-RO" sz="2400" dirty="0">
                <a:latin typeface="Times New Roman" panose="02020603050405020304" pitchFamily="18" charset="0"/>
                <a:cs typeface="Times New Roman" panose="02020603050405020304" pitchFamily="18" charset="0"/>
              </a:rPr>
              <a:t>Instrumentul de autoevaluare a capacității administrative este structurat având în vedere următoarele elemente:</a:t>
            </a:r>
          </a:p>
          <a:p>
            <a:pPr marL="457200" indent="-457200" algn="just">
              <a:buFont typeface="+mj-lt"/>
              <a:buAutoNum type="arabicPeriod"/>
            </a:pPr>
            <a:r>
              <a:rPr lang="ro-RO" sz="2400" dirty="0">
                <a:latin typeface="Times New Roman" panose="02020603050405020304" pitchFamily="18" charset="0"/>
                <a:cs typeface="Times New Roman" panose="02020603050405020304" pitchFamily="18" charset="0"/>
              </a:rPr>
              <a:t>4 piloni care acoperă temele de interes, respectiv: managementul angajaților, managementul organizațional, planificarea strategică, coordonarea și implementarea, beneficiarii și părțile interesate;</a:t>
            </a:r>
          </a:p>
          <a:p>
            <a:pPr marL="457200" indent="-457200" algn="just">
              <a:buFont typeface="+mj-lt"/>
              <a:buAutoNum type="arabicPeriod"/>
            </a:pPr>
            <a:r>
              <a:rPr lang="ro-RO" sz="2400" dirty="0">
                <a:latin typeface="Times New Roman" panose="02020603050405020304" pitchFamily="18" charset="0"/>
                <a:cs typeface="Times New Roman" panose="02020603050405020304" pitchFamily="18" charset="0"/>
              </a:rPr>
              <a:t>Pentru fiecare pilon</a:t>
            </a:r>
            <a:r>
              <a:rPr lang="en-GB" sz="2400" dirty="0">
                <a:latin typeface="Times New Roman" panose="02020603050405020304" pitchFamily="18" charset="0"/>
                <a:cs typeface="Times New Roman" panose="02020603050405020304" pitchFamily="18" charset="0"/>
              </a:rPr>
              <a:t>, </a:t>
            </a:r>
            <a:r>
              <a:rPr lang="ro-RO" sz="2400" dirty="0">
                <a:latin typeface="Times New Roman" panose="02020603050405020304" pitchFamily="18" charset="0"/>
                <a:cs typeface="Times New Roman" panose="02020603050405020304" pitchFamily="18" charset="0"/>
              </a:rPr>
              <a:t>sunt identificate între 2 și 4 obiective pe care A</a:t>
            </a:r>
            <a:r>
              <a:rPr lang="en-GB" sz="2400" dirty="0">
                <a:latin typeface="Times New Roman" panose="02020603050405020304" pitchFamily="18" charset="0"/>
                <a:cs typeface="Times New Roman" panose="02020603050405020304" pitchFamily="18" charset="0"/>
              </a:rPr>
              <a:t>M </a:t>
            </a:r>
            <a:r>
              <a:rPr lang="ro-RO" sz="2400" dirty="0">
                <a:latin typeface="Times New Roman" panose="02020603050405020304" pitchFamily="18" charset="0"/>
                <a:cs typeface="Times New Roman" panose="02020603050405020304" pitchFamily="18" charset="0"/>
              </a:rPr>
              <a:t>ar trebui să le atingă pentru </a:t>
            </a:r>
            <a:r>
              <a:rPr lang="en-GB" sz="2400" dirty="0" err="1">
                <a:latin typeface="Times New Roman" panose="02020603050405020304" pitchFamily="18" charset="0"/>
                <a:cs typeface="Times New Roman" panose="02020603050405020304" pitchFamily="18" charset="0"/>
              </a:rPr>
              <a:t>consolidarea</a:t>
            </a:r>
            <a:r>
              <a:rPr lang="en-GB" sz="2400" dirty="0">
                <a:latin typeface="Times New Roman" panose="02020603050405020304" pitchFamily="18" charset="0"/>
                <a:cs typeface="Times New Roman" panose="02020603050405020304" pitchFamily="18" charset="0"/>
              </a:rPr>
              <a:t> </a:t>
            </a:r>
            <a:r>
              <a:rPr lang="ro-RO" sz="2400" dirty="0">
                <a:latin typeface="Times New Roman" panose="02020603050405020304" pitchFamily="18" charset="0"/>
                <a:cs typeface="Times New Roman" panose="02020603050405020304" pitchFamily="18" charset="0"/>
              </a:rPr>
              <a:t>capacității;</a:t>
            </a:r>
          </a:p>
          <a:p>
            <a:pPr marL="457200" indent="-457200" algn="just">
              <a:buFont typeface="+mj-lt"/>
              <a:buAutoNum type="arabicPeriod"/>
            </a:pPr>
            <a:r>
              <a:rPr lang="ro-RO" sz="2400" dirty="0">
                <a:latin typeface="Times New Roman" panose="02020603050405020304" pitchFamily="18" charset="0"/>
                <a:cs typeface="Times New Roman" panose="02020603050405020304" pitchFamily="18" charset="0"/>
              </a:rPr>
              <a:t>Fiecare obiectiv are identificate capacități specifice care pot ajuta AM în atingerea obiectivelor;</a:t>
            </a:r>
          </a:p>
          <a:p>
            <a:pPr marL="457200" indent="-457200" algn="just">
              <a:buFont typeface="+mj-lt"/>
              <a:buAutoNum type="arabicPeriod"/>
            </a:pPr>
            <a:r>
              <a:rPr lang="ro-RO" sz="2400" dirty="0">
                <a:latin typeface="Times New Roman" panose="02020603050405020304" pitchFamily="18" charset="0"/>
                <a:cs typeface="Times New Roman" panose="02020603050405020304" pitchFamily="18" charset="0"/>
              </a:rPr>
              <a:t>Fiecare capacitate este apoi descrisă (ca model de bună practică) pentru a permite o evaluare a nivelului atins.</a:t>
            </a:r>
          </a:p>
          <a:p>
            <a:pPr marL="457200" indent="-457200" algn="just">
              <a:buFont typeface="+mj-lt"/>
              <a:buAutoNum type="arabicPeriod"/>
            </a:pPr>
            <a:endParaRPr lang="ro-RO" sz="2400" dirty="0"/>
          </a:p>
        </p:txBody>
      </p:sp>
      <p:pic>
        <p:nvPicPr>
          <p:cNvPr id="9" name="Picture 8">
            <a:extLst>
              <a:ext uri="{FF2B5EF4-FFF2-40B4-BE49-F238E27FC236}">
                <a16:creationId xmlns:a16="http://schemas.microsoft.com/office/drawing/2014/main" id="{3E0F4BA6-658C-1C46-9AEB-1C9680C2EE3D}"/>
              </a:ext>
            </a:extLst>
          </p:cNvPr>
          <p:cNvPicPr>
            <a:picLocks noChangeAspect="1"/>
          </p:cNvPicPr>
          <p:nvPr/>
        </p:nvPicPr>
        <p:blipFill>
          <a:blip r:embed="rId2"/>
          <a:stretch>
            <a:fillRect/>
          </a:stretch>
        </p:blipFill>
        <p:spPr>
          <a:xfrm>
            <a:off x="9864474" y="5540218"/>
            <a:ext cx="2263740" cy="1146570"/>
          </a:xfrm>
          <a:prstGeom prst="rect">
            <a:avLst/>
          </a:prstGeom>
        </p:spPr>
      </p:pic>
    </p:spTree>
    <p:extLst>
      <p:ext uri="{BB962C8B-B14F-4D97-AF65-F5344CB8AC3E}">
        <p14:creationId xmlns:p14="http://schemas.microsoft.com/office/powerpoint/2010/main" val="13555827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FC5C8F-E322-9C41-B86C-03E6B0DCAAA0}"/>
              </a:ext>
            </a:extLst>
          </p:cNvPr>
          <p:cNvSpPr txBox="1"/>
          <p:nvPr/>
        </p:nvSpPr>
        <p:spPr>
          <a:xfrm>
            <a:off x="360219" y="507744"/>
            <a:ext cx="11580588" cy="1077218"/>
          </a:xfrm>
          <a:prstGeom prst="rect">
            <a:avLst/>
          </a:prstGeom>
          <a:noFill/>
        </p:spPr>
        <p:txBody>
          <a:bodyPr wrap="square" rtlCol="0">
            <a:spAutoFit/>
          </a:bodyPr>
          <a:lstStyle/>
          <a:p>
            <a:pPr algn="just"/>
            <a:r>
              <a:rPr lang="ro-RO" sz="3200" dirty="0">
                <a:latin typeface="Times New Roman" panose="02020603050405020304" pitchFamily="18" charset="0"/>
                <a:cs typeface="Times New Roman" panose="02020603050405020304" pitchFamily="18" charset="0"/>
              </a:rPr>
              <a:t>Tipuri de asistență ce vor fi utilizate de POR SE 2021- 2027 pentru </a:t>
            </a:r>
            <a:r>
              <a:rPr lang="ro-RO" sz="2800" dirty="0">
                <a:latin typeface="Times New Roman" panose="02020603050405020304" pitchFamily="18" charset="0"/>
                <a:cs typeface="Times New Roman" panose="02020603050405020304" pitchFamily="18" charset="0"/>
              </a:rPr>
              <a:t>dezvoltarea</a:t>
            </a:r>
            <a:r>
              <a:rPr lang="ro-RO" sz="3200" dirty="0">
                <a:latin typeface="Times New Roman" panose="02020603050405020304" pitchFamily="18" charset="0"/>
                <a:cs typeface="Times New Roman" panose="02020603050405020304" pitchFamily="18" charset="0"/>
              </a:rPr>
              <a:t> capacității administrative</a:t>
            </a:r>
          </a:p>
        </p:txBody>
      </p:sp>
      <p:sp>
        <p:nvSpPr>
          <p:cNvPr id="7" name="Rectangle 6">
            <a:extLst>
              <a:ext uri="{FF2B5EF4-FFF2-40B4-BE49-F238E27FC236}">
                <a16:creationId xmlns:a16="http://schemas.microsoft.com/office/drawing/2014/main" id="{3F26C316-2007-6347-A52D-B9D6C6211D9A}"/>
              </a:ext>
            </a:extLst>
          </p:cNvPr>
          <p:cNvSpPr/>
          <p:nvPr/>
        </p:nvSpPr>
        <p:spPr>
          <a:xfrm>
            <a:off x="580131" y="1864974"/>
            <a:ext cx="11419370" cy="4431983"/>
          </a:xfrm>
          <a:prstGeom prst="rect">
            <a:avLst/>
          </a:prstGeom>
        </p:spPr>
        <p:txBody>
          <a:bodyPr wrap="square">
            <a:spAutoFit/>
          </a:bodyPr>
          <a:lstStyle/>
          <a:p>
            <a:pPr marL="457200" indent="-457200" algn="just">
              <a:buAutoNum type="arabicPeriod"/>
            </a:pPr>
            <a:r>
              <a:rPr lang="ro-RO" sz="2000" b="1" dirty="0">
                <a:latin typeface="Times New Roman" panose="02020603050405020304" pitchFamily="18" charset="0"/>
                <a:cs typeface="Times New Roman" panose="02020603050405020304" pitchFamily="18" charset="0"/>
              </a:rPr>
              <a:t>Sprijin oferit </a:t>
            </a:r>
            <a:r>
              <a:rPr lang="en-GB" sz="2000" b="1" dirty="0" err="1">
                <a:latin typeface="Times New Roman" panose="02020603050405020304" pitchFamily="18" charset="0"/>
                <a:cs typeface="Times New Roman" panose="02020603050405020304" pitchFamily="18" charset="0"/>
              </a:rPr>
              <a:t>beneficiarilor</a:t>
            </a:r>
            <a:r>
              <a:rPr lang="en-GB" sz="2000" b="1" dirty="0">
                <a:latin typeface="Times New Roman" panose="02020603050405020304" pitchFamily="18" charset="0"/>
                <a:cs typeface="Times New Roman" panose="02020603050405020304" pitchFamily="18" charset="0"/>
              </a:rPr>
              <a:t>, </a:t>
            </a:r>
            <a:r>
              <a:rPr lang="ro-RO" sz="2000" b="1" dirty="0">
                <a:latin typeface="Times New Roman" panose="02020603050405020304" pitchFamily="18" charset="0"/>
                <a:cs typeface="Times New Roman" panose="02020603050405020304" pitchFamily="18" charset="0"/>
              </a:rPr>
              <a:t>legat în mod direct de investiții</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prin</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activit</a:t>
            </a:r>
            <a:r>
              <a:rPr lang="ro-RO" sz="2000" dirty="0">
                <a:latin typeface="Times New Roman" panose="02020603050405020304" pitchFamily="18" charset="0"/>
                <a:cs typeface="Times New Roman" panose="02020603050405020304" pitchFamily="18" charset="0"/>
              </a:rPr>
              <a:t>ăț</a:t>
            </a:r>
            <a:r>
              <a:rPr lang="en-GB" sz="2000" dirty="0" err="1">
                <a:latin typeface="Times New Roman" panose="02020603050405020304" pitchFamily="18" charset="0"/>
                <a:cs typeface="Times New Roman" panose="02020603050405020304" pitchFamily="18" charset="0"/>
              </a:rPr>
              <a:t>i</a:t>
            </a:r>
            <a:r>
              <a:rPr lang="en-GB" sz="2000" dirty="0">
                <a:latin typeface="Times New Roman" panose="02020603050405020304" pitchFamily="18" charset="0"/>
                <a:cs typeface="Times New Roman" panose="02020603050405020304" pitchFamily="18" charset="0"/>
              </a:rPr>
              <a:t> de </a:t>
            </a:r>
            <a:r>
              <a:rPr lang="en-GB" sz="2000" dirty="0" err="1">
                <a:latin typeface="Times New Roman" panose="02020603050405020304" pitchFamily="18" charset="0"/>
                <a:cs typeface="Times New Roman" panose="02020603050405020304" pitchFamily="18" charset="0"/>
              </a:rPr>
              <a:t>imbunatatire</a:t>
            </a:r>
            <a:r>
              <a:rPr lang="en-GB" sz="2000" dirty="0">
                <a:latin typeface="Times New Roman" panose="02020603050405020304" pitchFamily="18" charset="0"/>
                <a:cs typeface="Times New Roman" panose="02020603050405020304" pitchFamily="18" charset="0"/>
              </a:rPr>
              <a:t> a </a:t>
            </a:r>
            <a:r>
              <a:rPr lang="en-GB" sz="2000" dirty="0" err="1">
                <a:latin typeface="Times New Roman" panose="02020603050405020304" pitchFamily="18" charset="0"/>
                <a:cs typeface="Times New Roman" panose="02020603050405020304" pitchFamily="18" charset="0"/>
              </a:rPr>
              <a:t>capacitatii</a:t>
            </a:r>
            <a:r>
              <a:rPr lang="en-GB" sz="2000" dirty="0">
                <a:latin typeface="Times New Roman" panose="02020603050405020304" pitchFamily="18" charset="0"/>
                <a:cs typeface="Times New Roman" panose="02020603050405020304" pitchFamily="18" charset="0"/>
              </a:rPr>
              <a:t> administrative </a:t>
            </a:r>
            <a:r>
              <a:rPr lang="en-GB" sz="2000" b="1" dirty="0">
                <a:latin typeface="Times New Roman" panose="02020603050405020304" pitchFamily="18" charset="0"/>
                <a:cs typeface="Times New Roman" panose="02020603050405020304" pitchFamily="18" charset="0"/>
              </a:rPr>
              <a:t>(</a:t>
            </a:r>
            <a:r>
              <a:rPr lang="en-GB" sz="2000" dirty="0" err="1">
                <a:latin typeface="Times New Roman" panose="02020603050405020304" pitchFamily="18" charset="0"/>
                <a:cs typeface="Times New Roman" panose="02020603050405020304" pitchFamily="18" charset="0"/>
              </a:rPr>
              <a:t>instruiri</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seminarii</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ghiduri</a:t>
            </a:r>
            <a:r>
              <a:rPr lang="en-GB" sz="2000" dirty="0">
                <a:latin typeface="Times New Roman" panose="02020603050405020304" pitchFamily="18" charset="0"/>
                <a:cs typeface="Times New Roman" panose="02020603050405020304" pitchFamily="18" charset="0"/>
              </a:rPr>
              <a:t> de buna </a:t>
            </a:r>
            <a:r>
              <a:rPr lang="en-GB" sz="2000" dirty="0" err="1">
                <a:latin typeface="Times New Roman" panose="02020603050405020304" pitchFamily="18" charset="0"/>
                <a:cs typeface="Times New Roman" panose="02020603050405020304" pitchFamily="18" charset="0"/>
              </a:rPr>
              <a:t>practica</a:t>
            </a:r>
            <a:r>
              <a:rPr lang="en-GB" sz="2000" dirty="0">
                <a:latin typeface="Times New Roman" panose="02020603050405020304" pitchFamily="18" charset="0"/>
                <a:cs typeface="Times New Roman" panose="02020603050405020304" pitchFamily="18" charset="0"/>
              </a:rPr>
              <a:t>) </a:t>
            </a:r>
          </a:p>
          <a:p>
            <a:pPr algn="just"/>
            <a:r>
              <a:rPr lang="en-GB" sz="2000" dirty="0">
                <a:latin typeface="Times New Roman" panose="02020603050405020304" pitchFamily="18" charset="0"/>
                <a:cs typeface="Times New Roman" panose="02020603050405020304" pitchFamily="18" charset="0"/>
              </a:rPr>
              <a:t>In </a:t>
            </a:r>
            <a:r>
              <a:rPr lang="en-GB" sz="2000" dirty="0" err="1">
                <a:latin typeface="Times New Roman" panose="02020603050405020304" pitchFamily="18" charset="0"/>
                <a:cs typeface="Times New Roman" panose="02020603050405020304" pitchFamily="18" charset="0"/>
              </a:rPr>
              <a:t>cadrul</a:t>
            </a:r>
            <a:r>
              <a:rPr lang="en-GB" sz="2000" dirty="0">
                <a:latin typeface="Times New Roman" panose="02020603050405020304" pitchFamily="18" charset="0"/>
                <a:cs typeface="Times New Roman" panose="02020603050405020304" pitchFamily="18" charset="0"/>
              </a:rPr>
              <a:t> POR SE 2021-2027, </a:t>
            </a:r>
            <a:r>
              <a:rPr lang="en-GB" sz="2000" dirty="0" err="1">
                <a:latin typeface="Times New Roman" panose="02020603050405020304" pitchFamily="18" charset="0"/>
                <a:cs typeface="Times New Roman" panose="02020603050405020304" pitchFamily="18" charset="0"/>
              </a:rPr>
              <a:t>aceste</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activitati</a:t>
            </a:r>
            <a:r>
              <a:rPr lang="en-GB" sz="2000" dirty="0">
                <a:latin typeface="Times New Roman" panose="02020603050405020304" pitchFamily="18" charset="0"/>
                <a:cs typeface="Times New Roman" panose="02020603050405020304" pitchFamily="18" charset="0"/>
              </a:rPr>
              <a:t> sunt </a:t>
            </a:r>
            <a:r>
              <a:rPr lang="en-GB" sz="2000" dirty="0" err="1">
                <a:latin typeface="Times New Roman" panose="02020603050405020304" pitchFamily="18" charset="0"/>
                <a:cs typeface="Times New Roman" panose="02020603050405020304" pitchFamily="18" charset="0"/>
              </a:rPr>
              <a:t>prevazute</a:t>
            </a:r>
            <a:r>
              <a:rPr lang="en-GB" sz="2000" dirty="0">
                <a:latin typeface="Times New Roman" panose="02020603050405020304" pitchFamily="18" charset="0"/>
                <a:cs typeface="Times New Roman" panose="02020603050405020304" pitchFamily="18" charset="0"/>
              </a:rPr>
              <a:t> la </a:t>
            </a:r>
            <a:r>
              <a:rPr lang="en-GB" sz="2000" dirty="0" err="1">
                <a:latin typeface="Times New Roman" panose="02020603050405020304" pitchFamily="18" charset="0"/>
                <a:cs typeface="Times New Roman" panose="02020603050405020304" pitchFamily="18" charset="0"/>
              </a:rPr>
              <a:t>Actiunea</a:t>
            </a:r>
            <a:r>
              <a:rPr lang="en-GB" sz="2000" dirty="0">
                <a:latin typeface="Times New Roman" panose="02020603050405020304" pitchFamily="18" charset="0"/>
                <a:cs typeface="Times New Roman" panose="02020603050405020304" pitchFamily="18" charset="0"/>
              </a:rPr>
              <a:t> 2.1. </a:t>
            </a:r>
            <a:r>
              <a:rPr lang="en-GB" sz="2000" dirty="0" err="1">
                <a:latin typeface="Times New Roman" panose="02020603050405020304" pitchFamily="18" charset="0"/>
                <a:cs typeface="Times New Roman" panose="02020603050405020304" pitchFamily="18" charset="0"/>
              </a:rPr>
              <a:t>Imbunatatirea</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eficientei</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energetice</a:t>
            </a:r>
            <a:r>
              <a:rPr lang="en-GB" sz="2000" dirty="0">
                <a:latin typeface="Times New Roman" panose="02020603050405020304" pitchFamily="18" charset="0"/>
                <a:cs typeface="Times New Roman" panose="02020603050405020304" pitchFamily="18" charset="0"/>
              </a:rPr>
              <a:t> a </a:t>
            </a:r>
            <a:r>
              <a:rPr lang="en-GB" sz="2000" dirty="0" err="1">
                <a:latin typeface="Times New Roman" panose="02020603050405020304" pitchFamily="18" charset="0"/>
                <a:cs typeface="Times New Roman" panose="02020603050405020304" pitchFamily="18" charset="0"/>
              </a:rPr>
              <a:t>cladirilor</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publice</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si</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rezidentiale</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Actiunea</a:t>
            </a:r>
            <a:r>
              <a:rPr lang="en-GB" sz="2000" dirty="0">
                <a:latin typeface="Times New Roman" panose="02020603050405020304" pitchFamily="18" charset="0"/>
                <a:cs typeface="Times New Roman" panose="02020603050405020304" pitchFamily="18" charset="0"/>
              </a:rPr>
              <a:t> 3.1 </a:t>
            </a:r>
            <a:r>
              <a:rPr lang="en-GB" sz="2000" dirty="0" err="1">
                <a:latin typeface="Times New Roman" panose="02020603050405020304" pitchFamily="18" charset="0"/>
                <a:cs typeface="Times New Roman" panose="02020603050405020304" pitchFamily="18" charset="0"/>
              </a:rPr>
              <a:t>Reducerea</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emisiilor</a:t>
            </a:r>
            <a:r>
              <a:rPr lang="en-GB" sz="2000" dirty="0">
                <a:latin typeface="Times New Roman" panose="02020603050405020304" pitchFamily="18" charset="0"/>
                <a:cs typeface="Times New Roman" panose="02020603050405020304" pitchFamily="18" charset="0"/>
              </a:rPr>
              <a:t> de carbon in </a:t>
            </a:r>
            <a:r>
              <a:rPr lang="en-GB" sz="2000" dirty="0" err="1">
                <a:latin typeface="Times New Roman" panose="02020603050405020304" pitchFamily="18" charset="0"/>
                <a:cs typeface="Times New Roman" panose="02020603050405020304" pitchFamily="18" charset="0"/>
              </a:rPr>
              <a:t>localitatile</a:t>
            </a:r>
            <a:r>
              <a:rPr lang="en-GB" sz="2000" dirty="0">
                <a:latin typeface="Times New Roman" panose="02020603050405020304" pitchFamily="18" charset="0"/>
                <a:cs typeface="Times New Roman" panose="02020603050405020304" pitchFamily="18" charset="0"/>
              </a:rPr>
              <a:t> urbane, </a:t>
            </a:r>
            <a:r>
              <a:rPr lang="en-GB" sz="2000" dirty="0" err="1">
                <a:latin typeface="Times New Roman" panose="02020603050405020304" pitchFamily="18" charset="0"/>
                <a:cs typeface="Times New Roman" panose="02020603050405020304" pitchFamily="18" charset="0"/>
              </a:rPr>
              <a:t>prin</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investitii</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bazate</a:t>
            </a:r>
            <a:r>
              <a:rPr lang="en-GB" sz="2000" dirty="0">
                <a:latin typeface="Times New Roman" panose="02020603050405020304" pitchFamily="18" charset="0"/>
                <a:cs typeface="Times New Roman" panose="02020603050405020304" pitchFamily="18" charset="0"/>
              </a:rPr>
              <a:t> pe </a:t>
            </a:r>
            <a:r>
              <a:rPr lang="en-GB" sz="2000" dirty="0" err="1">
                <a:latin typeface="Times New Roman" panose="02020603050405020304" pitchFamily="18" charset="0"/>
                <a:cs typeface="Times New Roman" panose="02020603050405020304" pitchFamily="18" charset="0"/>
              </a:rPr>
              <a:t>Planurile</a:t>
            </a:r>
            <a:r>
              <a:rPr lang="en-GB" sz="2000" dirty="0">
                <a:latin typeface="Times New Roman" panose="02020603050405020304" pitchFamily="18" charset="0"/>
                <a:cs typeface="Times New Roman" panose="02020603050405020304" pitchFamily="18" charset="0"/>
              </a:rPr>
              <a:t> de </a:t>
            </a:r>
            <a:r>
              <a:rPr lang="en-GB" sz="2000" dirty="0" err="1">
                <a:latin typeface="Times New Roman" panose="02020603050405020304" pitchFamily="18" charset="0"/>
                <a:cs typeface="Times New Roman" panose="02020603050405020304" pitchFamily="18" charset="0"/>
              </a:rPr>
              <a:t>mobilitate</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urbana</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durabila</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si</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Actiunea</a:t>
            </a:r>
            <a:r>
              <a:rPr lang="en-GB" sz="2000" dirty="0">
                <a:latin typeface="Times New Roman" panose="02020603050405020304" pitchFamily="18" charset="0"/>
                <a:cs typeface="Times New Roman" panose="02020603050405020304" pitchFamily="18" charset="0"/>
              </a:rPr>
              <a:t> 6.1 </a:t>
            </a:r>
            <a:r>
              <a:rPr lang="en-GB" sz="2000" dirty="0" err="1">
                <a:latin typeface="Times New Roman" panose="02020603050405020304" pitchFamily="18" charset="0"/>
                <a:cs typeface="Times New Roman" panose="02020603050405020304" pitchFamily="18" charset="0"/>
              </a:rPr>
              <a:t>Dezvoltarea</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integrata</a:t>
            </a:r>
            <a:r>
              <a:rPr lang="en-GB" sz="2000" dirty="0">
                <a:latin typeface="Times New Roman" panose="02020603050405020304" pitchFamily="18" charset="0"/>
                <a:cs typeface="Times New Roman" panose="02020603050405020304" pitchFamily="18" charset="0"/>
              </a:rPr>
              <a:t> in </a:t>
            </a:r>
            <a:r>
              <a:rPr lang="en-GB" sz="2000" dirty="0" err="1">
                <a:latin typeface="Times New Roman" panose="02020603050405020304" pitchFamily="18" charset="0"/>
                <a:cs typeface="Times New Roman" panose="02020603050405020304" pitchFamily="18" charset="0"/>
              </a:rPr>
              <a:t>zonele</a:t>
            </a:r>
            <a:r>
              <a:rPr lang="en-GB" sz="2000" dirty="0">
                <a:latin typeface="Times New Roman" panose="02020603050405020304" pitchFamily="18" charset="0"/>
                <a:cs typeface="Times New Roman" panose="02020603050405020304" pitchFamily="18" charset="0"/>
              </a:rPr>
              <a:t> urbane, </a:t>
            </a:r>
            <a:r>
              <a:rPr lang="en-GB" sz="2000" dirty="0" err="1">
                <a:latin typeface="Times New Roman" panose="02020603050405020304" pitchFamily="18" charset="0"/>
                <a:cs typeface="Times New Roman" panose="02020603050405020304" pitchFamily="18" charset="0"/>
              </a:rPr>
              <a:t>prin</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regenerarea</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urbana</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conservarea</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patrimoniului</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si</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dezvoltarea</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turismului</a:t>
            </a:r>
            <a:endParaRPr lang="en-GB" sz="2000" dirty="0">
              <a:latin typeface="Times New Roman" panose="02020603050405020304" pitchFamily="18" charset="0"/>
              <a:cs typeface="Times New Roman" panose="02020603050405020304" pitchFamily="18" charset="0"/>
            </a:endParaRPr>
          </a:p>
          <a:p>
            <a:pPr algn="just"/>
            <a:r>
              <a:rPr lang="en-GB" sz="2000" dirty="0">
                <a:latin typeface="Times New Roman" panose="02020603050405020304" pitchFamily="18" charset="0"/>
                <a:cs typeface="Times New Roman" panose="02020603050405020304" pitchFamily="18" charset="0"/>
              </a:rPr>
              <a:t>De </a:t>
            </a:r>
            <a:r>
              <a:rPr lang="en-GB" sz="2000" dirty="0" err="1">
                <a:latin typeface="Times New Roman" panose="02020603050405020304" pitchFamily="18" charset="0"/>
                <a:cs typeface="Times New Roman" panose="02020603050405020304" pitchFamily="18" charset="0"/>
              </a:rPr>
              <a:t>asemenea</a:t>
            </a:r>
            <a:r>
              <a:rPr lang="en-GB" sz="2000" dirty="0">
                <a:latin typeface="Times New Roman" panose="02020603050405020304" pitchFamily="18" charset="0"/>
                <a:cs typeface="Times New Roman" panose="02020603050405020304" pitchFamily="18" charset="0"/>
              </a:rPr>
              <a:t>, se </a:t>
            </a:r>
            <a:r>
              <a:rPr lang="en-GB" sz="2000" dirty="0" err="1">
                <a:latin typeface="Times New Roman" panose="02020603050405020304" pitchFamily="18" charset="0"/>
                <a:cs typeface="Times New Roman" panose="02020603050405020304" pitchFamily="18" charset="0"/>
              </a:rPr>
              <a:t>afla</a:t>
            </a:r>
            <a:r>
              <a:rPr lang="en-GB" sz="2000" dirty="0">
                <a:latin typeface="Times New Roman" panose="02020603050405020304" pitchFamily="18" charset="0"/>
                <a:cs typeface="Times New Roman" panose="02020603050405020304" pitchFamily="18" charset="0"/>
              </a:rPr>
              <a:t> in curs de </a:t>
            </a:r>
            <a:r>
              <a:rPr lang="en-GB" sz="2000" dirty="0" err="1">
                <a:latin typeface="Times New Roman" panose="02020603050405020304" pitchFamily="18" charset="0"/>
                <a:cs typeface="Times New Roman" panose="02020603050405020304" pitchFamily="18" charset="0"/>
              </a:rPr>
              <a:t>elaborare</a:t>
            </a:r>
            <a:r>
              <a:rPr lang="en-GB" sz="2000" dirty="0">
                <a:latin typeface="Times New Roman" panose="02020603050405020304" pitchFamily="18" charset="0"/>
                <a:cs typeface="Times New Roman" panose="02020603050405020304" pitchFamily="18" charset="0"/>
              </a:rPr>
              <a:t> o </a:t>
            </a:r>
            <a:r>
              <a:rPr lang="en-GB" sz="2000" dirty="0" err="1">
                <a:latin typeface="Times New Roman" panose="02020603050405020304" pitchFamily="18" charset="0"/>
                <a:cs typeface="Times New Roman" panose="02020603050405020304" pitchFamily="18" charset="0"/>
              </a:rPr>
              <a:t>metodologie</a:t>
            </a:r>
            <a:r>
              <a:rPr lang="en-GB" sz="2000" dirty="0">
                <a:latin typeface="Times New Roman" panose="02020603050405020304" pitchFamily="18" charset="0"/>
                <a:cs typeface="Times New Roman" panose="02020603050405020304" pitchFamily="18" charset="0"/>
              </a:rPr>
              <a:t> de </a:t>
            </a:r>
            <a:r>
              <a:rPr lang="en-GB" sz="2000" dirty="0" err="1">
                <a:latin typeface="Times New Roman" panose="02020603050405020304" pitchFamily="18" charset="0"/>
                <a:cs typeface="Times New Roman" panose="02020603050405020304" pitchFamily="18" charset="0"/>
              </a:rPr>
              <a:t>aplicare</a:t>
            </a:r>
            <a:r>
              <a:rPr lang="en-GB" sz="2000" dirty="0">
                <a:latin typeface="Times New Roman" panose="02020603050405020304" pitchFamily="18" charset="0"/>
                <a:cs typeface="Times New Roman" panose="02020603050405020304" pitchFamily="18" charset="0"/>
              </a:rPr>
              <a:t> a </a:t>
            </a:r>
            <a:r>
              <a:rPr lang="en-GB" sz="2000" dirty="0" err="1">
                <a:latin typeface="Times New Roman" panose="02020603050405020304" pitchFamily="18" charset="0"/>
                <a:cs typeface="Times New Roman" panose="02020603050405020304" pitchFamily="18" charset="0"/>
              </a:rPr>
              <a:t>unor</a:t>
            </a:r>
            <a:r>
              <a:rPr lang="en-GB" sz="2000" dirty="0">
                <a:latin typeface="Times New Roman" panose="02020603050405020304" pitchFamily="18" charset="0"/>
                <a:cs typeface="Times New Roman" panose="02020603050405020304" pitchFamily="18" charset="0"/>
              </a:rPr>
              <a:t> </a:t>
            </a:r>
            <a:r>
              <a:rPr lang="en-GB" sz="2000" b="1" dirty="0" err="1">
                <a:latin typeface="Times New Roman" panose="02020603050405020304" pitchFamily="18" charset="0"/>
                <a:cs typeface="Times New Roman" panose="02020603050405020304" pitchFamily="18" charset="0"/>
              </a:rPr>
              <a:t>costuri</a:t>
            </a:r>
            <a:r>
              <a:rPr lang="en-GB" sz="2000" b="1" dirty="0">
                <a:latin typeface="Times New Roman" panose="02020603050405020304" pitchFamily="18" charset="0"/>
                <a:cs typeface="Times New Roman" panose="02020603050405020304" pitchFamily="18" charset="0"/>
              </a:rPr>
              <a:t> </a:t>
            </a:r>
            <a:r>
              <a:rPr lang="en-GB" sz="2000" b="1" dirty="0" err="1">
                <a:latin typeface="Times New Roman" panose="02020603050405020304" pitchFamily="18" charset="0"/>
                <a:cs typeface="Times New Roman" panose="02020603050405020304" pitchFamily="18" charset="0"/>
              </a:rPr>
              <a:t>simplificate</a:t>
            </a:r>
            <a:r>
              <a:rPr lang="en-GB" sz="2000" b="1"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pentru</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stabilirea</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unor</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salarii</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unitare</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orare</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pentru</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echipa</a:t>
            </a:r>
            <a:r>
              <a:rPr lang="en-GB" sz="2000" dirty="0">
                <a:latin typeface="Times New Roman" panose="02020603050405020304" pitchFamily="18" charset="0"/>
                <a:cs typeface="Times New Roman" panose="02020603050405020304" pitchFamily="18" charset="0"/>
              </a:rPr>
              <a:t> de management a </a:t>
            </a:r>
            <a:r>
              <a:rPr lang="en-GB" sz="2000" dirty="0" err="1">
                <a:latin typeface="Times New Roman" panose="02020603050405020304" pitchFamily="18" charset="0"/>
                <a:cs typeface="Times New Roman" panose="02020603050405020304" pitchFamily="18" charset="0"/>
              </a:rPr>
              <a:t>proiectului</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costuri</a:t>
            </a:r>
            <a:r>
              <a:rPr lang="en-GB" sz="2000" dirty="0">
                <a:latin typeface="Times New Roman" panose="02020603050405020304" pitchFamily="18" charset="0"/>
                <a:cs typeface="Times New Roman" panose="02020603050405020304" pitchFamily="18" charset="0"/>
              </a:rPr>
              <a:t> care </a:t>
            </a:r>
            <a:r>
              <a:rPr lang="en-GB" sz="2000" dirty="0" err="1">
                <a:latin typeface="Times New Roman" panose="02020603050405020304" pitchFamily="18" charset="0"/>
                <a:cs typeface="Times New Roman" panose="02020603050405020304" pitchFamily="18" charset="0"/>
              </a:rPr>
              <a:t>vor</a:t>
            </a:r>
            <a:r>
              <a:rPr lang="en-GB" sz="2000" dirty="0">
                <a:latin typeface="Times New Roman" panose="02020603050405020304" pitchFamily="18" charset="0"/>
                <a:cs typeface="Times New Roman" panose="02020603050405020304" pitchFamily="18" charset="0"/>
              </a:rPr>
              <a:t> fi </a:t>
            </a:r>
            <a:r>
              <a:rPr lang="en-GB" sz="2000" dirty="0" err="1">
                <a:latin typeface="Times New Roman" panose="02020603050405020304" pitchFamily="18" charset="0"/>
                <a:cs typeface="Times New Roman" panose="02020603050405020304" pitchFamily="18" charset="0"/>
              </a:rPr>
              <a:t>eligibile</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spre</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decontare</a:t>
            </a:r>
            <a:r>
              <a:rPr lang="en-GB" sz="2000" dirty="0">
                <a:latin typeface="Times New Roman" panose="02020603050405020304" pitchFamily="18" charset="0"/>
                <a:cs typeface="Times New Roman" panose="02020603050405020304" pitchFamily="18" charset="0"/>
              </a:rPr>
              <a:t> din </a:t>
            </a:r>
            <a:r>
              <a:rPr lang="en-GB" sz="2000" dirty="0" err="1">
                <a:latin typeface="Times New Roman" panose="02020603050405020304" pitchFamily="18" charset="0"/>
                <a:cs typeface="Times New Roman" panose="02020603050405020304" pitchFamily="18" charset="0"/>
              </a:rPr>
              <a:t>bugetul</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Programului</a:t>
            </a:r>
            <a:r>
              <a:rPr lang="en-GB" sz="2000" dirty="0">
                <a:latin typeface="Times New Roman" panose="02020603050405020304" pitchFamily="18" charset="0"/>
                <a:cs typeface="Times New Roman" panose="02020603050405020304" pitchFamily="18" charset="0"/>
              </a:rPr>
              <a:t>, in </a:t>
            </a:r>
            <a:r>
              <a:rPr lang="en-GB" sz="2000" dirty="0" err="1">
                <a:latin typeface="Times New Roman" panose="02020603050405020304" pitchFamily="18" charset="0"/>
                <a:cs typeface="Times New Roman" panose="02020603050405020304" pitchFamily="18" charset="0"/>
              </a:rPr>
              <a:t>cadrul</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proiectelor</a:t>
            </a:r>
            <a:r>
              <a:rPr lang="en-GB" sz="2000" dirty="0">
                <a:latin typeface="Times New Roman" panose="02020603050405020304" pitchFamily="18" charset="0"/>
                <a:cs typeface="Times New Roman" panose="02020603050405020304" pitchFamily="18" charset="0"/>
              </a:rPr>
              <a:t> de </a:t>
            </a:r>
            <a:r>
              <a:rPr lang="en-GB" sz="2000" dirty="0" err="1">
                <a:latin typeface="Times New Roman" panose="02020603050405020304" pitchFamily="18" charset="0"/>
                <a:cs typeface="Times New Roman" panose="02020603050405020304" pitchFamily="18" charset="0"/>
              </a:rPr>
              <a:t>investitii</a:t>
            </a:r>
            <a:r>
              <a:rPr lang="en-GB" sz="2000" dirty="0">
                <a:latin typeface="Times New Roman" panose="02020603050405020304" pitchFamily="18" charset="0"/>
                <a:cs typeface="Times New Roman" panose="02020603050405020304" pitchFamily="18" charset="0"/>
              </a:rPr>
              <a:t> ale </a:t>
            </a:r>
            <a:r>
              <a:rPr lang="en-GB" sz="2000">
                <a:latin typeface="Times New Roman" panose="02020603050405020304" pitchFamily="18" charset="0"/>
                <a:cs typeface="Times New Roman" panose="02020603050405020304" pitchFamily="18" charset="0"/>
              </a:rPr>
              <a:t>beneficiarilor </a:t>
            </a:r>
            <a:r>
              <a:rPr lang="en-GB" sz="2000" dirty="0" err="1">
                <a:latin typeface="Times New Roman" panose="02020603050405020304" pitchFamily="18" charset="0"/>
                <a:cs typeface="Times New Roman" panose="02020603050405020304" pitchFamily="18" charset="0"/>
              </a:rPr>
              <a:t>publici</a:t>
            </a:r>
            <a:r>
              <a:rPr lang="en-GB" sz="2000" dirty="0">
                <a:latin typeface="Times New Roman" panose="02020603050405020304" pitchFamily="18" charset="0"/>
                <a:cs typeface="Times New Roman" panose="02020603050405020304" pitchFamily="18" charset="0"/>
              </a:rPr>
              <a:t> (cu </a:t>
            </a:r>
            <a:r>
              <a:rPr lang="en-GB" sz="2000" dirty="0" err="1">
                <a:latin typeface="Times New Roman" panose="02020603050405020304" pitchFamily="18" charset="0"/>
                <a:cs typeface="Times New Roman" panose="02020603050405020304" pitchFamily="18" charset="0"/>
              </a:rPr>
              <a:t>exceptia</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proiectelor</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finantate</a:t>
            </a:r>
            <a:r>
              <a:rPr lang="en-GB" sz="2000" dirty="0">
                <a:latin typeface="Times New Roman" panose="02020603050405020304" pitchFamily="18" charset="0"/>
                <a:cs typeface="Times New Roman" panose="02020603050405020304" pitchFamily="18" charset="0"/>
              </a:rPr>
              <a:t> in </a:t>
            </a:r>
            <a:r>
              <a:rPr lang="en-GB" sz="2000" dirty="0" err="1">
                <a:latin typeface="Times New Roman" panose="02020603050405020304" pitchFamily="18" charset="0"/>
                <a:cs typeface="Times New Roman" panose="02020603050405020304" pitchFamily="18" charset="0"/>
              </a:rPr>
              <a:t>cadrul</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schemelor</a:t>
            </a:r>
            <a:r>
              <a:rPr lang="en-GB" sz="2000" dirty="0">
                <a:latin typeface="Times New Roman" panose="02020603050405020304" pitchFamily="18" charset="0"/>
                <a:cs typeface="Times New Roman" panose="02020603050405020304" pitchFamily="18" charset="0"/>
              </a:rPr>
              <a:t> de </a:t>
            </a:r>
            <a:r>
              <a:rPr lang="en-GB" sz="2000" dirty="0" err="1">
                <a:latin typeface="Times New Roman" panose="02020603050405020304" pitchFamily="18" charset="0"/>
                <a:cs typeface="Times New Roman" panose="02020603050405020304" pitchFamily="18" charset="0"/>
              </a:rPr>
              <a:t>ajutor</a:t>
            </a:r>
            <a:r>
              <a:rPr lang="en-GB" sz="2000" dirty="0">
                <a:latin typeface="Times New Roman" panose="02020603050405020304" pitchFamily="18" charset="0"/>
                <a:cs typeface="Times New Roman" panose="02020603050405020304" pitchFamily="18" charset="0"/>
              </a:rPr>
              <a:t> de stat) </a:t>
            </a:r>
          </a:p>
          <a:p>
            <a:pPr algn="just"/>
            <a:r>
              <a:rPr lang="en-GB" sz="2000" dirty="0">
                <a:latin typeface="Times New Roman" panose="02020603050405020304" pitchFamily="18" charset="0"/>
                <a:cs typeface="Times New Roman" panose="02020603050405020304" pitchFamily="18" charset="0"/>
              </a:rPr>
              <a:t>2. </a:t>
            </a:r>
            <a:r>
              <a:rPr lang="ro-RO" sz="2000" dirty="0">
                <a:latin typeface="Times New Roman" panose="02020603050405020304" pitchFamily="18" charset="0"/>
                <a:cs typeface="Times New Roman" panose="02020603050405020304" pitchFamily="18" charset="0"/>
              </a:rPr>
              <a:t>Utilizarea </a:t>
            </a:r>
            <a:r>
              <a:rPr lang="ro-RO" sz="2000" b="1" dirty="0">
                <a:latin typeface="Times New Roman" panose="02020603050405020304" pitchFamily="18" charset="0"/>
                <a:cs typeface="Times New Roman" panose="02020603050405020304" pitchFamily="18" charset="0"/>
              </a:rPr>
              <a:t>bugetul</a:t>
            </a:r>
            <a:r>
              <a:rPr lang="en-GB" sz="2000" b="1" dirty="0" err="1">
                <a:latin typeface="Times New Roman" panose="02020603050405020304" pitchFamily="18" charset="0"/>
                <a:cs typeface="Times New Roman" panose="02020603050405020304" pitchFamily="18" charset="0"/>
              </a:rPr>
              <a:t>ui</a:t>
            </a:r>
            <a:r>
              <a:rPr lang="ro-RO" sz="2000" b="1" dirty="0">
                <a:latin typeface="Times New Roman" panose="02020603050405020304" pitchFamily="18" charset="0"/>
                <a:cs typeface="Times New Roman" panose="02020603050405020304" pitchFamily="18" charset="0"/>
              </a:rPr>
              <a:t> de asistență tehnică </a:t>
            </a:r>
            <a:r>
              <a:rPr lang="ro-RO" sz="2000" dirty="0">
                <a:latin typeface="Times New Roman" panose="02020603050405020304" pitchFamily="18" charset="0"/>
                <a:cs typeface="Times New Roman" panose="02020603050405020304" pitchFamily="18" charset="0"/>
              </a:rPr>
              <a:t>aferent programului</a:t>
            </a:r>
            <a:r>
              <a:rPr lang="en-GB" sz="2000" dirty="0">
                <a:latin typeface="Times New Roman" panose="02020603050405020304" pitchFamily="18" charset="0"/>
                <a:cs typeface="Times New Roman" panose="02020603050405020304" pitchFamily="18" charset="0"/>
              </a:rPr>
              <a:t> (in </a:t>
            </a:r>
            <a:r>
              <a:rPr lang="en-GB" sz="2000" dirty="0" err="1">
                <a:latin typeface="Times New Roman" panose="02020603050405020304" pitchFamily="18" charset="0"/>
                <a:cs typeface="Times New Roman" panose="02020603050405020304" pitchFamily="18" charset="0"/>
              </a:rPr>
              <a:t>cadrul</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Axei</a:t>
            </a:r>
            <a:r>
              <a:rPr lang="en-GB" sz="2000" dirty="0">
                <a:latin typeface="Times New Roman" panose="02020603050405020304" pitchFamily="18" charset="0"/>
                <a:cs typeface="Times New Roman" panose="02020603050405020304" pitchFamily="18" charset="0"/>
              </a:rPr>
              <a:t> de </a:t>
            </a:r>
            <a:r>
              <a:rPr lang="en-GB" sz="2000" dirty="0" err="1">
                <a:latin typeface="Times New Roman" panose="02020603050405020304" pitchFamily="18" charset="0"/>
                <a:cs typeface="Times New Roman" panose="02020603050405020304" pitchFamily="18" charset="0"/>
              </a:rPr>
              <a:t>Asistenta</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Tehnica</a:t>
            </a:r>
            <a:r>
              <a:rPr lang="en-GB" sz="2000" dirty="0">
                <a:latin typeface="Times New Roman" panose="02020603050405020304" pitchFamily="18" charset="0"/>
                <a:cs typeface="Times New Roman" panose="02020603050405020304" pitchFamily="18" charset="0"/>
              </a:rPr>
              <a:t>)</a:t>
            </a:r>
            <a:r>
              <a:rPr lang="en-GB" sz="2400" dirty="0">
                <a:latin typeface="Times New Roman" panose="02020603050405020304" pitchFamily="18" charset="0"/>
                <a:cs typeface="Times New Roman" panose="02020603050405020304" pitchFamily="18" charset="0"/>
              </a:rPr>
              <a:t>.</a:t>
            </a:r>
            <a:endParaRPr lang="ro-RO" sz="2400" dirty="0">
              <a:latin typeface="Times New Roman" panose="02020603050405020304" pitchFamily="18" charset="0"/>
              <a:cs typeface="Times New Roman" panose="02020603050405020304" pitchFamily="18" charset="0"/>
            </a:endParaRPr>
          </a:p>
          <a:p>
            <a:pPr marL="457200" indent="-457200" algn="just">
              <a:buAutoNum type="arabicPeriod"/>
            </a:pPr>
            <a:endParaRPr lang="en-GB" sz="2400" dirty="0">
              <a:latin typeface="Times New Roman" panose="02020603050405020304" pitchFamily="18" charset="0"/>
              <a:cs typeface="Times New Roman" panose="02020603050405020304" pitchFamily="18" charset="0"/>
            </a:endParaRPr>
          </a:p>
          <a:p>
            <a:pPr marL="457200" indent="-457200" algn="just">
              <a:buAutoNum type="arabicPeriod"/>
            </a:pPr>
            <a:endParaRPr lang="ro-RO" sz="2400" dirty="0">
              <a:latin typeface="Times New Roman" panose="02020603050405020304" pitchFamily="18" charset="0"/>
              <a:cs typeface="Times New Roman" panose="02020603050405020304" pitchFamily="18" charset="0"/>
            </a:endParaRPr>
          </a:p>
          <a:p>
            <a:pPr marL="457200" indent="-457200">
              <a:buFontTx/>
              <a:buAutoNum type="arabicPeriod"/>
            </a:pPr>
            <a:endParaRPr lang="ro-RO" sz="1000" b="1"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3E0F4BA6-658C-1C46-9AEB-1C9680C2EE3D}"/>
              </a:ext>
            </a:extLst>
          </p:cNvPr>
          <p:cNvPicPr>
            <a:picLocks noChangeAspect="1"/>
          </p:cNvPicPr>
          <p:nvPr/>
        </p:nvPicPr>
        <p:blipFill>
          <a:blip r:embed="rId2"/>
          <a:stretch>
            <a:fillRect/>
          </a:stretch>
        </p:blipFill>
        <p:spPr>
          <a:xfrm>
            <a:off x="9864474" y="5540218"/>
            <a:ext cx="2263740" cy="1146570"/>
          </a:xfrm>
          <a:prstGeom prst="rect">
            <a:avLst/>
          </a:prstGeom>
        </p:spPr>
      </p:pic>
      <p:sp>
        <p:nvSpPr>
          <p:cNvPr id="8" name="Rectangle : coins arrondis 14">
            <a:extLst>
              <a:ext uri="{FF2B5EF4-FFF2-40B4-BE49-F238E27FC236}">
                <a16:creationId xmlns:a16="http://schemas.microsoft.com/office/drawing/2014/main" id="{92F7E9A6-3766-4DEF-9406-7979BBC68C79}"/>
              </a:ext>
            </a:extLst>
          </p:cNvPr>
          <p:cNvSpPr/>
          <p:nvPr/>
        </p:nvSpPr>
        <p:spPr>
          <a:xfrm>
            <a:off x="890021" y="5632915"/>
            <a:ext cx="11301979" cy="76129"/>
          </a:xfrm>
          <a:prstGeom prst="roundRect">
            <a:avLst/>
          </a:prstGeom>
          <a:solidFill>
            <a:srgbClr val="DEA75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a:ln>
                <a:noFill/>
              </a:ln>
              <a:solidFill>
                <a:srgbClr val="5E5E5E"/>
              </a:solidFill>
              <a:effectLst/>
              <a:uFillTx/>
              <a:latin typeface="+mj-lt"/>
              <a:ea typeface="+mj-ea"/>
              <a:cs typeface="+mj-cs"/>
              <a:sym typeface="Helvetica Neue"/>
            </a:endParaRPr>
          </a:p>
        </p:txBody>
      </p:sp>
    </p:spTree>
    <p:extLst>
      <p:ext uri="{BB962C8B-B14F-4D97-AF65-F5344CB8AC3E}">
        <p14:creationId xmlns:p14="http://schemas.microsoft.com/office/powerpoint/2010/main" val="30813945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FC5C8F-E322-9C41-B86C-03E6B0DCAAA0}"/>
              </a:ext>
            </a:extLst>
          </p:cNvPr>
          <p:cNvSpPr txBox="1"/>
          <p:nvPr/>
        </p:nvSpPr>
        <p:spPr>
          <a:xfrm>
            <a:off x="242828" y="530610"/>
            <a:ext cx="11580588" cy="954107"/>
          </a:xfrm>
          <a:prstGeom prst="rect">
            <a:avLst/>
          </a:prstGeom>
          <a:noFill/>
        </p:spPr>
        <p:txBody>
          <a:bodyPr wrap="square" rtlCol="0">
            <a:spAutoFit/>
          </a:bodyPr>
          <a:lstStyle/>
          <a:p>
            <a:pPr algn="ctr"/>
            <a:r>
              <a:rPr lang="en-GB" sz="2800" dirty="0" err="1">
                <a:effectLst/>
                <a:latin typeface="Times New Roman" panose="02020603050405020304" pitchFamily="18" charset="0"/>
                <a:ea typeface="Calibri" panose="020F0502020204030204" pitchFamily="34" charset="0"/>
              </a:rPr>
              <a:t>Planul</a:t>
            </a:r>
            <a:r>
              <a:rPr lang="en-GB" sz="2800" dirty="0">
                <a:effectLst/>
                <a:latin typeface="Times New Roman" panose="02020603050405020304" pitchFamily="18" charset="0"/>
                <a:ea typeface="Calibri" panose="020F0502020204030204" pitchFamily="34" charset="0"/>
              </a:rPr>
              <a:t> de </a:t>
            </a:r>
            <a:r>
              <a:rPr lang="en-GB" sz="2800" dirty="0" err="1">
                <a:effectLst/>
                <a:latin typeface="Times New Roman" panose="02020603050405020304" pitchFamily="18" charset="0"/>
                <a:ea typeface="Calibri" panose="020F0502020204030204" pitchFamily="34" charset="0"/>
              </a:rPr>
              <a:t>măsuri</a:t>
            </a:r>
            <a:r>
              <a:rPr lang="en-GB" sz="2800" dirty="0">
                <a:effectLst/>
                <a:latin typeface="Times New Roman" panose="02020603050405020304" pitchFamily="18" charset="0"/>
                <a:ea typeface="Calibri" panose="020F0502020204030204" pitchFamily="34" charset="0"/>
              </a:rPr>
              <a:t> </a:t>
            </a:r>
            <a:r>
              <a:rPr lang="en-GB" sz="2800" dirty="0" err="1">
                <a:effectLst/>
                <a:latin typeface="Times New Roman" panose="02020603050405020304" pitchFamily="18" charset="0"/>
                <a:ea typeface="Calibri" panose="020F0502020204030204" pitchFamily="34" charset="0"/>
              </a:rPr>
              <a:t>privind</a:t>
            </a:r>
            <a:r>
              <a:rPr lang="en-GB" sz="2800" dirty="0">
                <a:effectLst/>
                <a:latin typeface="Times New Roman" panose="02020603050405020304" pitchFamily="18" charset="0"/>
                <a:ea typeface="Calibri" panose="020F0502020204030204" pitchFamily="34" charset="0"/>
              </a:rPr>
              <a:t> </a:t>
            </a:r>
            <a:r>
              <a:rPr lang="en-GB" sz="2800" dirty="0" err="1">
                <a:effectLst/>
                <a:latin typeface="Times New Roman" panose="02020603050405020304" pitchFamily="18" charset="0"/>
                <a:ea typeface="Calibri" panose="020F0502020204030204" pitchFamily="34" charset="0"/>
              </a:rPr>
              <a:t>Asistența</a:t>
            </a:r>
            <a:r>
              <a:rPr lang="en-GB" sz="2800" dirty="0">
                <a:effectLst/>
                <a:latin typeface="Times New Roman" panose="02020603050405020304" pitchFamily="18" charset="0"/>
                <a:ea typeface="Calibri" panose="020F0502020204030204" pitchFamily="34" charset="0"/>
              </a:rPr>
              <a:t> </a:t>
            </a:r>
            <a:r>
              <a:rPr lang="en-GB" sz="2800" dirty="0" err="1">
                <a:effectLst/>
                <a:latin typeface="Times New Roman" panose="02020603050405020304" pitchFamily="18" charset="0"/>
                <a:ea typeface="Calibri" panose="020F0502020204030204" pitchFamily="34" charset="0"/>
              </a:rPr>
              <a:t>Tehnică</a:t>
            </a:r>
            <a:r>
              <a:rPr lang="en-GB" sz="2800" dirty="0">
                <a:effectLst/>
                <a:latin typeface="Times New Roman" panose="02020603050405020304" pitchFamily="18" charset="0"/>
                <a:ea typeface="Calibri" panose="020F0502020204030204" pitchFamily="34" charset="0"/>
              </a:rPr>
              <a:t> </a:t>
            </a:r>
          </a:p>
          <a:p>
            <a:pPr algn="ctr"/>
            <a:r>
              <a:rPr lang="en-GB" sz="2800" dirty="0" err="1">
                <a:effectLst/>
                <a:latin typeface="Times New Roman" panose="02020603050405020304" pitchFamily="18" charset="0"/>
                <a:ea typeface="Calibri" panose="020F0502020204030204" pitchFamily="34" charset="0"/>
              </a:rPr>
              <a:t>pentru</a:t>
            </a:r>
            <a:r>
              <a:rPr lang="en-GB" sz="2800" dirty="0">
                <a:effectLst/>
                <a:latin typeface="Times New Roman" panose="02020603050405020304" pitchFamily="18" charset="0"/>
                <a:ea typeface="Calibri" panose="020F0502020204030204" pitchFamily="34" charset="0"/>
              </a:rPr>
              <a:t> POR SE 2021-2027 </a:t>
            </a:r>
            <a:r>
              <a:rPr lang="en-GB" sz="2800" dirty="0" err="1">
                <a:effectLst/>
                <a:latin typeface="Times New Roman" panose="02020603050405020304" pitchFamily="18" charset="0"/>
                <a:ea typeface="Calibri" panose="020F0502020204030204" pitchFamily="34" charset="0"/>
              </a:rPr>
              <a:t>va</a:t>
            </a:r>
            <a:r>
              <a:rPr lang="en-GB" sz="2800" dirty="0">
                <a:effectLst/>
                <a:latin typeface="Times New Roman" panose="02020603050405020304" pitchFamily="18" charset="0"/>
                <a:ea typeface="Calibri" panose="020F0502020204030204" pitchFamily="34" charset="0"/>
              </a:rPr>
              <a:t> </a:t>
            </a:r>
            <a:r>
              <a:rPr lang="en-GB" sz="2800" dirty="0" err="1">
                <a:effectLst/>
                <a:latin typeface="Times New Roman" panose="02020603050405020304" pitchFamily="18" charset="0"/>
                <a:ea typeface="Calibri" panose="020F0502020204030204" pitchFamily="34" charset="0"/>
              </a:rPr>
              <a:t>viza</a:t>
            </a:r>
            <a:r>
              <a:rPr lang="en-GB" sz="2800" dirty="0">
                <a:effectLst/>
                <a:latin typeface="Times New Roman" panose="02020603050405020304" pitchFamily="18" charset="0"/>
                <a:ea typeface="Calibri" panose="020F0502020204030204" pitchFamily="34" charset="0"/>
              </a:rPr>
              <a:t>:</a:t>
            </a:r>
          </a:p>
        </p:txBody>
      </p:sp>
      <p:sp>
        <p:nvSpPr>
          <p:cNvPr id="7" name="Rectangle 6">
            <a:extLst>
              <a:ext uri="{FF2B5EF4-FFF2-40B4-BE49-F238E27FC236}">
                <a16:creationId xmlns:a16="http://schemas.microsoft.com/office/drawing/2014/main" id="{3F26C316-2007-6347-A52D-B9D6C6211D9A}"/>
              </a:ext>
            </a:extLst>
          </p:cNvPr>
          <p:cNvSpPr/>
          <p:nvPr/>
        </p:nvSpPr>
        <p:spPr>
          <a:xfrm>
            <a:off x="521437" y="1741922"/>
            <a:ext cx="11301979" cy="4893647"/>
          </a:xfrm>
          <a:prstGeom prst="rect">
            <a:avLst/>
          </a:prstGeom>
        </p:spPr>
        <p:txBody>
          <a:bodyPr wrap="square">
            <a:spAutoFit/>
          </a:bodyPr>
          <a:lstStyle/>
          <a:p>
            <a:pPr algn="just"/>
            <a:r>
              <a:rPr lang="en-GB" sz="1600" b="1" dirty="0" err="1">
                <a:effectLst/>
                <a:latin typeface="Times New Roman" panose="02020603050405020304" pitchFamily="18" charset="0"/>
                <a:ea typeface="Calibri" panose="020F0502020204030204" pitchFamily="34" charset="0"/>
              </a:rPr>
              <a:t>Asigurarea</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funcționării</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sistemului</a:t>
            </a:r>
            <a:r>
              <a:rPr lang="en-GB" sz="1600" b="1" dirty="0">
                <a:effectLst/>
                <a:latin typeface="Times New Roman" panose="02020603050405020304" pitchFamily="18" charset="0"/>
                <a:ea typeface="Calibri" panose="020F0502020204030204" pitchFamily="34" charset="0"/>
              </a:rPr>
              <a:t> de management </a:t>
            </a:r>
            <a:r>
              <a:rPr lang="en-GB" sz="1600" b="1" dirty="0" err="1">
                <a:effectLst/>
                <a:latin typeface="Times New Roman" panose="02020603050405020304" pitchFamily="18" charset="0"/>
                <a:ea typeface="Calibri" panose="020F0502020204030204" pitchFamily="34" charset="0"/>
              </a:rPr>
              <a:t>și</a:t>
            </a:r>
            <a:r>
              <a:rPr lang="en-GB" sz="1600" b="1" dirty="0">
                <a:effectLst/>
                <a:latin typeface="Times New Roman" panose="02020603050405020304" pitchFamily="18" charset="0"/>
                <a:ea typeface="Calibri" panose="020F0502020204030204" pitchFamily="34" charset="0"/>
              </a:rPr>
              <a:t> control </a:t>
            </a:r>
            <a:r>
              <a:rPr lang="en-GB" sz="1600" b="1" dirty="0" err="1">
                <a:effectLst/>
                <a:latin typeface="Times New Roman" panose="02020603050405020304" pitchFamily="18" charset="0"/>
                <a:ea typeface="Calibri" panose="020F0502020204030204" pitchFamily="34" charset="0"/>
              </a:rPr>
              <a:t>pentru</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implementarea</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și</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monitorizarea</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eficientă</a:t>
            </a:r>
            <a:r>
              <a:rPr lang="en-GB" sz="1600" b="1" dirty="0">
                <a:effectLst/>
                <a:latin typeface="Times New Roman" panose="02020603050405020304" pitchFamily="18" charset="0"/>
                <a:ea typeface="Calibri" panose="020F0502020204030204" pitchFamily="34" charset="0"/>
              </a:rPr>
              <a:t> a </a:t>
            </a:r>
            <a:r>
              <a:rPr lang="en-GB" sz="1600" b="1" dirty="0" err="1">
                <a:latin typeface="Times New Roman" panose="02020603050405020304" pitchFamily="18" charset="0"/>
                <a:ea typeface="Calibri" panose="020F0502020204030204" pitchFamily="34" charset="0"/>
              </a:rPr>
              <a:t>Programului</a:t>
            </a:r>
            <a:r>
              <a:rPr lang="en-GB" sz="1600" b="1" dirty="0">
                <a:effectLst/>
                <a:latin typeface="Times New Roman" panose="02020603050405020304" pitchFamily="18" charset="0"/>
                <a:ea typeface="Calibri" panose="020F0502020204030204" pitchFamily="34" charset="0"/>
              </a:rPr>
              <a:t>:</a:t>
            </a:r>
            <a:endParaRPr lang="en-GB" sz="1600" dirty="0">
              <a:effectLst/>
              <a:latin typeface="Times New Roman" panose="02020603050405020304" pitchFamily="18" charset="0"/>
              <a:ea typeface="Calibri" panose="020F0502020204030204" pitchFamily="34" charset="0"/>
            </a:endParaRPr>
          </a:p>
          <a:p>
            <a:pPr marL="342900" lvl="0" indent="-342900" algn="just">
              <a:buFont typeface="Symbol" panose="05050102010706020507" pitchFamily="18" charset="2"/>
              <a:buChar char=""/>
            </a:pPr>
            <a:r>
              <a:rPr lang="ro-RO" sz="1600" dirty="0">
                <a:effectLst/>
                <a:latin typeface="Times New Roman" panose="02020603050405020304" pitchFamily="18" charset="0"/>
                <a:ea typeface="Calibri" panose="020F0502020204030204" pitchFamily="34" charset="0"/>
              </a:rPr>
              <a:t>sprijin pentru programare, pregătire/ lansare ghiduri, inclusiv elaborarea unor documente suport/ orientări pentru beneficiari; </a:t>
            </a:r>
            <a:endParaRPr lang="en-GB" sz="1600" dirty="0">
              <a:effectLst/>
              <a:latin typeface="Times New Roman" panose="02020603050405020304" pitchFamily="18" charset="0"/>
              <a:ea typeface="Calibri" panose="020F0502020204030204" pitchFamily="34" charset="0"/>
            </a:endParaRPr>
          </a:p>
          <a:p>
            <a:pPr marL="342900" lvl="0" indent="-342900" algn="just">
              <a:buFont typeface="Symbol" panose="05050102010706020507" pitchFamily="18" charset="2"/>
              <a:buChar char=""/>
            </a:pPr>
            <a:r>
              <a:rPr lang="ro-RO" sz="1600" dirty="0">
                <a:effectLst/>
                <a:latin typeface="Times New Roman" panose="02020603050405020304" pitchFamily="18" charset="0"/>
                <a:ea typeface="Calibri" panose="020F0502020204030204" pitchFamily="34" charset="0"/>
              </a:rPr>
              <a:t>sprijin pentru selecție, evaluare tehnică și financiară, monitorizare, management financiar, control și audit proiecte</a:t>
            </a:r>
            <a:r>
              <a:rPr lang="en-GB" sz="1600" dirty="0">
                <a:effectLst/>
                <a:latin typeface="Times New Roman" panose="02020603050405020304" pitchFamily="18" charset="0"/>
                <a:ea typeface="Calibri" panose="020F0502020204030204" pitchFamily="34" charset="0"/>
              </a:rPr>
              <a:t>;</a:t>
            </a:r>
          </a:p>
          <a:p>
            <a:pPr marL="342900" lvl="0" indent="-342900" algn="just">
              <a:buFont typeface="Symbol" panose="05050102010706020507" pitchFamily="18" charset="2"/>
              <a:buChar char=""/>
            </a:pPr>
            <a:r>
              <a:rPr lang="ro-RO" sz="1600" dirty="0">
                <a:effectLst/>
                <a:latin typeface="Times New Roman" panose="02020603050405020304" pitchFamily="18" charset="0"/>
                <a:ea typeface="Calibri" panose="020F0502020204030204" pitchFamily="34" charset="0"/>
              </a:rPr>
              <a:t>achiziţia de bunuri şi servicii necesare desfăşurării activităţilor specifice AM</a:t>
            </a:r>
            <a:r>
              <a:rPr lang="en-GB" sz="1600" dirty="0">
                <a:effectLst/>
                <a:latin typeface="Times New Roman" panose="02020603050405020304" pitchFamily="18" charset="0"/>
                <a:ea typeface="Calibri" panose="020F0502020204030204" pitchFamily="34" charset="0"/>
              </a:rPr>
              <a:t>;</a:t>
            </a:r>
          </a:p>
          <a:p>
            <a:pPr marL="342900" lvl="0" indent="-342900" algn="just">
              <a:buFont typeface="Symbol" panose="05050102010706020507" pitchFamily="18" charset="2"/>
              <a:buChar char=""/>
            </a:pPr>
            <a:r>
              <a:rPr lang="fr-FR" sz="1600" dirty="0" err="1">
                <a:effectLst/>
                <a:latin typeface="Times New Roman" panose="02020603050405020304" pitchFamily="18" charset="0"/>
                <a:ea typeface="Calibri" panose="020F0502020204030204" pitchFamily="34" charset="0"/>
              </a:rPr>
              <a:t>asigurare</a:t>
            </a:r>
            <a:r>
              <a:rPr lang="fr-FR" sz="1600" dirty="0">
                <a:effectLst/>
                <a:latin typeface="Times New Roman" panose="02020603050405020304" pitchFamily="18" charset="0"/>
                <a:ea typeface="Calibri" panose="020F0502020204030204" pitchFamily="34" charset="0"/>
              </a:rPr>
              <a:t> de </a:t>
            </a:r>
            <a:r>
              <a:rPr lang="fr-FR" sz="1600" dirty="0" err="1">
                <a:effectLst/>
                <a:latin typeface="Times New Roman" panose="02020603050405020304" pitchFamily="18" charset="0"/>
                <a:ea typeface="Calibri" panose="020F0502020204030204" pitchFamily="34" charset="0"/>
              </a:rPr>
              <a:t>resurse</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umane</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competente</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și</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motivate</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pentru</a:t>
            </a:r>
            <a:r>
              <a:rPr lang="fr-FR" sz="1600" dirty="0">
                <a:effectLst/>
                <a:latin typeface="Times New Roman" panose="02020603050405020304" pitchFamily="18" charset="0"/>
                <a:ea typeface="Calibri" panose="020F0502020204030204" pitchFamily="34" charset="0"/>
              </a:rPr>
              <a:t> AM;</a:t>
            </a:r>
            <a:endParaRPr lang="en-GB" sz="1600" dirty="0">
              <a:effectLst/>
              <a:latin typeface="Times New Roman" panose="02020603050405020304" pitchFamily="18" charset="0"/>
              <a:ea typeface="Calibri" panose="020F0502020204030204" pitchFamily="34" charset="0"/>
            </a:endParaRPr>
          </a:p>
          <a:p>
            <a:pPr marL="342900" lvl="0" indent="-342900" algn="just">
              <a:buFont typeface="Symbol" panose="05050102010706020507" pitchFamily="18" charset="2"/>
              <a:buChar char=""/>
            </a:pPr>
            <a:r>
              <a:rPr lang="ro-RO" sz="1600" dirty="0">
                <a:effectLst/>
                <a:latin typeface="Times New Roman" panose="02020603050405020304" pitchFamily="18" charset="0"/>
                <a:ea typeface="Calibri" panose="020F0502020204030204" pitchFamily="34" charset="0"/>
              </a:rPr>
              <a:t>sprijinirea activităților necesare pentru închiderea </a:t>
            </a:r>
            <a:r>
              <a:rPr lang="en-GB" sz="1600" dirty="0">
                <a:effectLst/>
                <a:latin typeface="Times New Roman" panose="02020603050405020304" pitchFamily="18" charset="0"/>
                <a:ea typeface="Calibri" panose="020F0502020204030204" pitchFamily="34" charset="0"/>
              </a:rPr>
              <a:t>POR </a:t>
            </a:r>
            <a:r>
              <a:rPr lang="ro-RO" sz="1600" dirty="0">
                <a:effectLst/>
                <a:latin typeface="Times New Roman" panose="02020603050405020304" pitchFamily="18" charset="0"/>
                <a:ea typeface="Calibri" panose="020F0502020204030204" pitchFamily="34" charset="0"/>
              </a:rPr>
              <a:t>2014 – 2020.</a:t>
            </a:r>
            <a:endParaRPr lang="en-GB" sz="1600" dirty="0">
              <a:effectLst/>
              <a:latin typeface="Times New Roman" panose="02020603050405020304" pitchFamily="18" charset="0"/>
              <a:ea typeface="Calibri" panose="020F0502020204030204" pitchFamily="34" charset="0"/>
            </a:endParaRPr>
          </a:p>
          <a:p>
            <a:pPr algn="just"/>
            <a:r>
              <a:rPr lang="en-GB" sz="1600" b="1" dirty="0" err="1">
                <a:effectLst/>
                <a:latin typeface="Times New Roman" panose="02020603050405020304" pitchFamily="18" charset="0"/>
                <a:ea typeface="Calibri" panose="020F0502020204030204" pitchFamily="34" charset="0"/>
              </a:rPr>
              <a:t>Asigurarea</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evaluării</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programului</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și</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elaborarea</a:t>
            </a:r>
            <a:r>
              <a:rPr lang="en-GB" sz="1600" b="1" dirty="0">
                <a:effectLst/>
                <a:latin typeface="Times New Roman" panose="02020603050405020304" pitchFamily="18" charset="0"/>
                <a:ea typeface="Calibri" panose="020F0502020204030204" pitchFamily="34" charset="0"/>
              </a:rPr>
              <a:t> de </a:t>
            </a:r>
            <a:r>
              <a:rPr lang="en-GB" sz="1600" b="1" dirty="0" err="1">
                <a:effectLst/>
                <a:latin typeface="Times New Roman" panose="02020603050405020304" pitchFamily="18" charset="0"/>
                <a:ea typeface="Calibri" panose="020F0502020204030204" pitchFamily="34" charset="0"/>
              </a:rPr>
              <a:t>studii</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analize</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rapoarte</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strategii</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relevante</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pentru</a:t>
            </a:r>
            <a:r>
              <a:rPr lang="en-GB" sz="1600" b="1" dirty="0">
                <a:effectLst/>
                <a:latin typeface="Times New Roman" panose="02020603050405020304" pitchFamily="18" charset="0"/>
                <a:ea typeface="Calibri" panose="020F0502020204030204" pitchFamily="34" charset="0"/>
              </a:rPr>
              <a:t> o </a:t>
            </a:r>
            <a:r>
              <a:rPr lang="en-GB" sz="1600" b="1" dirty="0" err="1">
                <a:effectLst/>
                <a:latin typeface="Times New Roman" panose="02020603050405020304" pitchFamily="18" charset="0"/>
                <a:ea typeface="Calibri" panose="020F0502020204030204" pitchFamily="34" charset="0"/>
              </a:rPr>
              <a:t>bună</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implementare</a:t>
            </a:r>
            <a:r>
              <a:rPr lang="en-GB" sz="1600" b="1" dirty="0">
                <a:effectLst/>
                <a:latin typeface="Times New Roman" panose="02020603050405020304" pitchFamily="18" charset="0"/>
                <a:ea typeface="Calibri" panose="020F0502020204030204" pitchFamily="34" charset="0"/>
              </a:rPr>
              <a:t> a </a:t>
            </a:r>
            <a:r>
              <a:rPr lang="en-GB" sz="1600" b="1" dirty="0" err="1">
                <a:latin typeface="Times New Roman" panose="02020603050405020304" pitchFamily="18" charset="0"/>
                <a:ea typeface="Calibri" panose="020F0502020204030204" pitchFamily="34" charset="0"/>
              </a:rPr>
              <a:t>P</a:t>
            </a:r>
            <a:r>
              <a:rPr lang="en-GB" sz="1600" b="1" dirty="0" err="1">
                <a:effectLst/>
                <a:latin typeface="Times New Roman" panose="02020603050405020304" pitchFamily="18" charset="0"/>
                <a:ea typeface="Calibri" panose="020F0502020204030204" pitchFamily="34" charset="0"/>
              </a:rPr>
              <a:t>rogramului</a:t>
            </a:r>
            <a:endParaRPr lang="en-GB" sz="1600" dirty="0">
              <a:effectLst/>
              <a:latin typeface="Times New Roman" panose="02020603050405020304" pitchFamily="18" charset="0"/>
              <a:ea typeface="Calibri" panose="020F0502020204030204" pitchFamily="34" charset="0"/>
            </a:endParaRPr>
          </a:p>
          <a:p>
            <a:pPr marL="342900" lvl="0" indent="-342900" algn="just">
              <a:buFont typeface="Symbol" panose="05050102010706020507" pitchFamily="18" charset="2"/>
              <a:buChar char=""/>
            </a:pPr>
            <a:r>
              <a:rPr lang="ro-RO" sz="1600" dirty="0">
                <a:effectLst/>
                <a:latin typeface="Times New Roman" panose="02020603050405020304" pitchFamily="18" charset="0"/>
                <a:ea typeface="Calibri" panose="020F0502020204030204" pitchFamily="34" charset="0"/>
              </a:rPr>
              <a:t>elaborare studii, analize, rapoarte, strategii, expertize specifice (elaborarea rapoartelor de progres, costuri simplificate, expertize </a:t>
            </a:r>
            <a:r>
              <a:rPr lang="ro-RO" sz="1600" dirty="0">
                <a:effectLst/>
                <a:latin typeface="Times New Roman" panose="02020603050405020304" pitchFamily="18" charset="0"/>
                <a:ea typeface="Times New Roman" panose="02020603050405020304" pitchFamily="18" charset="0"/>
              </a:rPr>
              <a:t>contabile/ juridice/ tehnice</a:t>
            </a:r>
            <a:r>
              <a:rPr lang="ro-RO" sz="1600" dirty="0">
                <a:effectLst/>
                <a:latin typeface="Times New Roman" panose="02020603050405020304" pitchFamily="18" charset="0"/>
                <a:ea typeface="Calibri" panose="020F0502020204030204" pitchFamily="34" charset="0"/>
              </a:rPr>
              <a:t> etc.)</a:t>
            </a:r>
            <a:r>
              <a:rPr lang="en-GB" sz="1600" dirty="0">
                <a:effectLst/>
                <a:latin typeface="Times New Roman" panose="02020603050405020304" pitchFamily="18" charset="0"/>
                <a:ea typeface="Calibri" panose="020F0502020204030204" pitchFamily="34" charset="0"/>
              </a:rPr>
              <a:t>;</a:t>
            </a:r>
          </a:p>
          <a:p>
            <a:pPr marL="342900" lvl="0" indent="-342900" algn="just">
              <a:buFont typeface="Symbol" panose="05050102010706020507" pitchFamily="18" charset="2"/>
              <a:buChar char=""/>
            </a:pPr>
            <a:r>
              <a:rPr lang="fr-FR" sz="1600" dirty="0" err="1">
                <a:effectLst/>
                <a:latin typeface="Times New Roman" panose="02020603050405020304" pitchFamily="18" charset="0"/>
                <a:ea typeface="Calibri" panose="020F0502020204030204" pitchFamily="34" charset="0"/>
              </a:rPr>
              <a:t>sprijin</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pentru</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evaluarea</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Programului</a:t>
            </a:r>
            <a:r>
              <a:rPr lang="fr-FR" sz="1600" dirty="0">
                <a:effectLst/>
                <a:latin typeface="Times New Roman" panose="02020603050405020304" pitchFamily="18" charset="0"/>
                <a:ea typeface="Calibri" panose="020F0502020204030204" pitchFamily="34" charset="0"/>
              </a:rPr>
              <a:t>;</a:t>
            </a:r>
            <a:endParaRPr lang="en-GB" sz="1600" dirty="0">
              <a:effectLst/>
              <a:latin typeface="Times New Roman" panose="02020603050405020304" pitchFamily="18" charset="0"/>
              <a:ea typeface="Calibri" panose="020F0502020204030204" pitchFamily="34" charset="0"/>
            </a:endParaRPr>
          </a:p>
          <a:p>
            <a:pPr marL="342900" lvl="0" indent="-342900" algn="just">
              <a:buFont typeface="Symbol" panose="05050102010706020507" pitchFamily="18" charset="2"/>
              <a:buChar char=""/>
            </a:pPr>
            <a:r>
              <a:rPr lang="fr-FR" sz="1600" dirty="0" err="1">
                <a:effectLst/>
                <a:latin typeface="Times New Roman" panose="02020603050405020304" pitchFamily="18" charset="0"/>
                <a:ea typeface="Calibri" panose="020F0502020204030204" pitchFamily="34" charset="0"/>
              </a:rPr>
              <a:t>sprijin</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pentru</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pregătirea</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implementarea</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monitorizarea</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și</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evaluarea</a:t>
            </a:r>
            <a:r>
              <a:rPr lang="fr-FR" sz="1600" dirty="0">
                <a:effectLst/>
                <a:latin typeface="Times New Roman" panose="02020603050405020304" pitchFamily="18" charset="0"/>
                <a:ea typeface="Calibri" panose="020F0502020204030204" pitchFamily="34" charset="0"/>
              </a:rPr>
              <a:t> PDR SE </a:t>
            </a:r>
            <a:r>
              <a:rPr lang="fr-FR" sz="1600" dirty="0" err="1">
                <a:effectLst/>
                <a:latin typeface="Times New Roman" panose="02020603050405020304" pitchFamily="18" charset="0"/>
                <a:ea typeface="Calibri" panose="020F0502020204030204" pitchFamily="34" charset="0"/>
              </a:rPr>
              <a:t>și</a:t>
            </a:r>
            <a:r>
              <a:rPr lang="fr-FR" sz="1600" dirty="0">
                <a:effectLst/>
                <a:latin typeface="Times New Roman" panose="02020603050405020304" pitchFamily="18" charset="0"/>
                <a:ea typeface="Calibri" panose="020F0502020204030204" pitchFamily="34" charset="0"/>
              </a:rPr>
              <a:t> RIS 3 SE </a:t>
            </a:r>
            <a:r>
              <a:rPr lang="fr-FR" sz="1600" dirty="0" err="1">
                <a:effectLst/>
                <a:latin typeface="Times New Roman" panose="02020603050405020304" pitchFamily="18" charset="0"/>
                <a:ea typeface="Calibri" panose="020F0502020204030204" pitchFamily="34" charset="0"/>
              </a:rPr>
              <a:t>prin</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elaborarea</a:t>
            </a:r>
            <a:r>
              <a:rPr lang="fr-FR" sz="1600" dirty="0">
                <a:effectLst/>
                <a:latin typeface="Times New Roman" panose="02020603050405020304" pitchFamily="18" charset="0"/>
                <a:ea typeface="Calibri" panose="020F0502020204030204" pitchFamily="34" charset="0"/>
              </a:rPr>
              <a:t> de </a:t>
            </a:r>
            <a:r>
              <a:rPr lang="fr-FR" sz="1600" dirty="0" err="1">
                <a:effectLst/>
                <a:latin typeface="Times New Roman" panose="02020603050405020304" pitchFamily="18" charset="0"/>
                <a:ea typeface="Calibri" panose="020F0502020204030204" pitchFamily="34" charset="0"/>
              </a:rPr>
              <a:t>studii</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analize</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rapoarte</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metodologii</a:t>
            </a:r>
            <a:r>
              <a:rPr lang="fr-FR" sz="1600" dirty="0">
                <a:effectLst/>
                <a:latin typeface="Times New Roman" panose="02020603050405020304" pitchFamily="18" charset="0"/>
                <a:ea typeface="Calibri" panose="020F0502020204030204" pitchFamily="34" charset="0"/>
              </a:rPr>
              <a:t>;</a:t>
            </a:r>
            <a:endParaRPr lang="en-GB" sz="1600" dirty="0">
              <a:effectLst/>
              <a:latin typeface="Times New Roman" panose="02020603050405020304" pitchFamily="18" charset="0"/>
              <a:ea typeface="Calibri" panose="020F0502020204030204" pitchFamily="34" charset="0"/>
            </a:endParaRPr>
          </a:p>
          <a:p>
            <a:pPr marL="342900" lvl="0" indent="-342900" algn="just">
              <a:buFont typeface="Symbol" panose="05050102010706020507" pitchFamily="18" charset="2"/>
              <a:buChar char=""/>
            </a:pPr>
            <a:r>
              <a:rPr lang="fr-FR" sz="1600" dirty="0" err="1">
                <a:effectLst/>
                <a:latin typeface="Times New Roman" panose="02020603050405020304" pitchFamily="18" charset="0"/>
                <a:ea typeface="Calibri" panose="020F0502020204030204" pitchFamily="34" charset="0"/>
              </a:rPr>
              <a:t>stabilirea</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și</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implementarea</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unui</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mecanism</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pentru</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monitorizare</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și</a:t>
            </a:r>
            <a:r>
              <a:rPr lang="fr-FR" sz="1600" dirty="0">
                <a:effectLst/>
                <a:latin typeface="Times New Roman" panose="02020603050405020304" pitchFamily="18" charset="0"/>
                <a:ea typeface="Calibri" panose="020F0502020204030204" pitchFamily="34" charset="0"/>
              </a:rPr>
              <a:t> </a:t>
            </a:r>
            <a:r>
              <a:rPr lang="fr-FR" sz="1600" dirty="0" err="1">
                <a:effectLst/>
                <a:latin typeface="Times New Roman" panose="02020603050405020304" pitchFamily="18" charset="0"/>
                <a:ea typeface="Calibri" panose="020F0502020204030204" pitchFamily="34" charset="0"/>
              </a:rPr>
              <a:t>evaluare</a:t>
            </a:r>
            <a:r>
              <a:rPr lang="fr-FR" sz="1600" dirty="0">
                <a:effectLst/>
                <a:latin typeface="Times New Roman" panose="02020603050405020304" pitchFamily="18" charset="0"/>
                <a:ea typeface="Calibri" panose="020F0502020204030204" pitchFamily="34" charset="0"/>
              </a:rPr>
              <a:t> SIDU/ SID- </a:t>
            </a:r>
            <a:r>
              <a:rPr lang="fr-FR" sz="1600" dirty="0" err="1">
                <a:effectLst/>
                <a:latin typeface="Times New Roman" panose="02020603050405020304" pitchFamily="18" charset="0"/>
                <a:ea typeface="Calibri" panose="020F0502020204030204" pitchFamily="34" charset="0"/>
              </a:rPr>
              <a:t>urilor</a:t>
            </a:r>
            <a:r>
              <a:rPr lang="fr-FR" sz="1600" dirty="0">
                <a:latin typeface="Times New Roman" panose="02020603050405020304" pitchFamily="18" charset="0"/>
                <a:ea typeface="Calibri" panose="020F0502020204030204" pitchFamily="34" charset="0"/>
              </a:rPr>
              <a:t>;</a:t>
            </a:r>
            <a:endParaRPr lang="en-GB" sz="1600" dirty="0">
              <a:effectLst/>
              <a:latin typeface="Times New Roman" panose="02020603050405020304" pitchFamily="18" charset="0"/>
              <a:ea typeface="Calibri" panose="020F0502020204030204" pitchFamily="34" charset="0"/>
            </a:endParaRPr>
          </a:p>
          <a:p>
            <a:pPr marL="342900" lvl="0" indent="-342900" algn="just">
              <a:buFont typeface="Symbol" panose="05050102010706020507" pitchFamily="18" charset="2"/>
              <a:buChar char=""/>
            </a:pPr>
            <a:r>
              <a:rPr lang="ro-RO" sz="1600" dirty="0">
                <a:effectLst/>
                <a:latin typeface="Times New Roman" panose="02020603050405020304" pitchFamily="18" charset="0"/>
                <a:ea typeface="Calibri" panose="020F0502020204030204" pitchFamily="34" charset="0"/>
              </a:rPr>
              <a:t>sprijinirea pregătirii POR, RIS3 și PDR SE  pentru perioada de programare post 2027 (studii, analize, cadru partenerial/ consultări publice, etc.)</a:t>
            </a:r>
            <a:endParaRPr lang="en-GB" sz="1600" dirty="0">
              <a:effectLst/>
              <a:latin typeface="Times New Roman" panose="02020603050405020304" pitchFamily="18" charset="0"/>
              <a:ea typeface="Calibri" panose="020F0502020204030204" pitchFamily="34" charset="0"/>
            </a:endParaRPr>
          </a:p>
          <a:p>
            <a:pPr marL="342900" lvl="0" indent="-342900" algn="just">
              <a:spcBef>
                <a:spcPts val="600"/>
              </a:spcBef>
              <a:spcAft>
                <a:spcPts val="600"/>
              </a:spcAft>
              <a:buFont typeface="Symbol" panose="05050102010706020507" pitchFamily="18" charset="2"/>
              <a:buChar char=""/>
            </a:pPr>
            <a:endParaRPr lang="en-GB" sz="1800" dirty="0">
              <a:effectLst/>
              <a:latin typeface="Times New Roman" panose="02020603050405020304" pitchFamily="18" charset="0"/>
              <a:ea typeface="Calibri" panose="020F0502020204030204" pitchFamily="34" charset="0"/>
            </a:endParaRPr>
          </a:p>
          <a:p>
            <a:pPr algn="just"/>
            <a:endParaRPr lang="ro-RO" sz="2800" dirty="0"/>
          </a:p>
        </p:txBody>
      </p:sp>
      <p:pic>
        <p:nvPicPr>
          <p:cNvPr id="9" name="Picture 8">
            <a:extLst>
              <a:ext uri="{FF2B5EF4-FFF2-40B4-BE49-F238E27FC236}">
                <a16:creationId xmlns:a16="http://schemas.microsoft.com/office/drawing/2014/main" id="{3E0F4BA6-658C-1C46-9AEB-1C9680C2EE3D}"/>
              </a:ext>
            </a:extLst>
          </p:cNvPr>
          <p:cNvPicPr>
            <a:picLocks noChangeAspect="1"/>
          </p:cNvPicPr>
          <p:nvPr/>
        </p:nvPicPr>
        <p:blipFill>
          <a:blip r:embed="rId2"/>
          <a:stretch>
            <a:fillRect/>
          </a:stretch>
        </p:blipFill>
        <p:spPr>
          <a:xfrm>
            <a:off x="9864474" y="5540218"/>
            <a:ext cx="2263740" cy="1146570"/>
          </a:xfrm>
          <a:prstGeom prst="rect">
            <a:avLst/>
          </a:prstGeom>
        </p:spPr>
      </p:pic>
      <p:sp>
        <p:nvSpPr>
          <p:cNvPr id="8" name="Rectangle : coins arrondis 14">
            <a:extLst>
              <a:ext uri="{FF2B5EF4-FFF2-40B4-BE49-F238E27FC236}">
                <a16:creationId xmlns:a16="http://schemas.microsoft.com/office/drawing/2014/main" id="{3C61688B-080D-4C07-B5BE-DF5760909F8F}"/>
              </a:ext>
            </a:extLst>
          </p:cNvPr>
          <p:cNvSpPr/>
          <p:nvPr/>
        </p:nvSpPr>
        <p:spPr>
          <a:xfrm>
            <a:off x="673836" y="5714008"/>
            <a:ext cx="11301979" cy="76129"/>
          </a:xfrm>
          <a:prstGeom prst="roundRect">
            <a:avLst/>
          </a:prstGeom>
          <a:solidFill>
            <a:srgbClr val="DEA75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a:ln>
                <a:noFill/>
              </a:ln>
              <a:solidFill>
                <a:srgbClr val="5E5E5E"/>
              </a:solidFill>
              <a:effectLst/>
              <a:uFillTx/>
              <a:latin typeface="+mj-lt"/>
              <a:ea typeface="+mj-ea"/>
              <a:cs typeface="+mj-cs"/>
              <a:sym typeface="Helvetica Neue"/>
            </a:endParaRPr>
          </a:p>
        </p:txBody>
      </p:sp>
    </p:spTree>
    <p:extLst>
      <p:ext uri="{BB962C8B-B14F-4D97-AF65-F5344CB8AC3E}">
        <p14:creationId xmlns:p14="http://schemas.microsoft.com/office/powerpoint/2010/main" val="27049464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FC5C8F-E322-9C41-B86C-03E6B0DCAAA0}"/>
              </a:ext>
            </a:extLst>
          </p:cNvPr>
          <p:cNvSpPr txBox="1"/>
          <p:nvPr/>
        </p:nvSpPr>
        <p:spPr>
          <a:xfrm>
            <a:off x="521437" y="530610"/>
            <a:ext cx="11580588" cy="954107"/>
          </a:xfrm>
          <a:prstGeom prst="rect">
            <a:avLst/>
          </a:prstGeom>
          <a:noFill/>
        </p:spPr>
        <p:txBody>
          <a:bodyPr wrap="square" rtlCol="0">
            <a:spAutoFit/>
          </a:bodyPr>
          <a:lstStyle/>
          <a:p>
            <a:pPr algn="ctr"/>
            <a:r>
              <a:rPr lang="en-GB" sz="2800" dirty="0" err="1">
                <a:effectLst/>
                <a:latin typeface="Times New Roman" panose="02020603050405020304" pitchFamily="18" charset="0"/>
                <a:ea typeface="Calibri" panose="020F0502020204030204" pitchFamily="34" charset="0"/>
              </a:rPr>
              <a:t>Planul</a:t>
            </a:r>
            <a:r>
              <a:rPr lang="en-GB" sz="2800" dirty="0">
                <a:effectLst/>
                <a:latin typeface="Times New Roman" panose="02020603050405020304" pitchFamily="18" charset="0"/>
                <a:ea typeface="Calibri" panose="020F0502020204030204" pitchFamily="34" charset="0"/>
              </a:rPr>
              <a:t> de </a:t>
            </a:r>
            <a:r>
              <a:rPr lang="en-GB" sz="2800" dirty="0" err="1">
                <a:effectLst/>
                <a:latin typeface="Times New Roman" panose="02020603050405020304" pitchFamily="18" charset="0"/>
                <a:ea typeface="Calibri" panose="020F0502020204030204" pitchFamily="34" charset="0"/>
              </a:rPr>
              <a:t>măsuri</a:t>
            </a:r>
            <a:r>
              <a:rPr lang="en-GB" sz="2800" dirty="0">
                <a:effectLst/>
                <a:latin typeface="Times New Roman" panose="02020603050405020304" pitchFamily="18" charset="0"/>
                <a:ea typeface="Calibri" panose="020F0502020204030204" pitchFamily="34" charset="0"/>
              </a:rPr>
              <a:t> </a:t>
            </a:r>
            <a:r>
              <a:rPr lang="en-GB" sz="2800" dirty="0" err="1">
                <a:effectLst/>
                <a:latin typeface="Times New Roman" panose="02020603050405020304" pitchFamily="18" charset="0"/>
                <a:ea typeface="Calibri" panose="020F0502020204030204" pitchFamily="34" charset="0"/>
              </a:rPr>
              <a:t>privind</a:t>
            </a:r>
            <a:r>
              <a:rPr lang="en-GB" sz="2800" dirty="0">
                <a:effectLst/>
                <a:latin typeface="Times New Roman" panose="02020603050405020304" pitchFamily="18" charset="0"/>
                <a:ea typeface="Calibri" panose="020F0502020204030204" pitchFamily="34" charset="0"/>
              </a:rPr>
              <a:t> </a:t>
            </a:r>
            <a:r>
              <a:rPr lang="en-GB" sz="2800" dirty="0" err="1">
                <a:effectLst/>
                <a:latin typeface="Times New Roman" panose="02020603050405020304" pitchFamily="18" charset="0"/>
                <a:ea typeface="Calibri" panose="020F0502020204030204" pitchFamily="34" charset="0"/>
              </a:rPr>
              <a:t>Asistența</a:t>
            </a:r>
            <a:r>
              <a:rPr lang="en-GB" sz="2800" dirty="0">
                <a:effectLst/>
                <a:latin typeface="Times New Roman" panose="02020603050405020304" pitchFamily="18" charset="0"/>
                <a:ea typeface="Calibri" panose="020F0502020204030204" pitchFamily="34" charset="0"/>
              </a:rPr>
              <a:t> </a:t>
            </a:r>
            <a:r>
              <a:rPr lang="en-GB" sz="2800" dirty="0" err="1">
                <a:effectLst/>
                <a:latin typeface="Times New Roman" panose="02020603050405020304" pitchFamily="18" charset="0"/>
                <a:ea typeface="Calibri" panose="020F0502020204030204" pitchFamily="34" charset="0"/>
              </a:rPr>
              <a:t>Tehnică</a:t>
            </a:r>
            <a:r>
              <a:rPr lang="en-GB" sz="2800" dirty="0">
                <a:effectLst/>
                <a:latin typeface="Times New Roman" panose="02020603050405020304" pitchFamily="18" charset="0"/>
                <a:ea typeface="Calibri" panose="020F0502020204030204" pitchFamily="34" charset="0"/>
              </a:rPr>
              <a:t> </a:t>
            </a:r>
          </a:p>
          <a:p>
            <a:pPr algn="ctr"/>
            <a:r>
              <a:rPr lang="en-GB" sz="2800" dirty="0" err="1">
                <a:effectLst/>
                <a:latin typeface="Times New Roman" panose="02020603050405020304" pitchFamily="18" charset="0"/>
                <a:ea typeface="Calibri" panose="020F0502020204030204" pitchFamily="34" charset="0"/>
              </a:rPr>
              <a:t>pentru</a:t>
            </a:r>
            <a:r>
              <a:rPr lang="en-GB" sz="2800" dirty="0">
                <a:effectLst/>
                <a:latin typeface="Times New Roman" panose="02020603050405020304" pitchFamily="18" charset="0"/>
                <a:ea typeface="Calibri" panose="020F0502020204030204" pitchFamily="34" charset="0"/>
              </a:rPr>
              <a:t> POR SE 2021-2027 </a:t>
            </a:r>
            <a:r>
              <a:rPr lang="en-GB" sz="2800" dirty="0" err="1">
                <a:effectLst/>
                <a:latin typeface="Times New Roman" panose="02020603050405020304" pitchFamily="18" charset="0"/>
                <a:ea typeface="Calibri" panose="020F0502020204030204" pitchFamily="34" charset="0"/>
              </a:rPr>
              <a:t>va</a:t>
            </a:r>
            <a:r>
              <a:rPr lang="en-GB" sz="2800" dirty="0">
                <a:effectLst/>
                <a:latin typeface="Times New Roman" panose="02020603050405020304" pitchFamily="18" charset="0"/>
                <a:ea typeface="Calibri" panose="020F0502020204030204" pitchFamily="34" charset="0"/>
              </a:rPr>
              <a:t> </a:t>
            </a:r>
            <a:r>
              <a:rPr lang="en-GB" sz="2800" dirty="0" err="1">
                <a:effectLst/>
                <a:latin typeface="Times New Roman" panose="02020603050405020304" pitchFamily="18" charset="0"/>
                <a:ea typeface="Calibri" panose="020F0502020204030204" pitchFamily="34" charset="0"/>
              </a:rPr>
              <a:t>viza</a:t>
            </a:r>
            <a:r>
              <a:rPr lang="en-GB" sz="2800" dirty="0">
                <a:effectLst/>
                <a:latin typeface="Times New Roman" panose="02020603050405020304" pitchFamily="18" charset="0"/>
                <a:ea typeface="Calibri" panose="020F0502020204030204" pitchFamily="34" charset="0"/>
              </a:rPr>
              <a:t>:</a:t>
            </a:r>
          </a:p>
        </p:txBody>
      </p:sp>
      <p:sp>
        <p:nvSpPr>
          <p:cNvPr id="7" name="Rectangle 6">
            <a:extLst>
              <a:ext uri="{FF2B5EF4-FFF2-40B4-BE49-F238E27FC236}">
                <a16:creationId xmlns:a16="http://schemas.microsoft.com/office/drawing/2014/main" id="{3F26C316-2007-6347-A52D-B9D6C6211D9A}"/>
              </a:ext>
            </a:extLst>
          </p:cNvPr>
          <p:cNvSpPr/>
          <p:nvPr/>
        </p:nvSpPr>
        <p:spPr>
          <a:xfrm>
            <a:off x="521437" y="1741922"/>
            <a:ext cx="11301979" cy="5201424"/>
          </a:xfrm>
          <a:prstGeom prst="rect">
            <a:avLst/>
          </a:prstGeom>
        </p:spPr>
        <p:txBody>
          <a:bodyPr wrap="square">
            <a:spAutoFit/>
          </a:bodyPr>
          <a:lstStyle/>
          <a:p>
            <a:pPr algn="just"/>
            <a:r>
              <a:rPr lang="en-GB" sz="1600" b="1" dirty="0" err="1">
                <a:effectLst/>
                <a:latin typeface="Times New Roman" panose="02020603050405020304" pitchFamily="18" charset="0"/>
                <a:ea typeface="Calibri" panose="020F0502020204030204" pitchFamily="34" charset="0"/>
              </a:rPr>
              <a:t>Întărirea</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capacității</a:t>
            </a:r>
            <a:r>
              <a:rPr lang="en-GB" sz="1600" b="1" dirty="0">
                <a:effectLst/>
                <a:latin typeface="Times New Roman" panose="02020603050405020304" pitchFamily="18" charset="0"/>
                <a:ea typeface="Calibri" panose="020F0502020204030204" pitchFamily="34" charset="0"/>
              </a:rPr>
              <a:t> administrative a AM, a </a:t>
            </a:r>
            <a:r>
              <a:rPr lang="en-GB" sz="1600" b="1" dirty="0" err="1">
                <a:effectLst/>
                <a:latin typeface="Times New Roman" panose="02020603050405020304" pitchFamily="18" charset="0"/>
                <a:ea typeface="Calibri" panose="020F0502020204030204" pitchFamily="34" charset="0"/>
              </a:rPr>
              <a:t>beneficiarilor</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și</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partenerilor</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regionali</a:t>
            </a:r>
            <a:r>
              <a:rPr lang="en-GB" sz="1600" b="1" dirty="0">
                <a:effectLst/>
                <a:latin typeface="Times New Roman" panose="02020603050405020304" pitchFamily="18" charset="0"/>
                <a:ea typeface="Calibri" panose="020F0502020204030204" pitchFamily="34" charset="0"/>
              </a:rPr>
              <a:t> de a </a:t>
            </a:r>
            <a:r>
              <a:rPr lang="en-GB" sz="1600" b="1" dirty="0" err="1">
                <a:effectLst/>
                <a:latin typeface="Times New Roman" panose="02020603050405020304" pitchFamily="18" charset="0"/>
                <a:ea typeface="Calibri" panose="020F0502020204030204" pitchFamily="34" charset="0"/>
              </a:rPr>
              <a:t>pregăti</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și</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implementa</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proiecte</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și</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asigurarea</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informării</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corespunzatoare</a:t>
            </a:r>
            <a:r>
              <a:rPr lang="en-GB" sz="1600" b="1" dirty="0">
                <a:effectLst/>
                <a:latin typeface="Times New Roman" panose="02020603050405020304" pitchFamily="18" charset="0"/>
                <a:ea typeface="Calibri" panose="020F0502020204030204" pitchFamily="34" charset="0"/>
              </a:rPr>
              <a:t> a </a:t>
            </a:r>
            <a:r>
              <a:rPr lang="en-GB" sz="1600" b="1" dirty="0" err="1">
                <a:effectLst/>
                <a:latin typeface="Times New Roman" panose="02020603050405020304" pitchFamily="18" charset="0"/>
                <a:ea typeface="Calibri" panose="020F0502020204030204" pitchFamily="34" charset="0"/>
              </a:rPr>
              <a:t>acestora</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prin</a:t>
            </a:r>
            <a:r>
              <a:rPr lang="en-GB" sz="1600" b="1" dirty="0">
                <a:effectLst/>
                <a:latin typeface="Times New Roman" panose="02020603050405020304" pitchFamily="18" charset="0"/>
                <a:ea typeface="Calibri" panose="020F0502020204030204" pitchFamily="34" charset="0"/>
              </a:rPr>
              <a:t>:</a:t>
            </a:r>
            <a:endParaRPr lang="en-GB" sz="1600" dirty="0">
              <a:effectLst/>
              <a:latin typeface="Times New Roman" panose="02020603050405020304" pitchFamily="18" charset="0"/>
              <a:ea typeface="Calibri" panose="020F0502020204030204" pitchFamily="34" charset="0"/>
            </a:endParaRPr>
          </a:p>
          <a:p>
            <a:pPr marL="342900" lvl="0" indent="-342900" algn="just">
              <a:buFont typeface="Symbol" panose="05050102010706020507" pitchFamily="18" charset="2"/>
              <a:buChar char=""/>
            </a:pPr>
            <a:r>
              <a:rPr lang="ro-RO" sz="1400" dirty="0">
                <a:effectLst/>
                <a:latin typeface="Times New Roman" panose="02020603050405020304" pitchFamily="18" charset="0"/>
                <a:ea typeface="Times New Roman" panose="02020603050405020304" pitchFamily="18" charset="0"/>
              </a:rPr>
              <a:t>organizarea de sesiuni specifice de instruire pe domenii de interes în implementarea fondurilor: achiziții publice, managementul proiectelor cu finanțare europeană, ajutor de stat, nereguli, prevenirea corecțiilor financiare, managementul neregulilor, antifraudă, dezvoltarea abilităților tehnice ale personalului, etc</a:t>
            </a:r>
            <a:endParaRPr lang="en-GB" sz="1400" dirty="0">
              <a:effectLst/>
              <a:latin typeface="Times New Roman" panose="02020603050405020304" pitchFamily="18" charset="0"/>
              <a:ea typeface="Calibri" panose="020F0502020204030204" pitchFamily="34" charset="0"/>
            </a:endParaRPr>
          </a:p>
          <a:p>
            <a:pPr marL="342900" lvl="0" indent="-342900" algn="just">
              <a:buFont typeface="Symbol" panose="05050102010706020507" pitchFamily="18" charset="2"/>
              <a:buChar char=""/>
            </a:pPr>
            <a:r>
              <a:rPr lang="ro-RO" sz="1400" dirty="0">
                <a:effectLst/>
                <a:latin typeface="Times New Roman" panose="02020603050405020304" pitchFamily="18" charset="0"/>
                <a:ea typeface="Calibri" panose="020F0502020204030204" pitchFamily="34" charset="0"/>
              </a:rPr>
              <a:t>sprijinirea AM pentru pregătirea portofoliului de proiecte</a:t>
            </a:r>
            <a:r>
              <a:rPr lang="en-GB" sz="1400" dirty="0">
                <a:latin typeface="Times New Roman" panose="02020603050405020304" pitchFamily="18" charset="0"/>
                <a:ea typeface="Calibri" panose="020F0502020204030204" pitchFamily="34" charset="0"/>
              </a:rPr>
              <a:t>;</a:t>
            </a:r>
            <a:endParaRPr lang="en-GB" sz="1400" dirty="0">
              <a:effectLst/>
              <a:latin typeface="Times New Roman" panose="02020603050405020304" pitchFamily="18" charset="0"/>
              <a:ea typeface="Calibri" panose="020F0502020204030204" pitchFamily="34" charset="0"/>
            </a:endParaRPr>
          </a:p>
          <a:p>
            <a:pPr marL="342900" lvl="0" indent="-342900" algn="just">
              <a:buFont typeface="Symbol" panose="05050102010706020507" pitchFamily="18" charset="2"/>
              <a:buChar char=""/>
            </a:pPr>
            <a:r>
              <a:rPr lang="ro-RO" sz="1400" dirty="0">
                <a:effectLst/>
                <a:latin typeface="Times New Roman" panose="02020603050405020304" pitchFamily="18" charset="0"/>
                <a:ea typeface="Times New Roman" panose="02020603050405020304" pitchFamily="18" charset="0"/>
              </a:rPr>
              <a:t>sprijinirea beneficiarilor prin organizarea de sesiuni specifice de instruire pe domenii de interes: achiziții publice, managementul proiectelor cu finanțare europeană, ajutor de stat, nereguli, prevenirea corecțiilor financiare, managementul neregulilor, antifraud</a:t>
            </a:r>
            <a:r>
              <a:rPr lang="en-GB" sz="1400" dirty="0">
                <a:effectLst/>
                <a:latin typeface="Times New Roman" panose="02020603050405020304" pitchFamily="18" charset="0"/>
                <a:ea typeface="Times New Roman" panose="02020603050405020304" pitchFamily="18" charset="0"/>
              </a:rPr>
              <a:t>;</a:t>
            </a:r>
            <a:endParaRPr lang="en-GB" sz="1400" dirty="0">
              <a:effectLst/>
              <a:latin typeface="Times New Roman" panose="02020603050405020304" pitchFamily="18" charset="0"/>
              <a:ea typeface="Calibri" panose="020F0502020204030204" pitchFamily="34" charset="0"/>
            </a:endParaRPr>
          </a:p>
          <a:p>
            <a:pPr marL="342900" lvl="0" indent="-342900" algn="just">
              <a:buFont typeface="Symbol" panose="05050102010706020507" pitchFamily="18" charset="2"/>
              <a:buChar char=""/>
            </a:pPr>
            <a:r>
              <a:rPr lang="fr-FR" sz="1400" dirty="0" err="1">
                <a:effectLst/>
                <a:latin typeface="Times New Roman" panose="02020603050405020304" pitchFamily="18" charset="0"/>
                <a:ea typeface="Calibri" panose="020F0502020204030204" pitchFamily="34" charset="0"/>
              </a:rPr>
              <a:t>sprijinirea</a:t>
            </a:r>
            <a:r>
              <a:rPr lang="fr-FR" sz="1400" dirty="0">
                <a:effectLst/>
                <a:latin typeface="Times New Roman" panose="02020603050405020304" pitchFamily="18" charset="0"/>
                <a:ea typeface="Calibri" panose="020F0502020204030204" pitchFamily="34" charset="0"/>
              </a:rPr>
              <a:t> </a:t>
            </a:r>
            <a:r>
              <a:rPr lang="fr-FR" sz="1400" dirty="0" err="1">
                <a:effectLst/>
                <a:latin typeface="Times New Roman" panose="02020603050405020304" pitchFamily="18" charset="0"/>
                <a:ea typeface="Calibri" panose="020F0502020204030204" pitchFamily="34" charset="0"/>
              </a:rPr>
              <a:t>beneficiarilor</a:t>
            </a:r>
            <a:r>
              <a:rPr lang="fr-FR" sz="1400" dirty="0">
                <a:effectLst/>
                <a:latin typeface="Times New Roman" panose="02020603050405020304" pitchFamily="18" charset="0"/>
                <a:ea typeface="Calibri" panose="020F0502020204030204" pitchFamily="34" charset="0"/>
              </a:rPr>
              <a:t> </a:t>
            </a:r>
            <a:r>
              <a:rPr lang="fr-FR" sz="1400" dirty="0" err="1">
                <a:effectLst/>
                <a:latin typeface="Times New Roman" panose="02020603050405020304" pitchFamily="18" charset="0"/>
                <a:ea typeface="Calibri" panose="020F0502020204030204" pitchFamily="34" charset="0"/>
              </a:rPr>
              <a:t>cu</a:t>
            </a:r>
            <a:r>
              <a:rPr lang="fr-FR" sz="1400" dirty="0">
                <a:effectLst/>
                <a:latin typeface="Times New Roman" panose="02020603050405020304" pitchFamily="18" charset="0"/>
                <a:ea typeface="Calibri" panose="020F0502020204030204" pitchFamily="34" charset="0"/>
              </a:rPr>
              <a:t> </a:t>
            </a:r>
            <a:r>
              <a:rPr lang="fr-FR" sz="1400" dirty="0" err="1">
                <a:effectLst/>
                <a:latin typeface="Times New Roman" panose="02020603050405020304" pitchFamily="18" charset="0"/>
                <a:ea typeface="Calibri" panose="020F0502020204030204" pitchFamily="34" charset="0"/>
              </a:rPr>
              <a:t>informatii</a:t>
            </a:r>
            <a:r>
              <a:rPr lang="fr-FR" sz="1400" dirty="0">
                <a:effectLst/>
                <a:latin typeface="Times New Roman" panose="02020603050405020304" pitchFamily="18" charset="0"/>
                <a:ea typeface="Calibri" panose="020F0502020204030204" pitchFamily="34" charset="0"/>
              </a:rPr>
              <a:t> </a:t>
            </a:r>
            <a:r>
              <a:rPr lang="fr-FR" sz="1400" dirty="0" err="1">
                <a:effectLst/>
                <a:latin typeface="Times New Roman" panose="02020603050405020304" pitchFamily="18" charset="0"/>
                <a:ea typeface="Calibri" panose="020F0502020204030204" pitchFamily="34" charset="0"/>
              </a:rPr>
              <a:t>privind</a:t>
            </a:r>
            <a:r>
              <a:rPr lang="fr-FR" sz="1400" dirty="0">
                <a:effectLst/>
                <a:latin typeface="Times New Roman" panose="02020603050405020304" pitchFamily="18" charset="0"/>
                <a:ea typeface="Calibri" panose="020F0502020204030204" pitchFamily="34" charset="0"/>
              </a:rPr>
              <a:t> </a:t>
            </a:r>
            <a:r>
              <a:rPr lang="fr-FR" sz="1400" dirty="0" err="1">
                <a:effectLst/>
                <a:latin typeface="Times New Roman" panose="02020603050405020304" pitchFamily="18" charset="0"/>
                <a:ea typeface="Calibri" panose="020F0502020204030204" pitchFamily="34" charset="0"/>
              </a:rPr>
              <a:t>implementarea</a:t>
            </a:r>
            <a:r>
              <a:rPr lang="fr-FR" sz="1400" dirty="0">
                <a:effectLst/>
                <a:latin typeface="Times New Roman" panose="02020603050405020304" pitchFamily="18" charset="0"/>
                <a:ea typeface="Calibri" panose="020F0502020204030204" pitchFamily="34" charset="0"/>
              </a:rPr>
              <a:t> </a:t>
            </a:r>
            <a:r>
              <a:rPr lang="fr-FR" sz="1400" dirty="0" err="1">
                <a:effectLst/>
                <a:latin typeface="Times New Roman" panose="02020603050405020304" pitchFamily="18" charset="0"/>
                <a:ea typeface="Calibri" panose="020F0502020204030204" pitchFamily="34" charset="0"/>
              </a:rPr>
              <a:t>proiectelor</a:t>
            </a:r>
            <a:r>
              <a:rPr lang="fr-FR" sz="1400" dirty="0">
                <a:latin typeface="Times New Roman" panose="02020603050405020304" pitchFamily="18" charset="0"/>
                <a:ea typeface="Calibri" panose="020F0502020204030204" pitchFamily="34" charset="0"/>
              </a:rPr>
              <a:t>, </a:t>
            </a:r>
            <a:r>
              <a:rPr lang="fr-FR" sz="1400" dirty="0" err="1">
                <a:effectLst/>
                <a:latin typeface="Times New Roman" panose="02020603050405020304" pitchFamily="18" charset="0"/>
                <a:ea typeface="Calibri" panose="020F0502020204030204" pitchFamily="34" charset="0"/>
              </a:rPr>
              <a:t>prin</a:t>
            </a:r>
            <a:r>
              <a:rPr lang="fr-FR" sz="1400" dirty="0">
                <a:effectLst/>
                <a:latin typeface="Times New Roman" panose="02020603050405020304" pitchFamily="18" charset="0"/>
                <a:ea typeface="Calibri" panose="020F0502020204030204" pitchFamily="34" charset="0"/>
              </a:rPr>
              <a:t> </a:t>
            </a:r>
            <a:r>
              <a:rPr lang="fr-FR" sz="1400" dirty="0" err="1">
                <a:effectLst/>
                <a:latin typeface="Times New Roman" panose="02020603050405020304" pitchFamily="18" charset="0"/>
                <a:ea typeface="Calibri" panose="020F0502020204030204" pitchFamily="34" charset="0"/>
              </a:rPr>
              <a:t>intermediul</a:t>
            </a:r>
            <a:r>
              <a:rPr lang="fr-FR" sz="1400" dirty="0">
                <a:effectLst/>
                <a:latin typeface="Times New Roman" panose="02020603050405020304" pitchFamily="18" charset="0"/>
                <a:ea typeface="Calibri" panose="020F0502020204030204" pitchFamily="34" charset="0"/>
              </a:rPr>
              <a:t> </a:t>
            </a:r>
            <a:r>
              <a:rPr lang="fr-FR" sz="1400" dirty="0" err="1">
                <a:effectLst/>
                <a:latin typeface="Times New Roman" panose="02020603050405020304" pitchFamily="18" charset="0"/>
                <a:ea typeface="Calibri" panose="020F0502020204030204" pitchFamily="34" charset="0"/>
              </a:rPr>
              <a:t>serviciului</a:t>
            </a:r>
            <a:r>
              <a:rPr lang="fr-FR" sz="1400" dirty="0">
                <a:effectLst/>
                <a:latin typeface="Times New Roman" panose="02020603050405020304" pitchFamily="18" charset="0"/>
                <a:ea typeface="Calibri" panose="020F0502020204030204" pitchFamily="34" charset="0"/>
              </a:rPr>
              <a:t> </a:t>
            </a:r>
            <a:r>
              <a:rPr lang="fr-FR" sz="1400" dirty="0" err="1">
                <a:effectLst/>
                <a:latin typeface="Times New Roman" panose="02020603050405020304" pitchFamily="18" charset="0"/>
                <a:ea typeface="Calibri" panose="020F0502020204030204" pitchFamily="34" charset="0"/>
              </a:rPr>
              <a:t>Help-desk</a:t>
            </a:r>
            <a:r>
              <a:rPr lang="fr-FR" sz="1400" dirty="0">
                <a:latin typeface="Times New Roman" panose="02020603050405020304" pitchFamily="18" charset="0"/>
                <a:ea typeface="Calibri" panose="020F0502020204030204" pitchFamily="34" charset="0"/>
              </a:rPr>
              <a:t>;</a:t>
            </a:r>
            <a:endParaRPr lang="en-GB" sz="1400" dirty="0">
              <a:effectLst/>
              <a:latin typeface="Times New Roman" panose="02020603050405020304" pitchFamily="18" charset="0"/>
              <a:ea typeface="Calibri" panose="020F0502020204030204" pitchFamily="34" charset="0"/>
            </a:endParaRPr>
          </a:p>
          <a:p>
            <a:pPr marL="342900" lvl="0" indent="-342900" algn="just">
              <a:buFont typeface="Symbol" panose="05050102010706020507" pitchFamily="18" charset="2"/>
              <a:buChar char=""/>
            </a:pPr>
            <a:r>
              <a:rPr lang="ro-RO" sz="1400" dirty="0">
                <a:effectLst/>
                <a:latin typeface="Times New Roman" panose="02020603050405020304" pitchFamily="18" charset="0"/>
                <a:ea typeface="Calibri" panose="020F0502020204030204" pitchFamily="34" charset="0"/>
              </a:rPr>
              <a:t>promovarea networking-ului pentru transfer de bune practici și know how</a:t>
            </a:r>
            <a:r>
              <a:rPr lang="en-GB" sz="1400" dirty="0">
                <a:effectLst/>
                <a:latin typeface="Times New Roman" panose="02020603050405020304" pitchFamily="18" charset="0"/>
                <a:ea typeface="Calibri" panose="020F0502020204030204" pitchFamily="34" charset="0"/>
              </a:rPr>
              <a:t>;</a:t>
            </a:r>
          </a:p>
          <a:p>
            <a:pPr marL="342900" lvl="0" indent="-342900" algn="just">
              <a:buFont typeface="Symbol" panose="05050102010706020507" pitchFamily="18" charset="2"/>
              <a:buChar char=""/>
            </a:pPr>
            <a:r>
              <a:rPr lang="ro-RO" sz="1400" dirty="0">
                <a:effectLst/>
                <a:latin typeface="Times New Roman" panose="02020603050405020304" pitchFamily="18" charset="0"/>
                <a:ea typeface="Calibri" panose="020F0502020204030204" pitchFamily="34" charset="0"/>
              </a:rPr>
              <a:t>sprijin (organizatoric/ logistic) pentru asigurarea cadrului partenerial al P</a:t>
            </a:r>
            <a:r>
              <a:rPr lang="en-GB" sz="1400" dirty="0" err="1">
                <a:effectLst/>
                <a:latin typeface="Times New Roman" panose="02020603050405020304" pitchFamily="18" charset="0"/>
                <a:ea typeface="Calibri" panose="020F0502020204030204" pitchFamily="34" charset="0"/>
              </a:rPr>
              <a:t>rogramului</a:t>
            </a:r>
            <a:r>
              <a:rPr lang="ro-RO" sz="1400" dirty="0">
                <a:effectLst/>
                <a:latin typeface="Times New Roman" panose="02020603050405020304" pitchFamily="18" charset="0"/>
                <a:ea typeface="Calibri" panose="020F0502020204030204" pitchFamily="34" charset="0"/>
              </a:rPr>
              <a:t>: Comitet de Monitorizare, comitete/grupuri de lucru implicate în implementarea programului cu participarea reprezentaților din mediul privat, ai organiz</a:t>
            </a:r>
            <a:r>
              <a:rPr lang="en-GB" sz="1400" dirty="0">
                <a:effectLst/>
                <a:latin typeface="Times New Roman" panose="02020603050405020304" pitchFamily="18" charset="0"/>
                <a:ea typeface="Calibri" panose="020F0502020204030204" pitchFamily="34" charset="0"/>
              </a:rPr>
              <a:t>a</a:t>
            </a:r>
            <a:r>
              <a:rPr lang="ro-RO" sz="1400" dirty="0">
                <a:effectLst/>
                <a:latin typeface="Times New Roman" panose="02020603050405020304" pitchFamily="18" charset="0"/>
                <a:ea typeface="Calibri" panose="020F0502020204030204" pitchFamily="34" charset="0"/>
              </a:rPr>
              <a:t>țiilor neguvernamentale, reprezentanților autorităților publice locale și regionale</a:t>
            </a:r>
            <a:r>
              <a:rPr lang="en-GB" sz="1400" dirty="0">
                <a:effectLst/>
                <a:latin typeface="Times New Roman" panose="02020603050405020304" pitchFamily="18" charset="0"/>
                <a:ea typeface="Calibri" panose="020F0502020204030204" pitchFamily="34" charset="0"/>
              </a:rPr>
              <a:t>.</a:t>
            </a:r>
          </a:p>
          <a:p>
            <a:pPr algn="just"/>
            <a:r>
              <a:rPr lang="en-GB" sz="1600" b="1" dirty="0" err="1">
                <a:effectLst/>
                <a:latin typeface="Times New Roman" panose="02020603050405020304" pitchFamily="18" charset="0"/>
                <a:ea typeface="Calibri" panose="020F0502020204030204" pitchFamily="34" charset="0"/>
              </a:rPr>
              <a:t>Asigurarea</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transparenței</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și</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promovării</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Programului</a:t>
            </a:r>
            <a:r>
              <a:rPr lang="en-GB" sz="1600" b="1" dirty="0">
                <a:effectLst/>
                <a:latin typeface="Times New Roman" panose="02020603050405020304" pitchFamily="18" charset="0"/>
                <a:ea typeface="Calibri" panose="020F0502020204030204" pitchFamily="34" charset="0"/>
              </a:rPr>
              <a:t>, </a:t>
            </a:r>
            <a:r>
              <a:rPr lang="en-GB" sz="1600" b="1" dirty="0" err="1">
                <a:effectLst/>
                <a:latin typeface="Times New Roman" panose="02020603050405020304" pitchFamily="18" charset="0"/>
                <a:ea typeface="Calibri" panose="020F0502020204030204" pitchFamily="34" charset="0"/>
              </a:rPr>
              <a:t>prin</a:t>
            </a:r>
            <a:r>
              <a:rPr lang="en-GB" sz="1600" b="1" dirty="0">
                <a:effectLst/>
                <a:latin typeface="Times New Roman" panose="02020603050405020304" pitchFamily="18" charset="0"/>
                <a:ea typeface="Calibri" panose="020F0502020204030204" pitchFamily="34" charset="0"/>
              </a:rPr>
              <a:t>:</a:t>
            </a:r>
            <a:endParaRPr lang="en-GB" sz="1600" dirty="0">
              <a:effectLst/>
              <a:latin typeface="Times New Roman" panose="02020603050405020304" pitchFamily="18" charset="0"/>
              <a:ea typeface="Calibri" panose="020F0502020204030204" pitchFamily="34" charset="0"/>
            </a:endParaRPr>
          </a:p>
          <a:p>
            <a:pPr marL="342900" lvl="0" indent="-342900" algn="just">
              <a:buFont typeface="Symbol" panose="05050102010706020507" pitchFamily="18" charset="2"/>
              <a:buChar char=""/>
            </a:pPr>
            <a:r>
              <a:rPr lang="fr-FR" sz="1400" dirty="0" err="1">
                <a:effectLst/>
                <a:latin typeface="Times New Roman" panose="02020603050405020304" pitchFamily="18" charset="0"/>
                <a:ea typeface="Calibri" panose="020F0502020204030204" pitchFamily="34" charset="0"/>
              </a:rPr>
              <a:t>sprijin</a:t>
            </a:r>
            <a:r>
              <a:rPr lang="fr-FR" sz="1400" dirty="0">
                <a:effectLst/>
                <a:latin typeface="Times New Roman" panose="02020603050405020304" pitchFamily="18" charset="0"/>
                <a:ea typeface="Calibri" panose="020F0502020204030204" pitchFamily="34" charset="0"/>
              </a:rPr>
              <a:t> </a:t>
            </a:r>
            <a:r>
              <a:rPr lang="fr-FR" sz="1400" dirty="0" err="1">
                <a:effectLst/>
                <a:latin typeface="Times New Roman" panose="02020603050405020304" pitchFamily="18" charset="0"/>
                <a:ea typeface="Calibri" panose="020F0502020204030204" pitchFamily="34" charset="0"/>
              </a:rPr>
              <a:t>pentru</a:t>
            </a:r>
            <a:r>
              <a:rPr lang="fr-FR" sz="1400" dirty="0">
                <a:effectLst/>
                <a:latin typeface="Times New Roman" panose="02020603050405020304" pitchFamily="18" charset="0"/>
                <a:ea typeface="Calibri" panose="020F0502020204030204" pitchFamily="34" charset="0"/>
              </a:rPr>
              <a:t> </a:t>
            </a:r>
            <a:r>
              <a:rPr lang="fr-FR" sz="1400" dirty="0" err="1">
                <a:effectLst/>
                <a:latin typeface="Times New Roman" panose="02020603050405020304" pitchFamily="18" charset="0"/>
                <a:ea typeface="Calibri" panose="020F0502020204030204" pitchFamily="34" charset="0"/>
              </a:rPr>
              <a:t>elaborarea</a:t>
            </a:r>
            <a:r>
              <a:rPr lang="fr-FR" sz="1400" dirty="0">
                <a:effectLst/>
                <a:latin typeface="Times New Roman" panose="02020603050405020304" pitchFamily="18" charset="0"/>
                <a:ea typeface="Calibri" panose="020F0502020204030204" pitchFamily="34" charset="0"/>
              </a:rPr>
              <a:t> si </a:t>
            </a:r>
            <a:r>
              <a:rPr lang="fr-FR" sz="1400" dirty="0" err="1">
                <a:effectLst/>
                <a:latin typeface="Times New Roman" panose="02020603050405020304" pitchFamily="18" charset="0"/>
                <a:ea typeface="Calibri" panose="020F0502020204030204" pitchFamily="34" charset="0"/>
              </a:rPr>
              <a:t>implementarea</a:t>
            </a:r>
            <a:r>
              <a:rPr lang="fr-FR" sz="1400" dirty="0">
                <a:effectLst/>
                <a:latin typeface="Times New Roman" panose="02020603050405020304" pitchFamily="18" charset="0"/>
                <a:ea typeface="Calibri" panose="020F0502020204030204" pitchFamily="34" charset="0"/>
              </a:rPr>
              <a:t> </a:t>
            </a:r>
            <a:r>
              <a:rPr lang="fr-FR" sz="1400" dirty="0" err="1">
                <a:effectLst/>
                <a:latin typeface="Times New Roman" panose="02020603050405020304" pitchFamily="18" charset="0"/>
                <a:ea typeface="Calibri" panose="020F0502020204030204" pitchFamily="34" charset="0"/>
              </a:rPr>
              <a:t>strategiei</a:t>
            </a:r>
            <a:r>
              <a:rPr lang="fr-FR" sz="1400" dirty="0">
                <a:effectLst/>
                <a:latin typeface="Times New Roman" panose="02020603050405020304" pitchFamily="18" charset="0"/>
                <a:ea typeface="Calibri" panose="020F0502020204030204" pitchFamily="34" charset="0"/>
              </a:rPr>
              <a:t>/ </a:t>
            </a:r>
            <a:r>
              <a:rPr lang="fr-FR" sz="1400" dirty="0" err="1">
                <a:effectLst/>
                <a:latin typeface="Times New Roman" panose="02020603050405020304" pitchFamily="18" charset="0"/>
                <a:ea typeface="Calibri" panose="020F0502020204030204" pitchFamily="34" charset="0"/>
              </a:rPr>
              <a:t>planului</a:t>
            </a:r>
            <a:r>
              <a:rPr lang="fr-FR" sz="1400" dirty="0">
                <a:effectLst/>
                <a:latin typeface="Times New Roman" panose="02020603050405020304" pitchFamily="18" charset="0"/>
                <a:ea typeface="Calibri" panose="020F0502020204030204" pitchFamily="34" charset="0"/>
              </a:rPr>
              <a:t> de </a:t>
            </a:r>
            <a:r>
              <a:rPr lang="fr-FR" sz="1400" dirty="0" err="1">
                <a:effectLst/>
                <a:latin typeface="Times New Roman" panose="02020603050405020304" pitchFamily="18" charset="0"/>
                <a:ea typeface="Calibri" panose="020F0502020204030204" pitchFamily="34" charset="0"/>
              </a:rPr>
              <a:t>comunicare</a:t>
            </a:r>
            <a:r>
              <a:rPr lang="fr-FR" sz="1400" dirty="0">
                <a:effectLst/>
                <a:latin typeface="Times New Roman" panose="02020603050405020304" pitchFamily="18" charset="0"/>
                <a:ea typeface="Calibri" panose="020F0502020204030204" pitchFamily="34" charset="0"/>
              </a:rPr>
              <a:t>;</a:t>
            </a:r>
            <a:endParaRPr lang="en-GB" sz="1400" dirty="0">
              <a:effectLst/>
              <a:latin typeface="Times New Roman" panose="02020603050405020304" pitchFamily="18" charset="0"/>
              <a:ea typeface="Calibri" panose="020F0502020204030204" pitchFamily="34" charset="0"/>
            </a:endParaRPr>
          </a:p>
          <a:p>
            <a:pPr marL="342900" lvl="0" indent="-342900" algn="just">
              <a:buFont typeface="Symbol" panose="05050102010706020507" pitchFamily="18" charset="2"/>
              <a:buChar char=""/>
            </a:pPr>
            <a:r>
              <a:rPr lang="ro-RO" sz="1400" dirty="0">
                <a:effectLst/>
                <a:latin typeface="Times New Roman" panose="02020603050405020304" pitchFamily="18" charset="0"/>
                <a:ea typeface="Calibri" panose="020F0502020204030204" pitchFamily="34" charset="0"/>
              </a:rPr>
              <a:t>organizarea de evenimente de informare și promovare, campanii mass-media</a:t>
            </a:r>
            <a:r>
              <a:rPr lang="en-GB" sz="1400" dirty="0">
                <a:latin typeface="Times New Roman" panose="02020603050405020304" pitchFamily="18" charset="0"/>
                <a:ea typeface="Calibri" panose="020F0502020204030204" pitchFamily="34" charset="0"/>
              </a:rPr>
              <a:t>;</a:t>
            </a:r>
            <a:endParaRPr lang="en-GB" sz="1400" dirty="0">
              <a:effectLst/>
              <a:latin typeface="Times New Roman" panose="02020603050405020304" pitchFamily="18" charset="0"/>
              <a:ea typeface="Calibri" panose="020F0502020204030204" pitchFamily="34" charset="0"/>
            </a:endParaRPr>
          </a:p>
          <a:p>
            <a:pPr marL="342900" lvl="0" indent="-342900" algn="just">
              <a:buFont typeface="Symbol" panose="05050102010706020507" pitchFamily="18" charset="2"/>
              <a:buChar char=""/>
            </a:pPr>
            <a:r>
              <a:rPr lang="ro-RO" sz="1400" dirty="0">
                <a:effectLst/>
                <a:latin typeface="Times New Roman" panose="02020603050405020304" pitchFamily="18" charset="0"/>
                <a:ea typeface="Calibri" panose="020F0502020204030204" pitchFamily="34" charset="0"/>
              </a:rPr>
              <a:t>sprijinirea potentialilor solicitanti de finantare </a:t>
            </a:r>
            <a:r>
              <a:rPr lang="en-GB" sz="1400" dirty="0">
                <a:effectLst/>
                <a:latin typeface="Times New Roman" panose="02020603050405020304" pitchFamily="18" charset="0"/>
                <a:ea typeface="Calibri" panose="020F0502020204030204" pitchFamily="34" charset="0"/>
              </a:rPr>
              <a:t>cu </a:t>
            </a:r>
            <a:r>
              <a:rPr lang="en-GB" sz="1400" dirty="0" err="1">
                <a:effectLst/>
                <a:latin typeface="Times New Roman" panose="02020603050405020304" pitchFamily="18" charset="0"/>
                <a:ea typeface="Calibri" panose="020F0502020204030204" pitchFamily="34" charset="0"/>
              </a:rPr>
              <a:t>informatii</a:t>
            </a:r>
            <a:r>
              <a:rPr lang="en-GB" sz="1400" dirty="0">
                <a:effectLst/>
                <a:latin typeface="Times New Roman" panose="02020603050405020304" pitchFamily="18" charset="0"/>
                <a:ea typeface="Calibri" panose="020F0502020204030204" pitchFamily="34" charset="0"/>
              </a:rPr>
              <a:t> </a:t>
            </a:r>
            <a:r>
              <a:rPr lang="en-GB" sz="1400" dirty="0" err="1">
                <a:effectLst/>
                <a:latin typeface="Times New Roman" panose="02020603050405020304" pitchFamily="18" charset="0"/>
                <a:ea typeface="Calibri" panose="020F0502020204030204" pitchFamily="34" charset="0"/>
              </a:rPr>
              <a:t>privind</a:t>
            </a:r>
            <a:r>
              <a:rPr lang="en-GB" sz="1400" dirty="0">
                <a:effectLst/>
                <a:latin typeface="Times New Roman" panose="02020603050405020304" pitchFamily="18" charset="0"/>
                <a:ea typeface="Calibri" panose="020F0502020204030204" pitchFamily="34" charset="0"/>
              </a:rPr>
              <a:t> </a:t>
            </a:r>
            <a:r>
              <a:rPr lang="en-GB" sz="1400" dirty="0" err="1">
                <a:effectLst/>
                <a:latin typeface="Times New Roman" panose="02020603050405020304" pitchFamily="18" charset="0"/>
                <a:ea typeface="Calibri" panose="020F0502020204030204" pitchFamily="34" charset="0"/>
              </a:rPr>
              <a:t>Ghidurile</a:t>
            </a:r>
            <a:r>
              <a:rPr lang="en-GB" sz="1400" dirty="0">
                <a:effectLst/>
                <a:latin typeface="Times New Roman" panose="02020603050405020304" pitchFamily="18" charset="0"/>
                <a:ea typeface="Calibri" panose="020F0502020204030204" pitchFamily="34" charset="0"/>
              </a:rPr>
              <a:t> de </a:t>
            </a:r>
            <a:r>
              <a:rPr lang="en-GB" sz="1400" dirty="0" err="1">
                <a:effectLst/>
                <a:latin typeface="Times New Roman" panose="02020603050405020304" pitchFamily="18" charset="0"/>
                <a:ea typeface="Calibri" panose="020F0502020204030204" pitchFamily="34" charset="0"/>
              </a:rPr>
              <a:t>finantare</a:t>
            </a:r>
            <a:r>
              <a:rPr lang="en-GB" sz="1400" dirty="0">
                <a:effectLst/>
                <a:latin typeface="Times New Roman" panose="02020603050405020304" pitchFamily="18" charset="0"/>
                <a:ea typeface="Calibri" panose="020F0502020204030204" pitchFamily="34" charset="0"/>
              </a:rPr>
              <a:t>, </a:t>
            </a:r>
            <a:r>
              <a:rPr lang="en-GB" sz="1400" dirty="0" err="1">
                <a:latin typeface="Times New Roman" panose="02020603050405020304" pitchFamily="18" charset="0"/>
                <a:ea typeface="Calibri" panose="020F0502020204030204" pitchFamily="34" charset="0"/>
              </a:rPr>
              <a:t>prin</a:t>
            </a:r>
            <a:r>
              <a:rPr lang="en-GB" sz="1400" dirty="0">
                <a:latin typeface="Times New Roman" panose="02020603050405020304" pitchFamily="18" charset="0"/>
                <a:ea typeface="Calibri" panose="020F0502020204030204" pitchFamily="34" charset="0"/>
              </a:rPr>
              <a:t> </a:t>
            </a:r>
            <a:r>
              <a:rPr lang="en-GB" sz="1400" dirty="0" err="1">
                <a:latin typeface="Times New Roman" panose="02020603050405020304" pitchFamily="18" charset="0"/>
                <a:ea typeface="Calibri" panose="020F0502020204030204" pitchFamily="34" charset="0"/>
              </a:rPr>
              <a:t>intermediul</a:t>
            </a:r>
            <a:r>
              <a:rPr lang="en-GB" sz="1400" dirty="0">
                <a:latin typeface="Times New Roman" panose="02020603050405020304" pitchFamily="18" charset="0"/>
                <a:ea typeface="Calibri" panose="020F0502020204030204" pitchFamily="34" charset="0"/>
              </a:rPr>
              <a:t> </a:t>
            </a:r>
            <a:r>
              <a:rPr lang="en-GB" sz="1400" dirty="0" err="1">
                <a:latin typeface="Times New Roman" panose="02020603050405020304" pitchFamily="18" charset="0"/>
                <a:ea typeface="Calibri" panose="020F0502020204030204" pitchFamily="34" charset="0"/>
              </a:rPr>
              <a:t>serviciului</a:t>
            </a:r>
            <a:r>
              <a:rPr lang="en-GB" sz="1400" dirty="0">
                <a:latin typeface="Times New Roman" panose="02020603050405020304" pitchFamily="18" charset="0"/>
                <a:ea typeface="Calibri" panose="020F0502020204030204" pitchFamily="34" charset="0"/>
              </a:rPr>
              <a:t> </a:t>
            </a:r>
            <a:r>
              <a:rPr lang="ro-RO" sz="1400" dirty="0">
                <a:effectLst/>
                <a:latin typeface="Times New Roman" panose="02020603050405020304" pitchFamily="18" charset="0"/>
                <a:ea typeface="Calibri" panose="020F0502020204030204" pitchFamily="34" charset="0"/>
              </a:rPr>
              <a:t>Help-desk</a:t>
            </a:r>
            <a:r>
              <a:rPr lang="en-GB" sz="1400" dirty="0">
                <a:effectLst/>
                <a:latin typeface="Times New Roman" panose="02020603050405020304" pitchFamily="18" charset="0"/>
                <a:ea typeface="Calibri" panose="020F0502020204030204" pitchFamily="34" charset="0"/>
              </a:rPr>
              <a:t>;</a:t>
            </a:r>
          </a:p>
          <a:p>
            <a:pPr marL="342900" lvl="0" indent="-342900" algn="just">
              <a:buFont typeface="Symbol" panose="05050102010706020507" pitchFamily="18" charset="2"/>
              <a:buChar char=""/>
            </a:pPr>
            <a:r>
              <a:rPr lang="ro-RO" sz="1400" dirty="0">
                <a:effectLst/>
                <a:latin typeface="Times New Roman" panose="02020603050405020304" pitchFamily="18" charset="0"/>
                <a:ea typeface="Calibri" panose="020F0502020204030204" pitchFamily="34" charset="0"/>
              </a:rPr>
              <a:t>dezvoltarea și gestionarea instrumentelor de comunicare on line</a:t>
            </a:r>
            <a:r>
              <a:rPr lang="en-GB" sz="1400" dirty="0">
                <a:effectLst/>
                <a:latin typeface="Times New Roman" panose="02020603050405020304" pitchFamily="18" charset="0"/>
                <a:ea typeface="Calibri" panose="020F0502020204030204" pitchFamily="34" charset="0"/>
              </a:rPr>
              <a:t>.</a:t>
            </a:r>
          </a:p>
          <a:p>
            <a:pPr algn="just"/>
            <a:r>
              <a:rPr lang="en-GB" sz="1800" dirty="0">
                <a:effectLst/>
                <a:latin typeface="Times New Roman" panose="02020603050405020304" pitchFamily="18" charset="0"/>
                <a:ea typeface="Calibri" panose="020F0502020204030204" pitchFamily="34" charset="0"/>
              </a:rPr>
              <a:t> </a:t>
            </a:r>
          </a:p>
          <a:p>
            <a:pPr marL="342900" lvl="0" indent="-342900" algn="just">
              <a:spcBef>
                <a:spcPts val="600"/>
              </a:spcBef>
              <a:spcAft>
                <a:spcPts val="600"/>
              </a:spcAft>
              <a:buFont typeface="Symbol" panose="05050102010706020507" pitchFamily="18" charset="2"/>
              <a:buChar char=""/>
            </a:pPr>
            <a:endParaRPr lang="en-GB" sz="1800" dirty="0">
              <a:effectLst/>
              <a:latin typeface="Times New Roman" panose="02020603050405020304" pitchFamily="18" charset="0"/>
              <a:ea typeface="Calibri" panose="020F0502020204030204" pitchFamily="34" charset="0"/>
            </a:endParaRPr>
          </a:p>
          <a:p>
            <a:pPr algn="just"/>
            <a:endParaRPr lang="ro-RO" sz="2800" dirty="0"/>
          </a:p>
        </p:txBody>
      </p:sp>
      <p:pic>
        <p:nvPicPr>
          <p:cNvPr id="9" name="Picture 8">
            <a:extLst>
              <a:ext uri="{FF2B5EF4-FFF2-40B4-BE49-F238E27FC236}">
                <a16:creationId xmlns:a16="http://schemas.microsoft.com/office/drawing/2014/main" id="{3E0F4BA6-658C-1C46-9AEB-1C9680C2EE3D}"/>
              </a:ext>
            </a:extLst>
          </p:cNvPr>
          <p:cNvPicPr>
            <a:picLocks noChangeAspect="1"/>
          </p:cNvPicPr>
          <p:nvPr/>
        </p:nvPicPr>
        <p:blipFill>
          <a:blip r:embed="rId2"/>
          <a:stretch>
            <a:fillRect/>
          </a:stretch>
        </p:blipFill>
        <p:spPr>
          <a:xfrm>
            <a:off x="9864474" y="5540218"/>
            <a:ext cx="2263740" cy="1146570"/>
          </a:xfrm>
          <a:prstGeom prst="rect">
            <a:avLst/>
          </a:prstGeom>
        </p:spPr>
      </p:pic>
      <p:sp>
        <p:nvSpPr>
          <p:cNvPr id="8" name="Rectangle : coins arrondis 14">
            <a:extLst>
              <a:ext uri="{FF2B5EF4-FFF2-40B4-BE49-F238E27FC236}">
                <a16:creationId xmlns:a16="http://schemas.microsoft.com/office/drawing/2014/main" id="{3C61688B-080D-4C07-B5BE-DF5760909F8F}"/>
              </a:ext>
            </a:extLst>
          </p:cNvPr>
          <p:cNvSpPr/>
          <p:nvPr/>
        </p:nvSpPr>
        <p:spPr>
          <a:xfrm>
            <a:off x="673836" y="5714008"/>
            <a:ext cx="11301979" cy="76129"/>
          </a:xfrm>
          <a:prstGeom prst="roundRect">
            <a:avLst/>
          </a:prstGeom>
          <a:solidFill>
            <a:srgbClr val="DEA75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a:ln>
                <a:noFill/>
              </a:ln>
              <a:solidFill>
                <a:srgbClr val="5E5E5E"/>
              </a:solidFill>
              <a:effectLst/>
              <a:uFillTx/>
              <a:latin typeface="+mj-lt"/>
              <a:ea typeface="+mj-ea"/>
              <a:cs typeface="+mj-cs"/>
              <a:sym typeface="Helvetica Neue"/>
            </a:endParaRPr>
          </a:p>
        </p:txBody>
      </p:sp>
    </p:spTree>
    <p:extLst>
      <p:ext uri="{BB962C8B-B14F-4D97-AF65-F5344CB8AC3E}">
        <p14:creationId xmlns:p14="http://schemas.microsoft.com/office/powerpoint/2010/main" val="21198170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002FC96-E50E-7E47-8A6F-56F7A9FE166A}"/>
              </a:ext>
            </a:extLst>
          </p:cNvPr>
          <p:cNvPicPr>
            <a:picLocks noChangeAspect="1"/>
          </p:cNvPicPr>
          <p:nvPr/>
        </p:nvPicPr>
        <p:blipFill>
          <a:blip r:embed="rId2"/>
          <a:stretch>
            <a:fillRect/>
          </a:stretch>
        </p:blipFill>
        <p:spPr>
          <a:xfrm>
            <a:off x="3048000" y="512991"/>
            <a:ext cx="786711" cy="786711"/>
          </a:xfrm>
          <a:prstGeom prst="rect">
            <a:avLst/>
          </a:prstGeom>
        </p:spPr>
      </p:pic>
      <p:pic>
        <p:nvPicPr>
          <p:cNvPr id="6" name="Picture 5">
            <a:extLst>
              <a:ext uri="{FF2B5EF4-FFF2-40B4-BE49-F238E27FC236}">
                <a16:creationId xmlns:a16="http://schemas.microsoft.com/office/drawing/2014/main" id="{EA7CD43D-6AA2-7349-A62C-2FB53405E724}"/>
              </a:ext>
            </a:extLst>
          </p:cNvPr>
          <p:cNvPicPr>
            <a:picLocks noChangeAspect="1"/>
          </p:cNvPicPr>
          <p:nvPr/>
        </p:nvPicPr>
        <p:blipFill>
          <a:blip r:embed="rId3"/>
          <a:stretch>
            <a:fillRect/>
          </a:stretch>
        </p:blipFill>
        <p:spPr>
          <a:xfrm>
            <a:off x="10271660" y="185258"/>
            <a:ext cx="1356048" cy="1356048"/>
          </a:xfrm>
          <a:prstGeom prst="rect">
            <a:avLst/>
          </a:prstGeom>
        </p:spPr>
      </p:pic>
      <p:pic>
        <p:nvPicPr>
          <p:cNvPr id="7" name="Picture 6">
            <a:extLst>
              <a:ext uri="{FF2B5EF4-FFF2-40B4-BE49-F238E27FC236}">
                <a16:creationId xmlns:a16="http://schemas.microsoft.com/office/drawing/2014/main" id="{E001F078-13A8-2540-AF51-36753F44FBB4}"/>
              </a:ext>
            </a:extLst>
          </p:cNvPr>
          <p:cNvPicPr>
            <a:picLocks noChangeAspect="1"/>
          </p:cNvPicPr>
          <p:nvPr/>
        </p:nvPicPr>
        <p:blipFill>
          <a:blip r:embed="rId4"/>
          <a:stretch>
            <a:fillRect/>
          </a:stretch>
        </p:blipFill>
        <p:spPr>
          <a:xfrm>
            <a:off x="210065" y="21334"/>
            <a:ext cx="1683898" cy="1683898"/>
          </a:xfrm>
          <a:prstGeom prst="rect">
            <a:avLst/>
          </a:prstGeom>
        </p:spPr>
      </p:pic>
      <p:pic>
        <p:nvPicPr>
          <p:cNvPr id="8" name="Picture 7">
            <a:extLst>
              <a:ext uri="{FF2B5EF4-FFF2-40B4-BE49-F238E27FC236}">
                <a16:creationId xmlns:a16="http://schemas.microsoft.com/office/drawing/2014/main" id="{25C5A305-42F0-2F48-8C97-17A670355007}"/>
              </a:ext>
            </a:extLst>
          </p:cNvPr>
          <p:cNvPicPr>
            <a:picLocks noChangeAspect="1"/>
          </p:cNvPicPr>
          <p:nvPr/>
        </p:nvPicPr>
        <p:blipFill>
          <a:blip r:embed="rId5"/>
          <a:stretch>
            <a:fillRect/>
          </a:stretch>
        </p:blipFill>
        <p:spPr>
          <a:xfrm>
            <a:off x="5501294" y="432822"/>
            <a:ext cx="1163035" cy="851243"/>
          </a:xfrm>
          <a:prstGeom prst="rect">
            <a:avLst/>
          </a:prstGeom>
        </p:spPr>
      </p:pic>
      <p:sp>
        <p:nvSpPr>
          <p:cNvPr id="10" name="Rectangle 3">
            <a:extLst>
              <a:ext uri="{FF2B5EF4-FFF2-40B4-BE49-F238E27FC236}">
                <a16:creationId xmlns:a16="http://schemas.microsoft.com/office/drawing/2014/main" id="{243E32C7-9CC5-CF46-BD92-C8F89BA16634}"/>
              </a:ext>
            </a:extLst>
          </p:cNvPr>
          <p:cNvSpPr txBox="1">
            <a:spLocks/>
          </p:cNvSpPr>
          <p:nvPr/>
        </p:nvSpPr>
        <p:spPr>
          <a:xfrm>
            <a:off x="3227476" y="2139925"/>
            <a:ext cx="5832648" cy="1417695"/>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fontAlgn="auto">
              <a:spcAft>
                <a:spcPts val="0"/>
              </a:spcAft>
              <a:buFont typeface="Arial"/>
              <a:buNone/>
            </a:pPr>
            <a:r>
              <a:rPr lang="en-GB" sz="3600" b="1" dirty="0" err="1">
                <a:solidFill>
                  <a:srgbClr val="1C4A88"/>
                </a:solidFill>
                <a:latin typeface="Times New Roman" panose="02020603050405020304" pitchFamily="18" charset="0"/>
                <a:ea typeface="Open Sans" panose="020B0606030504020204" pitchFamily="34" charset="0"/>
                <a:cs typeface="Times New Roman" panose="02020603050405020304" pitchFamily="18" charset="0"/>
              </a:rPr>
              <a:t>Va</a:t>
            </a:r>
            <a:r>
              <a:rPr lang="en-GB" sz="3600" b="1" dirty="0">
                <a:solidFill>
                  <a:srgbClr val="1C4A88"/>
                </a:solidFill>
                <a:latin typeface="Times New Roman" panose="02020603050405020304" pitchFamily="18" charset="0"/>
                <a:ea typeface="Open Sans" panose="020B0606030504020204" pitchFamily="34" charset="0"/>
                <a:cs typeface="Times New Roman" panose="02020603050405020304" pitchFamily="18" charset="0"/>
              </a:rPr>
              <a:t> </a:t>
            </a:r>
            <a:r>
              <a:rPr lang="en-GB" sz="3600" b="1" dirty="0" err="1">
                <a:solidFill>
                  <a:srgbClr val="1C4A88"/>
                </a:solidFill>
                <a:latin typeface="Times New Roman" panose="02020603050405020304" pitchFamily="18" charset="0"/>
                <a:ea typeface="Open Sans" panose="020B0606030504020204" pitchFamily="34" charset="0"/>
                <a:cs typeface="Times New Roman" panose="02020603050405020304" pitchFamily="18" charset="0"/>
              </a:rPr>
              <a:t>multumesc</a:t>
            </a:r>
            <a:r>
              <a:rPr lang="en-GB" sz="3600" b="1" dirty="0">
                <a:solidFill>
                  <a:srgbClr val="1C4A88"/>
                </a:solidFill>
                <a:latin typeface="Times New Roman" panose="02020603050405020304" pitchFamily="18" charset="0"/>
                <a:ea typeface="Open Sans" panose="020B0606030504020204" pitchFamily="34" charset="0"/>
                <a:cs typeface="Times New Roman" panose="02020603050405020304" pitchFamily="18" charset="0"/>
              </a:rPr>
              <a:t> </a:t>
            </a:r>
            <a:r>
              <a:rPr lang="en-GB" sz="3600" b="1" dirty="0" err="1">
                <a:solidFill>
                  <a:srgbClr val="1C4A88"/>
                </a:solidFill>
                <a:latin typeface="Times New Roman" panose="02020603050405020304" pitchFamily="18" charset="0"/>
                <a:ea typeface="Open Sans" panose="020B0606030504020204" pitchFamily="34" charset="0"/>
                <a:cs typeface="Times New Roman" panose="02020603050405020304" pitchFamily="18" charset="0"/>
              </a:rPr>
              <a:t>pentru</a:t>
            </a:r>
            <a:r>
              <a:rPr lang="en-GB" sz="3600" b="1" dirty="0">
                <a:solidFill>
                  <a:srgbClr val="1C4A88"/>
                </a:solidFill>
                <a:latin typeface="Times New Roman" panose="02020603050405020304" pitchFamily="18" charset="0"/>
                <a:ea typeface="Open Sans" panose="020B0606030504020204" pitchFamily="34" charset="0"/>
                <a:cs typeface="Times New Roman" panose="02020603050405020304" pitchFamily="18" charset="0"/>
              </a:rPr>
              <a:t> </a:t>
            </a:r>
            <a:r>
              <a:rPr lang="en-GB" sz="3600" b="1" dirty="0" err="1">
                <a:solidFill>
                  <a:srgbClr val="1C4A88"/>
                </a:solidFill>
                <a:latin typeface="Times New Roman" panose="02020603050405020304" pitchFamily="18" charset="0"/>
                <a:ea typeface="Open Sans" panose="020B0606030504020204" pitchFamily="34" charset="0"/>
                <a:cs typeface="Times New Roman" panose="02020603050405020304" pitchFamily="18" charset="0"/>
              </a:rPr>
              <a:t>atentie</a:t>
            </a:r>
            <a:r>
              <a:rPr lang="en-GB" sz="3600" b="1" dirty="0">
                <a:solidFill>
                  <a:srgbClr val="1C4A88"/>
                </a:solidFill>
                <a:latin typeface="Times New Roman" panose="02020603050405020304" pitchFamily="18" charset="0"/>
                <a:ea typeface="Open Sans" panose="020B0606030504020204" pitchFamily="34" charset="0"/>
                <a:cs typeface="Times New Roman" panose="02020603050405020304" pitchFamily="18" charset="0"/>
              </a:rPr>
              <a:t>!</a:t>
            </a:r>
            <a:endParaRPr lang="ro-RO" sz="3600" b="1" dirty="0">
              <a:solidFill>
                <a:srgbClr val="1C4A88"/>
              </a:solidFill>
              <a:latin typeface="Times New Roman" panose="02020603050405020304" pitchFamily="18" charset="0"/>
              <a:ea typeface="Open Sans" panose="020B0606030504020204" pitchFamily="34" charset="0"/>
              <a:cs typeface="Times New Roman" panose="02020603050405020304" pitchFamily="18" charset="0"/>
            </a:endParaRPr>
          </a:p>
        </p:txBody>
      </p:sp>
      <p:sp>
        <p:nvSpPr>
          <p:cNvPr id="12" name="Rectangle 11">
            <a:extLst>
              <a:ext uri="{FF2B5EF4-FFF2-40B4-BE49-F238E27FC236}">
                <a16:creationId xmlns:a16="http://schemas.microsoft.com/office/drawing/2014/main" id="{DC7A6291-EF4A-924B-8F6C-2D70D24C6E42}"/>
              </a:ext>
            </a:extLst>
          </p:cNvPr>
          <p:cNvSpPr/>
          <p:nvPr/>
        </p:nvSpPr>
        <p:spPr>
          <a:xfrm>
            <a:off x="2508264" y="3557620"/>
            <a:ext cx="7271072" cy="707886"/>
          </a:xfrm>
          <a:prstGeom prst="rect">
            <a:avLst/>
          </a:prstGeom>
          <a:solidFill>
            <a:schemeClr val="bg1"/>
          </a:solidFill>
          <a:ln>
            <a:noFill/>
          </a:ln>
        </p:spPr>
        <p:txBody>
          <a:bodyPr wrap="square">
            <a:spAutoFit/>
          </a:bodyPr>
          <a:lstStyle/>
          <a:p>
            <a:pPr algn="ctr"/>
            <a:endParaRPr lang="de-DE" sz="1600" dirty="0">
              <a:solidFill>
                <a:srgbClr val="1C4A88"/>
              </a:solidFill>
              <a:latin typeface="Open Sans" panose="020B0606030504020204" pitchFamily="34" charset="0"/>
              <a:ea typeface="Open Sans" panose="020B0606030504020204" pitchFamily="34" charset="0"/>
              <a:cs typeface="Open Sans" panose="020B0606030504020204" pitchFamily="34" charset="0"/>
            </a:endParaRPr>
          </a:p>
          <a:p>
            <a:pPr algn="ctr"/>
            <a:r>
              <a:rPr lang="de-DE" sz="2400" dirty="0" err="1">
                <a:solidFill>
                  <a:srgbClr val="1C4A88"/>
                </a:solidFill>
                <a:latin typeface="Open Sans" panose="020B0606030504020204" pitchFamily="34" charset="0"/>
                <a:ea typeface="Open Sans" panose="020B0606030504020204" pitchFamily="34" charset="0"/>
                <a:cs typeface="Open Sans" panose="020B0606030504020204" pitchFamily="34" charset="0"/>
              </a:rPr>
              <a:t>www.roreg.eu</a:t>
            </a:r>
            <a:endParaRPr lang="en-US" sz="2400" dirty="0">
              <a:solidFill>
                <a:srgbClr val="1C4A88"/>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a:extLst>
              <a:ext uri="{FF2B5EF4-FFF2-40B4-BE49-F238E27FC236}">
                <a16:creationId xmlns:a16="http://schemas.microsoft.com/office/drawing/2014/main" id="{B671BB59-37D3-914A-BE53-1F71D57751BE}"/>
              </a:ext>
            </a:extLst>
          </p:cNvPr>
          <p:cNvSpPr txBox="1"/>
          <p:nvPr/>
        </p:nvSpPr>
        <p:spPr>
          <a:xfrm>
            <a:off x="2386285" y="6425178"/>
            <a:ext cx="6673839" cy="523220"/>
          </a:xfrm>
          <a:prstGeom prst="rect">
            <a:avLst/>
          </a:prstGeom>
          <a:noFill/>
        </p:spPr>
        <p:txBody>
          <a:bodyPr wrap="square" rtlCol="0">
            <a:spAutoFit/>
          </a:bodyPr>
          <a:lstStyle/>
          <a:p>
            <a:r>
              <a:rPr lang="en-RO" sz="12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Proiect cofinanțat din Fondul European pentru Dezvoltare Regională prin POAT 2014-2020</a:t>
            </a:r>
          </a:p>
          <a:p>
            <a:endParaRPr lang="en-RO" sz="1600" dirty="0">
              <a:latin typeface=""/>
            </a:endParaRPr>
          </a:p>
        </p:txBody>
      </p:sp>
      <p:sp>
        <p:nvSpPr>
          <p:cNvPr id="15" name="TextBox 14">
            <a:extLst>
              <a:ext uri="{FF2B5EF4-FFF2-40B4-BE49-F238E27FC236}">
                <a16:creationId xmlns:a16="http://schemas.microsoft.com/office/drawing/2014/main" id="{427333AE-A547-D349-B8A8-BB15C1ACE05A}"/>
              </a:ext>
            </a:extLst>
          </p:cNvPr>
          <p:cNvSpPr txBox="1"/>
          <p:nvPr/>
        </p:nvSpPr>
        <p:spPr>
          <a:xfrm>
            <a:off x="6664329" y="432822"/>
            <a:ext cx="1754659" cy="830997"/>
          </a:xfrm>
          <a:prstGeom prst="rect">
            <a:avLst/>
          </a:prstGeom>
          <a:noFill/>
        </p:spPr>
        <p:txBody>
          <a:bodyPr wrap="square" rtlCol="0">
            <a:spAutoFit/>
          </a:bodyPr>
          <a:lstStyle/>
          <a:p>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Asociația</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Agențiilor</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pentru</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Dezvoltare</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Regională</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din </a:t>
            </a:r>
            <a:r>
              <a:rPr lang="en-GB" sz="1200" dirty="0" err="1">
                <a:solidFill>
                  <a:srgbClr val="0D4D95"/>
                </a:solidFill>
                <a:latin typeface="Open Sans" panose="020B0606030504020204" pitchFamily="34" charset="0"/>
                <a:ea typeface="Open Sans" panose="020B0606030504020204" pitchFamily="34" charset="0"/>
                <a:cs typeface="Open Sans" panose="020B0606030504020204" pitchFamily="34" charset="0"/>
              </a:rPr>
              <a:t>România</a:t>
            </a:r>
            <a:r>
              <a:rPr lang="en-GB" sz="1200" dirty="0">
                <a:solidFill>
                  <a:srgbClr val="0D4D95"/>
                </a:solidFill>
                <a:latin typeface="Open Sans" panose="020B0606030504020204" pitchFamily="34" charset="0"/>
                <a:ea typeface="Open Sans" panose="020B0606030504020204" pitchFamily="34" charset="0"/>
                <a:cs typeface="Open Sans" panose="020B0606030504020204" pitchFamily="34" charset="0"/>
              </a:rPr>
              <a:t> - ROREG</a:t>
            </a:r>
            <a:endParaRPr lang="en-RO" sz="1200" dirty="0">
              <a:solidFill>
                <a:srgbClr val="0D4D95"/>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Rectangle : coins arrondis 14">
            <a:extLst>
              <a:ext uri="{FF2B5EF4-FFF2-40B4-BE49-F238E27FC236}">
                <a16:creationId xmlns:a16="http://schemas.microsoft.com/office/drawing/2014/main" id="{6BAF99B8-3B69-314A-B4CB-322FC2CF5614}"/>
              </a:ext>
            </a:extLst>
          </p:cNvPr>
          <p:cNvSpPr/>
          <p:nvPr/>
        </p:nvSpPr>
        <p:spPr>
          <a:xfrm>
            <a:off x="5047989" y="3371679"/>
            <a:ext cx="1929008" cy="45719"/>
          </a:xfrm>
          <a:prstGeom prst="roundRect">
            <a:avLst/>
          </a:prstGeom>
          <a:solidFill>
            <a:srgbClr val="DEA75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dirty="0">
              <a:ln>
                <a:noFill/>
              </a:ln>
              <a:solidFill>
                <a:srgbClr val="5E5E5E"/>
              </a:solidFill>
              <a:effectLst/>
              <a:uFillTx/>
              <a:latin typeface="+mj-lt"/>
              <a:ea typeface="+mj-ea"/>
              <a:cs typeface="+mj-cs"/>
              <a:sym typeface="Helvetica Neue"/>
            </a:endParaRPr>
          </a:p>
        </p:txBody>
      </p:sp>
      <p:pic>
        <p:nvPicPr>
          <p:cNvPr id="13" name="Picture 12">
            <a:extLst>
              <a:ext uri="{FF2B5EF4-FFF2-40B4-BE49-F238E27FC236}">
                <a16:creationId xmlns:a16="http://schemas.microsoft.com/office/drawing/2014/main" id="{C2F63958-B2D3-7047-B46E-A4B65932F71A}"/>
              </a:ext>
            </a:extLst>
          </p:cNvPr>
          <p:cNvPicPr>
            <a:picLocks noChangeAspect="1"/>
          </p:cNvPicPr>
          <p:nvPr/>
        </p:nvPicPr>
        <p:blipFill>
          <a:blip r:embed="rId6"/>
          <a:stretch>
            <a:fillRect/>
          </a:stretch>
        </p:blipFill>
        <p:spPr>
          <a:xfrm>
            <a:off x="9864474" y="5540218"/>
            <a:ext cx="2263740" cy="1146570"/>
          </a:xfrm>
          <a:prstGeom prst="rect">
            <a:avLst/>
          </a:prstGeom>
        </p:spPr>
      </p:pic>
    </p:spTree>
    <p:extLst>
      <p:ext uri="{BB962C8B-B14F-4D97-AF65-F5344CB8AC3E}">
        <p14:creationId xmlns:p14="http://schemas.microsoft.com/office/powerpoint/2010/main" val="828581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FC5C8F-E322-9C41-B86C-03E6B0DCAAA0}"/>
              </a:ext>
            </a:extLst>
          </p:cNvPr>
          <p:cNvSpPr txBox="1"/>
          <p:nvPr/>
        </p:nvSpPr>
        <p:spPr>
          <a:xfrm>
            <a:off x="826235" y="171213"/>
            <a:ext cx="11301979" cy="1200329"/>
          </a:xfrm>
          <a:prstGeom prst="rect">
            <a:avLst/>
          </a:prstGeom>
          <a:noFill/>
        </p:spPr>
        <p:txBody>
          <a:bodyPr wrap="square" rtlCol="0">
            <a:spAutoFit/>
          </a:bodyPr>
          <a:lstStyle/>
          <a:p>
            <a:pPr algn="ctr"/>
            <a:r>
              <a:rPr lang="ro-RO" sz="2400" b="1" dirty="0">
                <a:latin typeface="Times New Roman" panose="02020603050405020304" pitchFamily="18" charset="0"/>
                <a:cs typeface="Times New Roman" panose="02020603050405020304" pitchFamily="18" charset="0"/>
              </a:rPr>
              <a:t>Provocări</a:t>
            </a:r>
            <a:r>
              <a:rPr lang="en-GB" sz="2400" b="1" dirty="0">
                <a:latin typeface="Times New Roman" panose="02020603050405020304" pitchFamily="18" charset="0"/>
                <a:cs typeface="Times New Roman" panose="02020603050405020304" pitchFamily="18" charset="0"/>
              </a:rPr>
              <a:t> </a:t>
            </a:r>
            <a:r>
              <a:rPr lang="en-GB" sz="2400" b="1" dirty="0" err="1">
                <a:latin typeface="Times New Roman" panose="02020603050405020304" pitchFamily="18" charset="0"/>
                <a:cs typeface="Times New Roman" panose="02020603050405020304" pitchFamily="18" charset="0"/>
              </a:rPr>
              <a:t>identificate</a:t>
            </a:r>
            <a:r>
              <a:rPr lang="en-GB" sz="2400" b="1" dirty="0">
                <a:latin typeface="Times New Roman" panose="02020603050405020304" pitchFamily="18" charset="0"/>
                <a:cs typeface="Times New Roman" panose="02020603050405020304" pitchFamily="18" charset="0"/>
              </a:rPr>
              <a:t> in </a:t>
            </a:r>
            <a:r>
              <a:rPr lang="en-GB" sz="2400" b="1" dirty="0" err="1">
                <a:latin typeface="Times New Roman" panose="02020603050405020304" pitchFamily="18" charset="0"/>
                <a:cs typeface="Times New Roman" panose="02020603050405020304" pitchFamily="18" charset="0"/>
              </a:rPr>
              <a:t>cadrul</a:t>
            </a:r>
            <a:r>
              <a:rPr lang="en-GB" sz="2400" b="1" dirty="0">
                <a:latin typeface="Times New Roman" panose="02020603050405020304" pitchFamily="18" charset="0"/>
                <a:cs typeface="Times New Roman" panose="02020603050405020304" pitchFamily="18" charset="0"/>
              </a:rPr>
              <a:t> </a:t>
            </a:r>
            <a:r>
              <a:rPr lang="en-GB" sz="2400" b="1" dirty="0" err="1">
                <a:latin typeface="Times New Roman" panose="02020603050405020304" pitchFamily="18" charset="0"/>
                <a:cs typeface="Times New Roman" panose="02020603050405020304" pitchFamily="18" charset="0"/>
              </a:rPr>
              <a:t>studiului</a:t>
            </a:r>
            <a:r>
              <a:rPr lang="en-GB" sz="2400" b="1" dirty="0">
                <a:latin typeface="Times New Roman" panose="02020603050405020304" pitchFamily="18" charset="0"/>
                <a:cs typeface="Times New Roman" panose="02020603050405020304" pitchFamily="18" charset="0"/>
              </a:rPr>
              <a:t> pilot </a:t>
            </a:r>
            <a:r>
              <a:rPr lang="en-GB" sz="2400" b="1" dirty="0" err="1">
                <a:latin typeface="Times New Roman" panose="02020603050405020304" pitchFamily="18" charset="0"/>
                <a:cs typeface="Times New Roman" panose="02020603050405020304" pitchFamily="18" charset="0"/>
              </a:rPr>
              <a:t>privind</a:t>
            </a:r>
            <a:r>
              <a:rPr lang="en-GB" sz="2400" b="1" dirty="0">
                <a:latin typeface="Times New Roman" panose="02020603050405020304" pitchFamily="18" charset="0"/>
                <a:cs typeface="Times New Roman" panose="02020603050405020304" pitchFamily="18" charset="0"/>
              </a:rPr>
              <a:t> </a:t>
            </a:r>
            <a:r>
              <a:rPr lang="en-GB" sz="2400" b="1" dirty="0" err="1">
                <a:latin typeface="Times New Roman" panose="02020603050405020304" pitchFamily="18" charset="0"/>
                <a:cs typeface="Times New Roman" panose="02020603050405020304" pitchFamily="18" charset="0"/>
              </a:rPr>
              <a:t>consolidarea</a:t>
            </a:r>
            <a:r>
              <a:rPr lang="en-GB" sz="2400" b="1" dirty="0">
                <a:latin typeface="Times New Roman" panose="02020603050405020304" pitchFamily="18" charset="0"/>
                <a:cs typeface="Times New Roman" panose="02020603050405020304" pitchFamily="18" charset="0"/>
              </a:rPr>
              <a:t> </a:t>
            </a:r>
            <a:r>
              <a:rPr lang="en-GB" sz="2400" b="1" dirty="0" err="1">
                <a:latin typeface="Times New Roman" panose="02020603050405020304" pitchFamily="18" charset="0"/>
                <a:cs typeface="Times New Roman" panose="02020603050405020304" pitchFamily="18" charset="0"/>
              </a:rPr>
              <a:t>capacit</a:t>
            </a:r>
            <a:r>
              <a:rPr lang="ro-RO" sz="2400" b="1" dirty="0">
                <a:latin typeface="Times New Roman" panose="02020603050405020304" pitchFamily="18" charset="0"/>
                <a:cs typeface="Times New Roman" panose="02020603050405020304" pitchFamily="18" charset="0"/>
              </a:rPr>
              <a:t>ăț</a:t>
            </a:r>
            <a:r>
              <a:rPr lang="en-GB" sz="2400" b="1" dirty="0">
                <a:latin typeface="Times New Roman" panose="02020603050405020304" pitchFamily="18" charset="0"/>
                <a:cs typeface="Times New Roman" panose="02020603050405020304" pitchFamily="18" charset="0"/>
              </a:rPr>
              <a:t>ii administrative </a:t>
            </a:r>
            <a:r>
              <a:rPr lang="en-GB" sz="2400" b="1" dirty="0" err="1">
                <a:latin typeface="Times New Roman" panose="02020603050405020304" pitchFamily="18" charset="0"/>
                <a:cs typeface="Times New Roman" panose="02020603050405020304" pitchFamily="18" charset="0"/>
              </a:rPr>
              <a:t>pentru</a:t>
            </a:r>
            <a:r>
              <a:rPr lang="en-GB" sz="2400" b="1" dirty="0">
                <a:latin typeface="Times New Roman" panose="02020603050405020304" pitchFamily="18" charset="0"/>
                <a:cs typeface="Times New Roman" panose="02020603050405020304" pitchFamily="18" charset="0"/>
              </a:rPr>
              <a:t> </a:t>
            </a:r>
            <a:r>
              <a:rPr lang="en-GB" sz="2400" b="1" dirty="0" err="1">
                <a:latin typeface="Times New Roman" panose="02020603050405020304" pitchFamily="18" charset="0"/>
                <a:cs typeface="Times New Roman" panose="02020603050405020304" pitchFamily="18" charset="0"/>
              </a:rPr>
              <a:t>preg</a:t>
            </a:r>
            <a:r>
              <a:rPr lang="ro-RO" sz="2400" b="1" dirty="0">
                <a:latin typeface="Times New Roman" panose="02020603050405020304" pitchFamily="18" charset="0"/>
                <a:cs typeface="Times New Roman" panose="02020603050405020304" pitchFamily="18" charset="0"/>
              </a:rPr>
              <a:t>ă</a:t>
            </a:r>
            <a:r>
              <a:rPr lang="en-GB" sz="2400" b="1" dirty="0" err="1">
                <a:latin typeface="Times New Roman" panose="02020603050405020304" pitchFamily="18" charset="0"/>
                <a:cs typeface="Times New Roman" panose="02020603050405020304" pitchFamily="18" charset="0"/>
              </a:rPr>
              <a:t>tirea</a:t>
            </a:r>
            <a:r>
              <a:rPr lang="en-GB" sz="2400" b="1" dirty="0">
                <a:latin typeface="Times New Roman" panose="02020603050405020304" pitchFamily="18" charset="0"/>
                <a:cs typeface="Times New Roman" panose="02020603050405020304" pitchFamily="18" charset="0"/>
              </a:rPr>
              <a:t> </a:t>
            </a:r>
            <a:r>
              <a:rPr lang="en-GB" sz="2400" b="1" dirty="0" err="1">
                <a:latin typeface="Times New Roman" panose="02020603050405020304" pitchFamily="18" charset="0"/>
                <a:cs typeface="Times New Roman" panose="02020603050405020304" pitchFamily="18" charset="0"/>
              </a:rPr>
              <a:t>viitoarei</a:t>
            </a:r>
            <a:r>
              <a:rPr lang="en-GB" sz="2400" b="1" dirty="0">
                <a:latin typeface="Times New Roman" panose="02020603050405020304" pitchFamily="18" charset="0"/>
                <a:cs typeface="Times New Roman" panose="02020603050405020304" pitchFamily="18" charset="0"/>
              </a:rPr>
              <a:t> </a:t>
            </a:r>
            <a:r>
              <a:rPr lang="en-GB" sz="2400" b="1" dirty="0" err="1">
                <a:latin typeface="Times New Roman" panose="02020603050405020304" pitchFamily="18" charset="0"/>
                <a:cs typeface="Times New Roman" panose="02020603050405020304" pitchFamily="18" charset="0"/>
              </a:rPr>
              <a:t>perioade</a:t>
            </a:r>
            <a:r>
              <a:rPr lang="en-GB" sz="2400" b="1" dirty="0">
                <a:latin typeface="Times New Roman" panose="02020603050405020304" pitchFamily="18" charset="0"/>
                <a:cs typeface="Times New Roman" panose="02020603050405020304" pitchFamily="18" charset="0"/>
              </a:rPr>
              <a:t> de </a:t>
            </a:r>
            <a:r>
              <a:rPr lang="en-GB" sz="2400" b="1" dirty="0" err="1">
                <a:latin typeface="Times New Roman" panose="02020603050405020304" pitchFamily="18" charset="0"/>
                <a:cs typeface="Times New Roman" panose="02020603050405020304" pitchFamily="18" charset="0"/>
              </a:rPr>
              <a:t>programare</a:t>
            </a:r>
            <a:r>
              <a:rPr lang="en-GB" sz="2400" b="1" dirty="0">
                <a:latin typeface="Times New Roman" panose="02020603050405020304" pitchFamily="18" charset="0"/>
                <a:cs typeface="Times New Roman" panose="02020603050405020304" pitchFamily="18" charset="0"/>
              </a:rPr>
              <a:t> 2021-2027  al OECD </a:t>
            </a:r>
            <a:r>
              <a:rPr lang="en-GB" sz="2400" b="1" dirty="0" err="1">
                <a:latin typeface="Times New Roman" panose="02020603050405020304" pitchFamily="18" charset="0"/>
                <a:cs typeface="Times New Roman" panose="02020603050405020304" pitchFamily="18" charset="0"/>
              </a:rPr>
              <a:t>desf</a:t>
            </a:r>
            <a:r>
              <a:rPr lang="ro-RO" sz="2400" b="1" dirty="0">
                <a:latin typeface="Times New Roman" panose="02020603050405020304" pitchFamily="18" charset="0"/>
                <a:cs typeface="Times New Roman" panose="02020603050405020304" pitchFamily="18" charset="0"/>
              </a:rPr>
              <a:t>ăș</a:t>
            </a:r>
            <a:r>
              <a:rPr lang="en-GB" sz="2400" b="1" dirty="0" err="1">
                <a:latin typeface="Times New Roman" panose="02020603050405020304" pitchFamily="18" charset="0"/>
                <a:cs typeface="Times New Roman" panose="02020603050405020304" pitchFamily="18" charset="0"/>
              </a:rPr>
              <a:t>urat</a:t>
            </a:r>
            <a:r>
              <a:rPr lang="en-GB" sz="2400" b="1" dirty="0">
                <a:latin typeface="Times New Roman" panose="02020603050405020304" pitchFamily="18" charset="0"/>
                <a:cs typeface="Times New Roman" panose="02020603050405020304" pitchFamily="18" charset="0"/>
              </a:rPr>
              <a:t> </a:t>
            </a:r>
            <a:r>
              <a:rPr lang="ro-RO" sz="2400" b="1" dirty="0">
                <a:latin typeface="Times New Roman" panose="02020603050405020304" pitchFamily="18" charset="0"/>
                <a:cs typeface="Times New Roman" panose="02020603050405020304" pitchFamily="18" charset="0"/>
              </a:rPr>
              <a:t>î</a:t>
            </a:r>
            <a:r>
              <a:rPr lang="en-GB" sz="2400" b="1" dirty="0">
                <a:latin typeface="Times New Roman" panose="02020603050405020304" pitchFamily="18" charset="0"/>
                <a:cs typeface="Times New Roman" panose="02020603050405020304" pitchFamily="18" charset="0"/>
              </a:rPr>
              <a:t>n </a:t>
            </a:r>
            <a:r>
              <a:rPr lang="en-GB" sz="2400" b="1" dirty="0" err="1">
                <a:latin typeface="Times New Roman" panose="02020603050405020304" pitchFamily="18" charset="0"/>
                <a:cs typeface="Times New Roman" panose="02020603050405020304" pitchFamily="18" charset="0"/>
              </a:rPr>
              <a:t>perioada</a:t>
            </a:r>
            <a:r>
              <a:rPr lang="en-GB" sz="2400" b="1" dirty="0">
                <a:latin typeface="Times New Roman" panose="02020603050405020304" pitchFamily="18" charset="0"/>
                <a:cs typeface="Times New Roman" panose="02020603050405020304" pitchFamily="18" charset="0"/>
              </a:rPr>
              <a:t> 2018-2019 </a:t>
            </a:r>
            <a:r>
              <a:rPr lang="ro-RO" sz="2400" b="1" dirty="0">
                <a:latin typeface="Times New Roman" panose="02020603050405020304" pitchFamily="18" charset="0"/>
                <a:cs typeface="Times New Roman" panose="02020603050405020304" pitchFamily="18" charset="0"/>
              </a:rPr>
              <a:t>î</a:t>
            </a:r>
            <a:r>
              <a:rPr lang="en-GB" sz="2400" b="1" dirty="0">
                <a:latin typeface="Times New Roman" panose="02020603050405020304" pitchFamily="18" charset="0"/>
                <a:cs typeface="Times New Roman" panose="02020603050405020304" pitchFamily="18" charset="0"/>
              </a:rPr>
              <a:t>n 5 State </a:t>
            </a:r>
            <a:r>
              <a:rPr lang="en-GB" sz="2400" b="1" dirty="0" err="1">
                <a:latin typeface="Times New Roman" panose="02020603050405020304" pitchFamily="18" charset="0"/>
                <a:cs typeface="Times New Roman" panose="02020603050405020304" pitchFamily="18" charset="0"/>
              </a:rPr>
              <a:t>Membre</a:t>
            </a:r>
            <a:endParaRPr lang="ro-RO" sz="2400" b="1" dirty="0">
              <a:latin typeface="Times New Roman" panose="02020603050405020304" pitchFamily="18" charset="0"/>
              <a:cs typeface="Times New Roman" panose="02020603050405020304" pitchFamily="18" charset="0"/>
            </a:endParaRPr>
          </a:p>
        </p:txBody>
      </p:sp>
      <p:sp>
        <p:nvSpPr>
          <p:cNvPr id="6" name="Rectangle : coins arrondis 14">
            <a:extLst>
              <a:ext uri="{FF2B5EF4-FFF2-40B4-BE49-F238E27FC236}">
                <a16:creationId xmlns:a16="http://schemas.microsoft.com/office/drawing/2014/main" id="{DE118D5F-7D0D-1248-A0DB-5F3BD4054BA9}"/>
              </a:ext>
            </a:extLst>
          </p:cNvPr>
          <p:cNvSpPr/>
          <p:nvPr/>
        </p:nvSpPr>
        <p:spPr>
          <a:xfrm>
            <a:off x="638827" y="5502153"/>
            <a:ext cx="11301979" cy="76129"/>
          </a:xfrm>
          <a:prstGeom prst="roundRect">
            <a:avLst/>
          </a:prstGeom>
          <a:solidFill>
            <a:srgbClr val="DEA75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a:ln>
                <a:noFill/>
              </a:ln>
              <a:solidFill>
                <a:srgbClr val="5E5E5E"/>
              </a:solidFill>
              <a:effectLst/>
              <a:uFillTx/>
              <a:latin typeface="+mj-lt"/>
              <a:ea typeface="+mj-ea"/>
              <a:cs typeface="+mj-cs"/>
              <a:sym typeface="Helvetica Neue"/>
            </a:endParaRPr>
          </a:p>
        </p:txBody>
      </p:sp>
      <p:sp>
        <p:nvSpPr>
          <p:cNvPr id="7" name="Rectangle 6">
            <a:extLst>
              <a:ext uri="{FF2B5EF4-FFF2-40B4-BE49-F238E27FC236}">
                <a16:creationId xmlns:a16="http://schemas.microsoft.com/office/drawing/2014/main" id="{3F26C316-2007-6347-A52D-B9D6C6211D9A}"/>
              </a:ext>
            </a:extLst>
          </p:cNvPr>
          <p:cNvSpPr/>
          <p:nvPr/>
        </p:nvSpPr>
        <p:spPr>
          <a:xfrm>
            <a:off x="638827" y="1847195"/>
            <a:ext cx="10811581" cy="3539430"/>
          </a:xfrm>
          <a:prstGeom prst="rect">
            <a:avLst/>
          </a:prstGeom>
        </p:spPr>
        <p:txBody>
          <a:bodyPr wrap="square">
            <a:spAutoFit/>
          </a:bodyPr>
          <a:lstStyle/>
          <a:p>
            <a:pPr marL="0" indent="0">
              <a:buNone/>
            </a:pPr>
            <a:r>
              <a:rPr lang="ro-RO" sz="2400" dirty="0">
                <a:latin typeface="Times New Roman" panose="02020603050405020304" pitchFamily="18" charset="0"/>
                <a:cs typeface="Times New Roman" panose="02020603050405020304" pitchFamily="18" charset="0"/>
              </a:rPr>
              <a:t>S</a:t>
            </a:r>
            <a:r>
              <a:rPr lang="en-GB" sz="2400" dirty="0" err="1">
                <a:latin typeface="Times New Roman" panose="02020603050405020304" pitchFamily="18" charset="0"/>
                <a:cs typeface="Times New Roman" panose="02020603050405020304" pitchFamily="18" charset="0"/>
              </a:rPr>
              <a:t>tudiul</a:t>
            </a:r>
            <a:r>
              <a:rPr lang="en-GB" sz="2400" dirty="0">
                <a:latin typeface="Times New Roman" panose="02020603050405020304" pitchFamily="18" charset="0"/>
                <a:cs typeface="Times New Roman" panose="02020603050405020304" pitchFamily="18" charset="0"/>
              </a:rPr>
              <a:t> a </a:t>
            </a:r>
            <a:r>
              <a:rPr lang="en-GB" sz="2400" dirty="0" err="1">
                <a:latin typeface="Times New Roman" panose="02020603050405020304" pitchFamily="18" charset="0"/>
                <a:cs typeface="Times New Roman" panose="02020603050405020304" pitchFamily="18" charset="0"/>
              </a:rPr>
              <a:t>fost</a:t>
            </a:r>
            <a:r>
              <a:rPr lang="en-GB" sz="2400" dirty="0">
                <a:latin typeface="Times New Roman" panose="02020603050405020304" pitchFamily="18" charset="0"/>
                <a:cs typeface="Times New Roman" panose="02020603050405020304" pitchFamily="18" charset="0"/>
              </a:rPr>
              <a:t> </a:t>
            </a:r>
            <a:r>
              <a:rPr lang="en-GB" sz="2400" dirty="0" err="1">
                <a:latin typeface="Times New Roman" panose="02020603050405020304" pitchFamily="18" charset="0"/>
                <a:cs typeface="Times New Roman" panose="02020603050405020304" pitchFamily="18" charset="0"/>
              </a:rPr>
              <a:t>elaborat</a:t>
            </a:r>
            <a:r>
              <a:rPr lang="en-GB" sz="2400" dirty="0">
                <a:latin typeface="Times New Roman" panose="02020603050405020304" pitchFamily="18" charset="0"/>
                <a:cs typeface="Times New Roman" panose="02020603050405020304" pitchFamily="18" charset="0"/>
              </a:rPr>
              <a:t> de OECD, la </a:t>
            </a:r>
            <a:r>
              <a:rPr lang="en-GB" sz="2400" dirty="0" err="1">
                <a:latin typeface="Times New Roman" panose="02020603050405020304" pitchFamily="18" charset="0"/>
                <a:cs typeface="Times New Roman" panose="02020603050405020304" pitchFamily="18" charset="0"/>
              </a:rPr>
              <a:t>cerinta</a:t>
            </a:r>
            <a:r>
              <a:rPr lang="en-GB" sz="2400" dirty="0">
                <a:latin typeface="Times New Roman" panose="02020603050405020304" pitchFamily="18" charset="0"/>
                <a:cs typeface="Times New Roman" panose="02020603050405020304" pitchFamily="18" charset="0"/>
              </a:rPr>
              <a:t> DG REGIO, </a:t>
            </a:r>
            <a:r>
              <a:rPr lang="ro-RO" sz="2400" dirty="0">
                <a:latin typeface="Times New Roman" panose="02020603050405020304" pitchFamily="18" charset="0"/>
                <a:cs typeface="Times New Roman" panose="02020603050405020304" pitchFamily="18" charset="0"/>
              </a:rPr>
              <a:t>î</a:t>
            </a:r>
            <a:r>
              <a:rPr lang="en-GB" sz="2400" dirty="0">
                <a:latin typeface="Times New Roman" panose="02020603050405020304" pitchFamily="18" charset="0"/>
                <a:cs typeface="Times New Roman" panose="02020603050405020304" pitchFamily="18" charset="0"/>
              </a:rPr>
              <a:t>n </a:t>
            </a:r>
            <a:r>
              <a:rPr lang="en-GB" sz="2400" dirty="0" err="1">
                <a:latin typeface="Times New Roman" panose="02020603050405020304" pitchFamily="18" charset="0"/>
                <a:cs typeface="Times New Roman" panose="02020603050405020304" pitchFamily="18" charset="0"/>
              </a:rPr>
              <a:t>perioada</a:t>
            </a:r>
            <a:r>
              <a:rPr lang="en-GB" sz="2400" dirty="0">
                <a:latin typeface="Times New Roman" panose="02020603050405020304" pitchFamily="18" charset="0"/>
                <a:cs typeface="Times New Roman" panose="02020603050405020304" pitchFamily="18" charset="0"/>
              </a:rPr>
              <a:t> 2018-2019 </a:t>
            </a:r>
            <a:r>
              <a:rPr lang="ro-RO" sz="2400" dirty="0">
                <a:latin typeface="Times New Roman" panose="02020603050405020304" pitchFamily="18" charset="0"/>
                <a:cs typeface="Times New Roman" panose="02020603050405020304" pitchFamily="18" charset="0"/>
              </a:rPr>
              <a:t>î</a:t>
            </a:r>
            <a:r>
              <a:rPr lang="en-GB" sz="2400" dirty="0">
                <a:latin typeface="Times New Roman" panose="02020603050405020304" pitchFamily="18" charset="0"/>
                <a:cs typeface="Times New Roman" panose="02020603050405020304" pitchFamily="18" charset="0"/>
              </a:rPr>
              <a:t>n 5 state </a:t>
            </a:r>
            <a:r>
              <a:rPr lang="en-GB" sz="2400" dirty="0" err="1">
                <a:latin typeface="Times New Roman" panose="02020603050405020304" pitchFamily="18" charset="0"/>
                <a:cs typeface="Times New Roman" panose="02020603050405020304" pitchFamily="18" charset="0"/>
              </a:rPr>
              <a:t>membre</a:t>
            </a:r>
            <a:r>
              <a:rPr lang="en-GB" sz="2400" dirty="0">
                <a:latin typeface="Times New Roman" panose="02020603050405020304" pitchFamily="18" charset="0"/>
                <a:cs typeface="Times New Roman" panose="02020603050405020304" pitchFamily="18" charset="0"/>
              </a:rPr>
              <a:t>: Grecia, Polonia, </a:t>
            </a:r>
            <a:r>
              <a:rPr lang="en-GB" sz="2400" dirty="0" err="1">
                <a:latin typeface="Times New Roman" panose="02020603050405020304" pitchFamily="18" charset="0"/>
                <a:cs typeface="Times New Roman" panose="02020603050405020304" pitchFamily="18" charset="0"/>
              </a:rPr>
              <a:t>Spania</a:t>
            </a:r>
            <a:r>
              <a:rPr lang="en-GB" sz="2400" dirty="0">
                <a:latin typeface="Times New Roman" panose="02020603050405020304" pitchFamily="18" charset="0"/>
                <a:cs typeface="Times New Roman" panose="02020603050405020304" pitchFamily="18" charset="0"/>
              </a:rPr>
              <a:t>, Croatia </a:t>
            </a:r>
            <a:r>
              <a:rPr lang="en-GB" sz="2400" dirty="0" err="1">
                <a:latin typeface="Times New Roman" panose="02020603050405020304" pitchFamily="18" charset="0"/>
                <a:cs typeface="Times New Roman" panose="02020603050405020304" pitchFamily="18" charset="0"/>
              </a:rPr>
              <a:t>si</a:t>
            </a:r>
            <a:r>
              <a:rPr lang="en-GB" sz="2400" dirty="0">
                <a:latin typeface="Times New Roman" panose="02020603050405020304" pitchFamily="18" charset="0"/>
                <a:cs typeface="Times New Roman" panose="02020603050405020304" pitchFamily="18" charset="0"/>
              </a:rPr>
              <a:t> Bulgaria</a:t>
            </a:r>
            <a:r>
              <a:rPr lang="ro-RO" sz="2400" dirty="0">
                <a:latin typeface="Times New Roman" panose="02020603050405020304" pitchFamily="18" charset="0"/>
                <a:cs typeface="Times New Roman" panose="02020603050405020304" pitchFamily="18" charset="0"/>
              </a:rPr>
              <a:t>.</a:t>
            </a:r>
          </a:p>
          <a:p>
            <a:pPr marL="0" indent="0">
              <a:buNone/>
            </a:pPr>
            <a:r>
              <a:rPr lang="en-GB" sz="2400" dirty="0" err="1">
                <a:latin typeface="Times New Roman" panose="02020603050405020304" pitchFamily="18" charset="0"/>
                <a:cs typeface="Times New Roman" panose="02020603050405020304" pitchFamily="18" charset="0"/>
              </a:rPr>
              <a:t>Provocarile</a:t>
            </a:r>
            <a:r>
              <a:rPr lang="en-GB" sz="2400" dirty="0">
                <a:latin typeface="Times New Roman" panose="02020603050405020304" pitchFamily="18" charset="0"/>
                <a:cs typeface="Times New Roman" panose="02020603050405020304" pitchFamily="18" charset="0"/>
              </a:rPr>
              <a:t> </a:t>
            </a:r>
            <a:r>
              <a:rPr lang="en-GB" sz="2400" dirty="0" err="1">
                <a:latin typeface="Times New Roman" panose="02020603050405020304" pitchFamily="18" charset="0"/>
                <a:cs typeface="Times New Roman" panose="02020603050405020304" pitchFamily="18" charset="0"/>
              </a:rPr>
              <a:t>identificate</a:t>
            </a:r>
            <a:r>
              <a:rPr lang="en-GB" sz="2400" dirty="0">
                <a:latin typeface="Times New Roman" panose="02020603050405020304" pitchFamily="18" charset="0"/>
                <a:cs typeface="Times New Roman" panose="02020603050405020304" pitchFamily="18" charset="0"/>
              </a:rPr>
              <a:t>:</a:t>
            </a:r>
          </a:p>
          <a:p>
            <a:pPr marL="0" indent="0">
              <a:buNone/>
            </a:pPr>
            <a:r>
              <a:rPr lang="en-GB" sz="2400" dirty="0">
                <a:latin typeface="Times New Roman" panose="02020603050405020304" pitchFamily="18" charset="0"/>
                <a:cs typeface="Times New Roman" panose="02020603050405020304" pitchFamily="18" charset="0"/>
              </a:rPr>
              <a:t> </a:t>
            </a:r>
            <a:endParaRPr lang="ro-RO" sz="2400" dirty="0">
              <a:latin typeface="Times New Roman" panose="02020603050405020304" pitchFamily="18" charset="0"/>
              <a:cs typeface="Times New Roman" panose="02020603050405020304" pitchFamily="18" charset="0"/>
            </a:endParaRPr>
          </a:p>
          <a:p>
            <a:pPr marL="0" indent="0" algn="just">
              <a:buNone/>
            </a:pPr>
            <a:r>
              <a:rPr lang="ro-RO" sz="2400" dirty="0">
                <a:latin typeface="Times New Roman" panose="02020603050405020304" pitchFamily="18" charset="0"/>
                <a:cs typeface="Times New Roman" panose="02020603050405020304" pitchFamily="18" charset="0"/>
              </a:rPr>
              <a:t>•Este posibilă o creștere a inovării în ceea ce privește modul de funcționare al autorităților de management și punerea în aplicare practică a programelor. </a:t>
            </a:r>
          </a:p>
          <a:p>
            <a:pPr marL="0" indent="0">
              <a:buNone/>
            </a:pPr>
            <a:endParaRPr lang="ro-RO" sz="2400" dirty="0">
              <a:latin typeface="Times New Roman" panose="02020603050405020304" pitchFamily="18" charset="0"/>
              <a:cs typeface="Times New Roman" panose="02020603050405020304" pitchFamily="18" charset="0"/>
            </a:endParaRPr>
          </a:p>
          <a:p>
            <a:pPr marL="0" indent="0" algn="just">
              <a:buNone/>
            </a:pPr>
            <a:r>
              <a:rPr lang="ro-RO" sz="2400" dirty="0">
                <a:latin typeface="Times New Roman" panose="02020603050405020304" pitchFamily="18" charset="0"/>
                <a:cs typeface="Times New Roman" panose="02020603050405020304" pitchFamily="18" charset="0"/>
              </a:rPr>
              <a:t>• Inițiativele de consolidare a capacității administrative a autorităților de management ar trebui susținute la nivel național, </a:t>
            </a:r>
            <a:r>
              <a:rPr lang="en-GB" sz="2400" dirty="0">
                <a:latin typeface="Times New Roman" panose="02020603050405020304" pitchFamily="18" charset="0"/>
                <a:cs typeface="Times New Roman" panose="02020603050405020304" pitchFamily="18" charset="0"/>
              </a:rPr>
              <a:t>pe </a:t>
            </a:r>
            <a:r>
              <a:rPr lang="en-GB" sz="2400" dirty="0" err="1">
                <a:latin typeface="Times New Roman" panose="02020603050405020304" pitchFamily="18" charset="0"/>
                <a:cs typeface="Times New Roman" panose="02020603050405020304" pitchFamily="18" charset="0"/>
              </a:rPr>
              <a:t>baza</a:t>
            </a:r>
            <a:r>
              <a:rPr lang="en-GB" sz="2400" dirty="0">
                <a:latin typeface="Times New Roman" panose="02020603050405020304" pitchFamily="18" charset="0"/>
                <a:cs typeface="Times New Roman" panose="02020603050405020304" pitchFamily="18" charset="0"/>
              </a:rPr>
              <a:t> </a:t>
            </a:r>
            <a:r>
              <a:rPr lang="en-GB" sz="2400" dirty="0" err="1">
                <a:latin typeface="Times New Roman" panose="02020603050405020304" pitchFamily="18" charset="0"/>
                <a:cs typeface="Times New Roman" panose="02020603050405020304" pitchFamily="18" charset="0"/>
              </a:rPr>
              <a:t>unei</a:t>
            </a:r>
            <a:r>
              <a:rPr lang="en-GB" sz="2400" dirty="0">
                <a:latin typeface="Times New Roman" panose="02020603050405020304" pitchFamily="18" charset="0"/>
                <a:cs typeface="Times New Roman" panose="02020603050405020304" pitchFamily="18" charset="0"/>
              </a:rPr>
              <a:t> </a:t>
            </a:r>
            <a:r>
              <a:rPr lang="ro-RO" sz="2400" dirty="0">
                <a:latin typeface="Times New Roman" panose="02020603050405020304" pitchFamily="18" charset="0"/>
                <a:cs typeface="Times New Roman" panose="02020603050405020304" pitchFamily="18" charset="0"/>
              </a:rPr>
              <a:t>abordar</a:t>
            </a:r>
            <a:r>
              <a:rPr lang="en-GB" sz="2400" dirty="0" err="1">
                <a:latin typeface="Times New Roman" panose="02020603050405020304" pitchFamily="18" charset="0"/>
                <a:cs typeface="Times New Roman" panose="02020603050405020304" pitchFamily="18" charset="0"/>
              </a:rPr>
              <a:t>i</a:t>
            </a:r>
            <a:r>
              <a:rPr lang="ro-RO" sz="2400" dirty="0">
                <a:latin typeface="Times New Roman" panose="02020603050405020304" pitchFamily="18" charset="0"/>
                <a:cs typeface="Times New Roman" panose="02020603050405020304" pitchFamily="18" charset="0"/>
              </a:rPr>
              <a:t> strategic</a:t>
            </a:r>
            <a:r>
              <a:rPr lang="en-GB" sz="2400" dirty="0">
                <a:latin typeface="Times New Roman" panose="02020603050405020304" pitchFamily="18" charset="0"/>
                <a:cs typeface="Times New Roman" panose="02020603050405020304" pitchFamily="18" charset="0"/>
              </a:rPr>
              <a:t>e</a:t>
            </a:r>
            <a:r>
              <a:rPr lang="ro-RO" sz="2400" dirty="0">
                <a:latin typeface="Times New Roman" panose="02020603050405020304" pitchFamily="18" charset="0"/>
                <a:cs typeface="Times New Roman" panose="02020603050405020304" pitchFamily="18" charset="0"/>
              </a:rPr>
              <a:t> cuprinzătoare</a:t>
            </a:r>
            <a:r>
              <a:rPr lang="ro-RO" sz="3200" dirty="0">
                <a:latin typeface="Times New Roman" panose="02020603050405020304" pitchFamily="18" charset="0"/>
                <a:cs typeface="Times New Roman" panose="02020603050405020304" pitchFamily="18" charset="0"/>
              </a:rPr>
              <a:t>.</a:t>
            </a:r>
          </a:p>
        </p:txBody>
      </p:sp>
      <p:pic>
        <p:nvPicPr>
          <p:cNvPr id="9" name="Picture 8">
            <a:extLst>
              <a:ext uri="{FF2B5EF4-FFF2-40B4-BE49-F238E27FC236}">
                <a16:creationId xmlns:a16="http://schemas.microsoft.com/office/drawing/2014/main" id="{3E0F4BA6-658C-1C46-9AEB-1C9680C2EE3D}"/>
              </a:ext>
            </a:extLst>
          </p:cNvPr>
          <p:cNvPicPr>
            <a:picLocks noChangeAspect="1"/>
          </p:cNvPicPr>
          <p:nvPr/>
        </p:nvPicPr>
        <p:blipFill>
          <a:blip r:embed="rId2"/>
          <a:stretch>
            <a:fillRect/>
          </a:stretch>
        </p:blipFill>
        <p:spPr>
          <a:xfrm>
            <a:off x="9864474" y="5540218"/>
            <a:ext cx="2263740" cy="1146570"/>
          </a:xfrm>
          <a:prstGeom prst="rect">
            <a:avLst/>
          </a:prstGeom>
        </p:spPr>
      </p:pic>
    </p:spTree>
    <p:extLst>
      <p:ext uri="{BB962C8B-B14F-4D97-AF65-F5344CB8AC3E}">
        <p14:creationId xmlns:p14="http://schemas.microsoft.com/office/powerpoint/2010/main" val="3326432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FC5C8F-E322-9C41-B86C-03E6B0DCAAA0}"/>
              </a:ext>
            </a:extLst>
          </p:cNvPr>
          <p:cNvSpPr txBox="1"/>
          <p:nvPr/>
        </p:nvSpPr>
        <p:spPr>
          <a:xfrm>
            <a:off x="826236" y="0"/>
            <a:ext cx="10211220" cy="1384995"/>
          </a:xfrm>
          <a:prstGeom prst="rect">
            <a:avLst/>
          </a:prstGeom>
          <a:noFill/>
        </p:spPr>
        <p:txBody>
          <a:bodyPr wrap="square" rtlCol="0">
            <a:spAutoFit/>
          </a:bodyPr>
          <a:lstStyle/>
          <a:p>
            <a:pPr algn="ctr"/>
            <a:r>
              <a:rPr lang="ro-RO" sz="2800" b="1" dirty="0">
                <a:latin typeface="Times New Roman" panose="02020603050405020304" pitchFamily="18" charset="0"/>
                <a:cs typeface="Times New Roman" panose="02020603050405020304" pitchFamily="18" charset="0"/>
              </a:rPr>
              <a:t>Principalele recomandări rezultate </a:t>
            </a:r>
            <a:endParaRPr lang="en-US" sz="2800" b="1" dirty="0">
              <a:latin typeface="Times New Roman" panose="02020603050405020304" pitchFamily="18" charset="0"/>
              <a:cs typeface="Times New Roman" panose="02020603050405020304" pitchFamily="18" charset="0"/>
            </a:endParaRPr>
          </a:p>
          <a:p>
            <a:pPr algn="ctr"/>
            <a:r>
              <a:rPr lang="ro-RO" sz="2800" b="1" dirty="0">
                <a:latin typeface="Times New Roman" panose="02020603050405020304" pitchFamily="18" charset="0"/>
                <a:cs typeface="Times New Roman" panose="02020603050405020304" pitchFamily="18" charset="0"/>
              </a:rPr>
              <a:t>ca urmare a desfășurării studiului pilot </a:t>
            </a:r>
            <a:endParaRPr lang="en-US" sz="2800" b="1" dirty="0">
              <a:latin typeface="Times New Roman" panose="02020603050405020304" pitchFamily="18" charset="0"/>
              <a:cs typeface="Times New Roman" panose="02020603050405020304" pitchFamily="18" charset="0"/>
            </a:endParaRPr>
          </a:p>
          <a:p>
            <a:pPr algn="ctr"/>
            <a:r>
              <a:rPr lang="ro-RO" sz="2800" b="1" dirty="0">
                <a:latin typeface="Times New Roman" panose="02020603050405020304" pitchFamily="18" charset="0"/>
                <a:cs typeface="Times New Roman" panose="02020603050405020304" pitchFamily="18" charset="0"/>
              </a:rPr>
              <a:t>(recomandări aplicabile Autorității de Management)</a:t>
            </a:r>
          </a:p>
        </p:txBody>
      </p:sp>
      <p:sp>
        <p:nvSpPr>
          <p:cNvPr id="6" name="Rectangle : coins arrondis 14">
            <a:extLst>
              <a:ext uri="{FF2B5EF4-FFF2-40B4-BE49-F238E27FC236}">
                <a16:creationId xmlns:a16="http://schemas.microsoft.com/office/drawing/2014/main" id="{DE118D5F-7D0D-1248-A0DB-5F3BD4054BA9}"/>
              </a:ext>
            </a:extLst>
          </p:cNvPr>
          <p:cNvSpPr/>
          <p:nvPr/>
        </p:nvSpPr>
        <p:spPr>
          <a:xfrm flipV="1">
            <a:off x="734841" y="5540309"/>
            <a:ext cx="11088575" cy="45719"/>
          </a:xfrm>
          <a:prstGeom prst="roundRect">
            <a:avLst/>
          </a:prstGeom>
          <a:solidFill>
            <a:srgbClr val="DEA75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a:ln>
                <a:noFill/>
              </a:ln>
              <a:solidFill>
                <a:srgbClr val="5E5E5E"/>
              </a:solidFill>
              <a:effectLst/>
              <a:uFillTx/>
              <a:latin typeface="+mj-lt"/>
              <a:ea typeface="+mj-ea"/>
              <a:cs typeface="+mj-cs"/>
              <a:sym typeface="Helvetica Neue"/>
            </a:endParaRPr>
          </a:p>
        </p:txBody>
      </p:sp>
      <p:sp>
        <p:nvSpPr>
          <p:cNvPr id="7" name="Rectangle 6">
            <a:extLst>
              <a:ext uri="{FF2B5EF4-FFF2-40B4-BE49-F238E27FC236}">
                <a16:creationId xmlns:a16="http://schemas.microsoft.com/office/drawing/2014/main" id="{3F26C316-2007-6347-A52D-B9D6C6211D9A}"/>
              </a:ext>
            </a:extLst>
          </p:cNvPr>
          <p:cNvSpPr/>
          <p:nvPr/>
        </p:nvSpPr>
        <p:spPr>
          <a:xfrm>
            <a:off x="521437" y="1741922"/>
            <a:ext cx="11301979" cy="3785652"/>
          </a:xfrm>
          <a:prstGeom prst="rect">
            <a:avLst/>
          </a:prstGeom>
        </p:spPr>
        <p:txBody>
          <a:bodyPr wrap="square">
            <a:spAutoFit/>
          </a:bodyPr>
          <a:lstStyle/>
          <a:p>
            <a:pPr marL="457200" indent="-457200" algn="just">
              <a:buFont typeface="Arial" panose="020B0604020202020204" pitchFamily="34" charset="0"/>
              <a:buChar char="•"/>
            </a:pPr>
            <a:r>
              <a:rPr lang="ro-RO" sz="3000" dirty="0">
                <a:latin typeface="Times New Roman" panose="02020603050405020304" pitchFamily="18" charset="0"/>
                <a:cs typeface="Times New Roman" panose="02020603050405020304" pitchFamily="18" charset="0"/>
              </a:rPr>
              <a:t>Dezvoltarea unei baze de date pentru inițiativele de îmbunătățire organizațională </a:t>
            </a:r>
            <a:r>
              <a:rPr lang="ro-RO" sz="2800" dirty="0">
                <a:latin typeface="Times New Roman" panose="02020603050405020304" pitchFamily="18" charset="0"/>
                <a:cs typeface="Times New Roman" panose="02020603050405020304" pitchFamily="18" charset="0"/>
              </a:rPr>
              <a:t>prin</a:t>
            </a:r>
            <a:r>
              <a:rPr lang="ro-RO" sz="3000" dirty="0">
                <a:latin typeface="Times New Roman" panose="02020603050405020304" pitchFamily="18" charset="0"/>
                <a:cs typeface="Times New Roman" panose="02020603050405020304" pitchFamily="18" charset="0"/>
              </a:rPr>
              <a:t> implicarea angajaților și desfășurarea de anchete sistematice (chestionare, cutie cu sugestii, brainstorming, grupuri de lucru tematice, chestionar pentru cei care pleacă din </a:t>
            </a:r>
            <a:r>
              <a:rPr lang="en-GB" sz="3000" dirty="0" err="1">
                <a:latin typeface="Times New Roman" panose="02020603050405020304" pitchFamily="18" charset="0"/>
                <a:cs typeface="Times New Roman" panose="02020603050405020304" pitchFamily="18" charset="0"/>
              </a:rPr>
              <a:t>organizatie</a:t>
            </a:r>
            <a:r>
              <a:rPr lang="ro-RO" sz="3000" dirty="0">
                <a:latin typeface="Times New Roman" panose="02020603050405020304" pitchFamily="18" charset="0"/>
                <a:cs typeface="Times New Roman" panose="02020603050405020304" pitchFamily="18" charset="0"/>
              </a:rPr>
              <a:t> etc);</a:t>
            </a:r>
          </a:p>
          <a:p>
            <a:pPr marL="457200" indent="-457200" algn="just">
              <a:buFont typeface="Arial" panose="020B0604020202020204" pitchFamily="34" charset="0"/>
              <a:buChar char="•"/>
            </a:pPr>
            <a:endParaRPr lang="ro-RO" sz="3000" dirty="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o-RO" sz="3000" dirty="0">
                <a:latin typeface="Times New Roman" panose="02020603050405020304" pitchFamily="18" charset="0"/>
                <a:cs typeface="Times New Roman" panose="02020603050405020304" pitchFamily="18" charset="0"/>
              </a:rPr>
              <a:t>Identificarea competențelor dorite</a:t>
            </a:r>
            <a:r>
              <a:rPr lang="en-GB" sz="3000" dirty="0">
                <a:latin typeface="Times New Roman" panose="02020603050405020304" pitchFamily="18" charset="0"/>
                <a:cs typeface="Times New Roman" panose="02020603050405020304" pitchFamily="18" charset="0"/>
              </a:rPr>
              <a:t> </a:t>
            </a:r>
            <a:r>
              <a:rPr lang="ro-RO" sz="3000" dirty="0">
                <a:latin typeface="Times New Roman" panose="02020603050405020304" pitchFamily="18" charset="0"/>
                <a:cs typeface="Times New Roman" panose="02020603050405020304" pitchFamily="18" charset="0"/>
              </a:rPr>
              <a:t>și orientarea proceselor operaționale, cum ar fi evaluarea performanțelor și învățarea și dezvoltarea către îmbunătățirea și recompensarea acelor competențe.</a:t>
            </a:r>
          </a:p>
        </p:txBody>
      </p:sp>
      <p:pic>
        <p:nvPicPr>
          <p:cNvPr id="9" name="Picture 8">
            <a:extLst>
              <a:ext uri="{FF2B5EF4-FFF2-40B4-BE49-F238E27FC236}">
                <a16:creationId xmlns:a16="http://schemas.microsoft.com/office/drawing/2014/main" id="{3E0F4BA6-658C-1C46-9AEB-1C9680C2EE3D}"/>
              </a:ext>
            </a:extLst>
          </p:cNvPr>
          <p:cNvPicPr>
            <a:picLocks noChangeAspect="1"/>
          </p:cNvPicPr>
          <p:nvPr/>
        </p:nvPicPr>
        <p:blipFill>
          <a:blip r:embed="rId2"/>
          <a:stretch>
            <a:fillRect/>
          </a:stretch>
        </p:blipFill>
        <p:spPr>
          <a:xfrm>
            <a:off x="9864474" y="5540218"/>
            <a:ext cx="2263740" cy="1146570"/>
          </a:xfrm>
          <a:prstGeom prst="rect">
            <a:avLst/>
          </a:prstGeom>
        </p:spPr>
      </p:pic>
    </p:spTree>
    <p:extLst>
      <p:ext uri="{BB962C8B-B14F-4D97-AF65-F5344CB8AC3E}">
        <p14:creationId xmlns:p14="http://schemas.microsoft.com/office/powerpoint/2010/main" val="6184384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FC5C8F-E322-9C41-B86C-03E6B0DCAAA0}"/>
              </a:ext>
            </a:extLst>
          </p:cNvPr>
          <p:cNvSpPr txBox="1"/>
          <p:nvPr/>
        </p:nvSpPr>
        <p:spPr>
          <a:xfrm>
            <a:off x="826236" y="345988"/>
            <a:ext cx="10344272" cy="1107996"/>
          </a:xfrm>
          <a:prstGeom prst="rect">
            <a:avLst/>
          </a:prstGeom>
          <a:noFill/>
        </p:spPr>
        <p:txBody>
          <a:bodyPr wrap="square" rtlCol="0">
            <a:spAutoFit/>
          </a:bodyPr>
          <a:lstStyle/>
          <a:p>
            <a:pPr algn="ctr"/>
            <a:r>
              <a:rPr lang="ro-RO" sz="3300" b="1" dirty="0">
                <a:latin typeface="Times New Roman" panose="02020603050405020304" pitchFamily="18" charset="0"/>
                <a:cs typeface="Times New Roman" panose="02020603050405020304" pitchFamily="18" charset="0"/>
              </a:rPr>
              <a:t>Principalele recomandări rezultate ca urmare a desfășurării studiului pilot</a:t>
            </a:r>
          </a:p>
        </p:txBody>
      </p:sp>
      <p:sp>
        <p:nvSpPr>
          <p:cNvPr id="7" name="Rectangle 6">
            <a:extLst>
              <a:ext uri="{FF2B5EF4-FFF2-40B4-BE49-F238E27FC236}">
                <a16:creationId xmlns:a16="http://schemas.microsoft.com/office/drawing/2014/main" id="{3F26C316-2007-6347-A52D-B9D6C6211D9A}"/>
              </a:ext>
            </a:extLst>
          </p:cNvPr>
          <p:cNvSpPr/>
          <p:nvPr/>
        </p:nvSpPr>
        <p:spPr>
          <a:xfrm>
            <a:off x="521437" y="1741922"/>
            <a:ext cx="11301979" cy="3108543"/>
          </a:xfrm>
          <a:prstGeom prst="rect">
            <a:avLst/>
          </a:prstGeom>
        </p:spPr>
        <p:txBody>
          <a:bodyPr wrap="square">
            <a:spAutoFit/>
          </a:bodyPr>
          <a:lstStyle/>
          <a:p>
            <a:pPr marL="571500" indent="-571500" algn="just">
              <a:buFont typeface="Arial" panose="020B0604020202020204" pitchFamily="34" charset="0"/>
              <a:buChar char="•"/>
            </a:pPr>
            <a:r>
              <a:rPr lang="ro-RO" sz="2800" dirty="0">
                <a:latin typeface="Times New Roman" panose="02020603050405020304" pitchFamily="18" charset="0"/>
                <a:cs typeface="Times New Roman" panose="02020603050405020304" pitchFamily="18" charset="0"/>
              </a:rPr>
              <a:t>Explorarea opțiunilor de mobilitate internă pentru personal, și anume a „rotației” pe termen scurt în</a:t>
            </a:r>
            <a:r>
              <a:rPr lang="en-GB" sz="2800" dirty="0" err="1">
                <a:latin typeface="Times New Roman" panose="02020603050405020304" pitchFamily="18" charset="0"/>
                <a:cs typeface="Times New Roman" panose="02020603050405020304" pitchFamily="18" charset="0"/>
              </a:rPr>
              <a:t>tre</a:t>
            </a:r>
            <a:r>
              <a:rPr lang="ro-RO" sz="2800" dirty="0">
                <a:latin typeface="Times New Roman" panose="02020603050405020304" pitchFamily="18" charset="0"/>
                <a:cs typeface="Times New Roman" panose="02020603050405020304" pitchFamily="18" charset="0"/>
              </a:rPr>
              <a:t> diferite compartimente ale Autorității de Management (în scopul deprinderii de abilități și cunoștințe noi);</a:t>
            </a:r>
          </a:p>
          <a:p>
            <a:pPr marL="571500" indent="-571500" algn="just">
              <a:buFont typeface="Arial" panose="020B0604020202020204" pitchFamily="34" charset="0"/>
              <a:buChar char="•"/>
            </a:pPr>
            <a:endParaRPr lang="ro-RO" sz="2800" dirty="0">
              <a:latin typeface="Times New Roman" panose="02020603050405020304" pitchFamily="18" charset="0"/>
              <a:cs typeface="Times New Roman" panose="02020603050405020304" pitchFamily="18" charset="0"/>
            </a:endParaRPr>
          </a:p>
          <a:p>
            <a:pPr marL="571500" indent="-571500" algn="just">
              <a:buFont typeface="Arial" panose="020B0604020202020204" pitchFamily="34" charset="0"/>
              <a:buChar char="•"/>
            </a:pPr>
            <a:r>
              <a:rPr lang="ro-RO" sz="2800" dirty="0">
                <a:latin typeface="Times New Roman" panose="02020603050405020304" pitchFamily="18" charset="0"/>
                <a:cs typeface="Times New Roman" panose="02020603050405020304" pitchFamily="18" charset="0"/>
              </a:rPr>
              <a:t>Revizuirea strategiilor de sensibilizare a candidaților și a strategiilor de branding al</a:t>
            </a:r>
            <a:r>
              <a:rPr lang="en-GB" sz="2800" dirty="0">
                <a:latin typeface="Times New Roman" panose="02020603050405020304" pitchFamily="18" charset="0"/>
                <a:cs typeface="Times New Roman" panose="02020603050405020304" pitchFamily="18" charset="0"/>
              </a:rPr>
              <a:t>e</a:t>
            </a:r>
            <a:r>
              <a:rPr lang="ro-RO" sz="2800" dirty="0">
                <a:latin typeface="Times New Roman" panose="02020603050405020304" pitchFamily="18" charset="0"/>
                <a:cs typeface="Times New Roman" panose="02020603050405020304" pitchFamily="18" charset="0"/>
              </a:rPr>
              <a:t> Autorității de Management pentru a atrage personal înalt calificat;</a:t>
            </a:r>
          </a:p>
        </p:txBody>
      </p:sp>
      <p:pic>
        <p:nvPicPr>
          <p:cNvPr id="9" name="Picture 8">
            <a:extLst>
              <a:ext uri="{FF2B5EF4-FFF2-40B4-BE49-F238E27FC236}">
                <a16:creationId xmlns:a16="http://schemas.microsoft.com/office/drawing/2014/main" id="{3E0F4BA6-658C-1C46-9AEB-1C9680C2EE3D}"/>
              </a:ext>
            </a:extLst>
          </p:cNvPr>
          <p:cNvPicPr>
            <a:picLocks noChangeAspect="1"/>
          </p:cNvPicPr>
          <p:nvPr/>
        </p:nvPicPr>
        <p:blipFill>
          <a:blip r:embed="rId2"/>
          <a:stretch>
            <a:fillRect/>
          </a:stretch>
        </p:blipFill>
        <p:spPr>
          <a:xfrm>
            <a:off x="9864474" y="5540218"/>
            <a:ext cx="2263740" cy="1146570"/>
          </a:xfrm>
          <a:prstGeom prst="rect">
            <a:avLst/>
          </a:prstGeom>
        </p:spPr>
      </p:pic>
      <p:sp>
        <p:nvSpPr>
          <p:cNvPr id="8" name="Rectangle : coins arrondis 14">
            <a:extLst>
              <a:ext uri="{FF2B5EF4-FFF2-40B4-BE49-F238E27FC236}">
                <a16:creationId xmlns:a16="http://schemas.microsoft.com/office/drawing/2014/main" id="{5A49FA38-300A-432B-BB50-D4999CBDE7F1}"/>
              </a:ext>
            </a:extLst>
          </p:cNvPr>
          <p:cNvSpPr/>
          <p:nvPr/>
        </p:nvSpPr>
        <p:spPr>
          <a:xfrm>
            <a:off x="638827" y="5229193"/>
            <a:ext cx="11301979" cy="76129"/>
          </a:xfrm>
          <a:prstGeom prst="roundRect">
            <a:avLst/>
          </a:prstGeom>
          <a:solidFill>
            <a:srgbClr val="DEA75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a:ln>
                <a:noFill/>
              </a:ln>
              <a:solidFill>
                <a:srgbClr val="5E5E5E"/>
              </a:solidFill>
              <a:effectLst/>
              <a:uFillTx/>
              <a:latin typeface="+mj-lt"/>
              <a:ea typeface="+mj-ea"/>
              <a:cs typeface="+mj-cs"/>
              <a:sym typeface="Helvetica Neue"/>
            </a:endParaRPr>
          </a:p>
        </p:txBody>
      </p:sp>
    </p:spTree>
    <p:extLst>
      <p:ext uri="{BB962C8B-B14F-4D97-AF65-F5344CB8AC3E}">
        <p14:creationId xmlns:p14="http://schemas.microsoft.com/office/powerpoint/2010/main" val="3311921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FC5C8F-E322-9C41-B86C-03E6B0DCAAA0}"/>
              </a:ext>
            </a:extLst>
          </p:cNvPr>
          <p:cNvSpPr txBox="1"/>
          <p:nvPr/>
        </p:nvSpPr>
        <p:spPr>
          <a:xfrm>
            <a:off x="826236" y="333632"/>
            <a:ext cx="10529623" cy="1107996"/>
          </a:xfrm>
          <a:prstGeom prst="rect">
            <a:avLst/>
          </a:prstGeom>
          <a:noFill/>
        </p:spPr>
        <p:txBody>
          <a:bodyPr wrap="square" rtlCol="0">
            <a:spAutoFit/>
          </a:bodyPr>
          <a:lstStyle/>
          <a:p>
            <a:pPr algn="ctr"/>
            <a:r>
              <a:rPr lang="ro-RO" sz="3300" b="1" dirty="0">
                <a:latin typeface="Times New Roman" panose="02020603050405020304" pitchFamily="18" charset="0"/>
                <a:cs typeface="Times New Roman" panose="02020603050405020304" pitchFamily="18" charset="0"/>
              </a:rPr>
              <a:t>Principalele recomandări rezultate ca urmare a desfășurării studiului pilot</a:t>
            </a:r>
          </a:p>
        </p:txBody>
      </p:sp>
      <p:sp>
        <p:nvSpPr>
          <p:cNvPr id="7" name="Rectangle 6">
            <a:extLst>
              <a:ext uri="{FF2B5EF4-FFF2-40B4-BE49-F238E27FC236}">
                <a16:creationId xmlns:a16="http://schemas.microsoft.com/office/drawing/2014/main" id="{3F26C316-2007-6347-A52D-B9D6C6211D9A}"/>
              </a:ext>
            </a:extLst>
          </p:cNvPr>
          <p:cNvSpPr/>
          <p:nvPr/>
        </p:nvSpPr>
        <p:spPr>
          <a:xfrm>
            <a:off x="521437" y="1741922"/>
            <a:ext cx="11301979" cy="3539430"/>
          </a:xfrm>
          <a:prstGeom prst="rect">
            <a:avLst/>
          </a:prstGeom>
        </p:spPr>
        <p:txBody>
          <a:bodyPr wrap="square">
            <a:spAutoFit/>
          </a:bodyPr>
          <a:lstStyle/>
          <a:p>
            <a:pPr marL="457200" indent="-457200" algn="just">
              <a:buFont typeface="Arial" panose="020B0604020202020204" pitchFamily="34" charset="0"/>
              <a:buChar char="•"/>
            </a:pPr>
            <a:r>
              <a:rPr lang="ro-RO" sz="2800" dirty="0">
                <a:latin typeface="Times New Roman" panose="02020603050405020304" pitchFamily="18" charset="0"/>
                <a:cs typeface="Times New Roman" panose="02020603050405020304" pitchFamily="18" charset="0"/>
              </a:rPr>
              <a:t>Stabilirea unor priorități de investiții pentru Programul Operațional care să reflecte nevoile de dezvoltare regional</a:t>
            </a:r>
            <a:r>
              <a:rPr lang="en-GB" sz="2800" dirty="0">
                <a:latin typeface="Times New Roman" panose="02020603050405020304" pitchFamily="18" charset="0"/>
                <a:cs typeface="Times New Roman" panose="02020603050405020304" pitchFamily="18" charset="0"/>
              </a:rPr>
              <a:t>a</a:t>
            </a:r>
            <a:r>
              <a:rPr lang="ro-RO" sz="2800" dirty="0">
                <a:latin typeface="Times New Roman" panose="02020603050405020304" pitchFamily="18" charset="0"/>
                <a:cs typeface="Times New Roman" panose="02020603050405020304" pitchFamily="18" charset="0"/>
              </a:rPr>
              <a:t>, incluzând părțile interesate în definirea și validarea priorităților de investiții;</a:t>
            </a:r>
          </a:p>
          <a:p>
            <a:pPr algn="just"/>
            <a:endParaRPr lang="ro-RO" sz="2800" dirty="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o-RO" sz="2800" dirty="0">
                <a:latin typeface="Times New Roman" panose="02020603050405020304" pitchFamily="18" charset="0"/>
                <a:cs typeface="Times New Roman" panose="02020603050405020304" pitchFamily="18" charset="0"/>
              </a:rPr>
              <a:t>Elaborarea unei strategii și a unui plan de acțiune pentru consolidarea capacităților, adaptate la diferitele tipuri de </a:t>
            </a:r>
            <a:r>
              <a:rPr lang="en-GB" sz="2800" dirty="0" err="1">
                <a:latin typeface="Times New Roman" panose="02020603050405020304" pitchFamily="18" charset="0"/>
                <a:cs typeface="Times New Roman" panose="02020603050405020304" pitchFamily="18" charset="0"/>
              </a:rPr>
              <a:t>beneficiari</a:t>
            </a:r>
            <a:r>
              <a:rPr lang="en-GB" sz="2800" dirty="0">
                <a:latin typeface="Times New Roman" panose="02020603050405020304" pitchFamily="18" charset="0"/>
                <a:cs typeface="Times New Roman" panose="02020603050405020304" pitchFamily="18" charset="0"/>
              </a:rPr>
              <a:t> </a:t>
            </a:r>
            <a:r>
              <a:rPr lang="ro-RO" sz="2800" dirty="0">
                <a:latin typeface="Times New Roman" panose="02020603050405020304" pitchFamily="18" charset="0"/>
                <a:cs typeface="Times New Roman" panose="02020603050405020304" pitchFamily="18" charset="0"/>
              </a:rPr>
              <a:t>implicat</a:t>
            </a:r>
            <a:r>
              <a:rPr lang="en-GB" sz="2800" dirty="0" err="1">
                <a:latin typeface="Times New Roman" panose="02020603050405020304" pitchFamily="18" charset="0"/>
                <a:cs typeface="Times New Roman" panose="02020603050405020304" pitchFamily="18" charset="0"/>
              </a:rPr>
              <a:t>i</a:t>
            </a:r>
            <a:r>
              <a:rPr lang="ro-RO" sz="2800" dirty="0">
                <a:latin typeface="Times New Roman" panose="02020603050405020304" pitchFamily="18" charset="0"/>
                <a:cs typeface="Times New Roman" panose="02020603050405020304" pitchFamily="18" charset="0"/>
              </a:rPr>
              <a:t> în Programul Operațional, în cadrul unei abordări participative (dialogul cu </a:t>
            </a:r>
            <a:r>
              <a:rPr lang="en-GB" sz="2800" dirty="0" err="1">
                <a:latin typeface="Times New Roman" panose="02020603050405020304" pitchFamily="18" charset="0"/>
                <a:cs typeface="Times New Roman" panose="02020603050405020304" pitchFamily="18" charset="0"/>
              </a:rPr>
              <a:t>potentiali</a:t>
            </a:r>
            <a:r>
              <a:rPr lang="en-GB" sz="2800" dirty="0">
                <a:latin typeface="Times New Roman" panose="02020603050405020304" pitchFamily="18" charset="0"/>
                <a:cs typeface="Times New Roman" panose="02020603050405020304" pitchFamily="18" charset="0"/>
              </a:rPr>
              <a:t> </a:t>
            </a:r>
            <a:r>
              <a:rPr lang="en-GB" sz="2800" dirty="0" err="1">
                <a:latin typeface="Times New Roman" panose="02020603050405020304" pitchFamily="18" charset="0"/>
                <a:cs typeface="Times New Roman" panose="02020603050405020304" pitchFamily="18" charset="0"/>
              </a:rPr>
              <a:t>beneficiari</a:t>
            </a:r>
            <a:r>
              <a:rPr lang="ro-RO" sz="2800" dirty="0">
                <a:latin typeface="Times New Roman" panose="02020603050405020304" pitchFamily="18" charset="0"/>
                <a:cs typeface="Times New Roman" panose="02020603050405020304" pitchFamily="18" charset="0"/>
              </a:rPr>
              <a:t> și organisme naționale relevante).</a:t>
            </a:r>
          </a:p>
        </p:txBody>
      </p:sp>
      <p:pic>
        <p:nvPicPr>
          <p:cNvPr id="9" name="Picture 8">
            <a:extLst>
              <a:ext uri="{FF2B5EF4-FFF2-40B4-BE49-F238E27FC236}">
                <a16:creationId xmlns:a16="http://schemas.microsoft.com/office/drawing/2014/main" id="{3E0F4BA6-658C-1C46-9AEB-1C9680C2EE3D}"/>
              </a:ext>
            </a:extLst>
          </p:cNvPr>
          <p:cNvPicPr>
            <a:picLocks noChangeAspect="1"/>
          </p:cNvPicPr>
          <p:nvPr/>
        </p:nvPicPr>
        <p:blipFill>
          <a:blip r:embed="rId2"/>
          <a:stretch>
            <a:fillRect/>
          </a:stretch>
        </p:blipFill>
        <p:spPr>
          <a:xfrm>
            <a:off x="9864474" y="5540218"/>
            <a:ext cx="2263740" cy="1146570"/>
          </a:xfrm>
          <a:prstGeom prst="rect">
            <a:avLst/>
          </a:prstGeom>
        </p:spPr>
      </p:pic>
      <p:sp>
        <p:nvSpPr>
          <p:cNvPr id="8" name="Rectangle : coins arrondis 14">
            <a:extLst>
              <a:ext uri="{FF2B5EF4-FFF2-40B4-BE49-F238E27FC236}">
                <a16:creationId xmlns:a16="http://schemas.microsoft.com/office/drawing/2014/main" id="{2939818D-F2C2-4F7E-B7E6-478FDC7A0AC4}"/>
              </a:ext>
            </a:extLst>
          </p:cNvPr>
          <p:cNvSpPr/>
          <p:nvPr/>
        </p:nvSpPr>
        <p:spPr>
          <a:xfrm>
            <a:off x="638827" y="5508477"/>
            <a:ext cx="11301979" cy="76129"/>
          </a:xfrm>
          <a:prstGeom prst="roundRect">
            <a:avLst/>
          </a:prstGeom>
          <a:solidFill>
            <a:srgbClr val="DEA75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a:ln>
                <a:noFill/>
              </a:ln>
              <a:solidFill>
                <a:srgbClr val="5E5E5E"/>
              </a:solidFill>
              <a:effectLst/>
              <a:uFillTx/>
              <a:latin typeface="+mj-lt"/>
              <a:ea typeface="+mj-ea"/>
              <a:cs typeface="+mj-cs"/>
              <a:sym typeface="Helvetica Neue"/>
            </a:endParaRPr>
          </a:p>
        </p:txBody>
      </p:sp>
    </p:spTree>
    <p:extLst>
      <p:ext uri="{BB962C8B-B14F-4D97-AF65-F5344CB8AC3E}">
        <p14:creationId xmlns:p14="http://schemas.microsoft.com/office/powerpoint/2010/main" val="188608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FC5C8F-E322-9C41-B86C-03E6B0DCAAA0}"/>
              </a:ext>
            </a:extLst>
          </p:cNvPr>
          <p:cNvSpPr txBox="1"/>
          <p:nvPr/>
        </p:nvSpPr>
        <p:spPr>
          <a:xfrm>
            <a:off x="826236" y="0"/>
            <a:ext cx="10211220" cy="1384995"/>
          </a:xfrm>
          <a:prstGeom prst="rect">
            <a:avLst/>
          </a:prstGeom>
          <a:noFill/>
        </p:spPr>
        <p:txBody>
          <a:bodyPr wrap="square" rtlCol="0">
            <a:spAutoFit/>
          </a:bodyPr>
          <a:lstStyle/>
          <a:p>
            <a:pPr algn="ctr"/>
            <a:r>
              <a:rPr lang="ro-RO" sz="2800" b="1" dirty="0">
                <a:latin typeface="Times New Roman" panose="02020603050405020304" pitchFamily="18" charset="0"/>
                <a:cs typeface="Times New Roman" panose="02020603050405020304" pitchFamily="18" charset="0"/>
              </a:rPr>
              <a:t>Principalele recomandări rezultate ca urmare a desfășurării studiului pilot (recomandări aplicabile instituțiilor naționale coordonatoare)</a:t>
            </a:r>
          </a:p>
        </p:txBody>
      </p:sp>
      <p:sp>
        <p:nvSpPr>
          <p:cNvPr id="7" name="Rectangle 6">
            <a:extLst>
              <a:ext uri="{FF2B5EF4-FFF2-40B4-BE49-F238E27FC236}">
                <a16:creationId xmlns:a16="http://schemas.microsoft.com/office/drawing/2014/main" id="{3F26C316-2007-6347-A52D-B9D6C6211D9A}"/>
              </a:ext>
            </a:extLst>
          </p:cNvPr>
          <p:cNvSpPr/>
          <p:nvPr/>
        </p:nvSpPr>
        <p:spPr>
          <a:xfrm>
            <a:off x="521437" y="1741922"/>
            <a:ext cx="11301979" cy="2677656"/>
          </a:xfrm>
          <a:prstGeom prst="rect">
            <a:avLst/>
          </a:prstGeom>
        </p:spPr>
        <p:txBody>
          <a:bodyPr wrap="square">
            <a:spAutoFit/>
          </a:bodyPr>
          <a:lstStyle/>
          <a:p>
            <a:pPr marL="457200" indent="-457200" algn="just">
              <a:buFont typeface="Arial" panose="020B0604020202020204" pitchFamily="34" charset="0"/>
              <a:buChar char="•"/>
            </a:pPr>
            <a:r>
              <a:rPr lang="ro-RO" sz="2800" dirty="0">
                <a:latin typeface="Times New Roman" panose="02020603050405020304" pitchFamily="18" charset="0"/>
                <a:cs typeface="Times New Roman" panose="02020603050405020304" pitchFamily="18" charset="0"/>
              </a:rPr>
              <a:t>Crearea unui forum pentru schimburi de informații între </a:t>
            </a:r>
            <a:r>
              <a:rPr lang="en-GB" sz="2800" dirty="0">
                <a:latin typeface="Times New Roman" panose="02020603050405020304" pitchFamily="18" charset="0"/>
                <a:cs typeface="Times New Roman" panose="02020603050405020304" pitchFamily="18" charset="0"/>
              </a:rPr>
              <a:t>A</a:t>
            </a:r>
            <a:r>
              <a:rPr lang="ro-RO" sz="2800" dirty="0">
                <a:latin typeface="Times New Roman" panose="02020603050405020304" pitchFamily="18" charset="0"/>
                <a:cs typeface="Times New Roman" panose="02020603050405020304" pitchFamily="18" charset="0"/>
              </a:rPr>
              <a:t>utoritățile de </a:t>
            </a:r>
            <a:r>
              <a:rPr lang="en-GB" sz="2800" dirty="0">
                <a:latin typeface="Times New Roman" panose="02020603050405020304" pitchFamily="18" charset="0"/>
                <a:cs typeface="Times New Roman" panose="02020603050405020304" pitchFamily="18" charset="0"/>
              </a:rPr>
              <a:t>M</a:t>
            </a:r>
            <a:r>
              <a:rPr lang="ro-RO" sz="2800" dirty="0">
                <a:latin typeface="Times New Roman" panose="02020603050405020304" pitchFamily="18" charset="0"/>
                <a:cs typeface="Times New Roman" panose="02020603050405020304" pitchFamily="18" charset="0"/>
              </a:rPr>
              <a:t>anagement și organismele de coordonare;</a:t>
            </a:r>
          </a:p>
          <a:p>
            <a:pPr marL="457200" indent="-457200" algn="just">
              <a:buFont typeface="Arial" panose="020B0604020202020204" pitchFamily="34" charset="0"/>
              <a:buChar char="•"/>
            </a:pPr>
            <a:endParaRPr lang="ro-RO" sz="2800" dirty="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o-RO" sz="2800" dirty="0">
                <a:latin typeface="Times New Roman" panose="02020603050405020304" pitchFamily="18" charset="0"/>
                <a:cs typeface="Times New Roman" panose="02020603050405020304" pitchFamily="18" charset="0"/>
              </a:rPr>
              <a:t>Desfășurarea unor programe de formare sau ateliere care să fie dedicate atât elaborării unor indicatori de realizare și de rezultat și a unor tehnici de evaluare a datelor și măsurilor, cât și aplicării acestora.</a:t>
            </a:r>
          </a:p>
        </p:txBody>
      </p:sp>
      <p:pic>
        <p:nvPicPr>
          <p:cNvPr id="9" name="Picture 8">
            <a:extLst>
              <a:ext uri="{FF2B5EF4-FFF2-40B4-BE49-F238E27FC236}">
                <a16:creationId xmlns:a16="http://schemas.microsoft.com/office/drawing/2014/main" id="{3E0F4BA6-658C-1C46-9AEB-1C9680C2EE3D}"/>
              </a:ext>
            </a:extLst>
          </p:cNvPr>
          <p:cNvPicPr>
            <a:picLocks noChangeAspect="1"/>
          </p:cNvPicPr>
          <p:nvPr/>
        </p:nvPicPr>
        <p:blipFill>
          <a:blip r:embed="rId2"/>
          <a:stretch>
            <a:fillRect/>
          </a:stretch>
        </p:blipFill>
        <p:spPr>
          <a:xfrm>
            <a:off x="9864474" y="5540218"/>
            <a:ext cx="2263740" cy="1146570"/>
          </a:xfrm>
          <a:prstGeom prst="rect">
            <a:avLst/>
          </a:prstGeom>
        </p:spPr>
      </p:pic>
      <p:sp>
        <p:nvSpPr>
          <p:cNvPr id="8" name="Rectangle : coins arrondis 14">
            <a:extLst>
              <a:ext uri="{FF2B5EF4-FFF2-40B4-BE49-F238E27FC236}">
                <a16:creationId xmlns:a16="http://schemas.microsoft.com/office/drawing/2014/main" id="{71C5B21C-57A2-4F30-9DC9-6C28F9C1C5C0}"/>
              </a:ext>
            </a:extLst>
          </p:cNvPr>
          <p:cNvSpPr/>
          <p:nvPr/>
        </p:nvSpPr>
        <p:spPr>
          <a:xfrm>
            <a:off x="445010" y="4941833"/>
            <a:ext cx="11301979" cy="76129"/>
          </a:xfrm>
          <a:prstGeom prst="roundRect">
            <a:avLst/>
          </a:prstGeom>
          <a:solidFill>
            <a:srgbClr val="DEA75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a:ln>
                <a:noFill/>
              </a:ln>
              <a:solidFill>
                <a:srgbClr val="5E5E5E"/>
              </a:solidFill>
              <a:effectLst/>
              <a:uFillTx/>
              <a:latin typeface="+mj-lt"/>
              <a:ea typeface="+mj-ea"/>
              <a:cs typeface="+mj-cs"/>
              <a:sym typeface="Helvetica Neue"/>
            </a:endParaRPr>
          </a:p>
        </p:txBody>
      </p:sp>
    </p:spTree>
    <p:extLst>
      <p:ext uri="{BB962C8B-B14F-4D97-AF65-F5344CB8AC3E}">
        <p14:creationId xmlns:p14="http://schemas.microsoft.com/office/powerpoint/2010/main" val="1694696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FC5C8F-E322-9C41-B86C-03E6B0DCAAA0}"/>
              </a:ext>
            </a:extLst>
          </p:cNvPr>
          <p:cNvSpPr txBox="1"/>
          <p:nvPr/>
        </p:nvSpPr>
        <p:spPr>
          <a:xfrm>
            <a:off x="638828" y="507744"/>
            <a:ext cx="10786554" cy="954107"/>
          </a:xfrm>
          <a:prstGeom prst="rect">
            <a:avLst/>
          </a:prstGeom>
          <a:noFill/>
        </p:spPr>
        <p:txBody>
          <a:bodyPr wrap="square" rtlCol="0">
            <a:spAutoFit/>
          </a:bodyPr>
          <a:lstStyle/>
          <a:p>
            <a:pPr algn="just"/>
            <a:r>
              <a:rPr lang="ro-RO" sz="2800" b="1" dirty="0">
                <a:latin typeface="Times New Roman" panose="02020603050405020304" pitchFamily="18" charset="0"/>
                <a:cs typeface="Times New Roman" panose="02020603050405020304" pitchFamily="18" charset="0"/>
              </a:rPr>
              <a:t>DEZVOLTAREA FOII DE PARCURS PENTRU CONSOLIDAREA CAPACITĂȚII ADMINISTRATIVE (ROADMAP TOOLKIT)</a:t>
            </a:r>
          </a:p>
        </p:txBody>
      </p:sp>
      <p:sp>
        <p:nvSpPr>
          <p:cNvPr id="7" name="Rectangle 6">
            <a:extLst>
              <a:ext uri="{FF2B5EF4-FFF2-40B4-BE49-F238E27FC236}">
                <a16:creationId xmlns:a16="http://schemas.microsoft.com/office/drawing/2014/main" id="{3F26C316-2007-6347-A52D-B9D6C6211D9A}"/>
              </a:ext>
            </a:extLst>
          </p:cNvPr>
          <p:cNvSpPr/>
          <p:nvPr/>
        </p:nvSpPr>
        <p:spPr>
          <a:xfrm>
            <a:off x="638827" y="1741922"/>
            <a:ext cx="11301979" cy="2677656"/>
          </a:xfrm>
          <a:prstGeom prst="rect">
            <a:avLst/>
          </a:prstGeom>
        </p:spPr>
        <p:txBody>
          <a:bodyPr wrap="square">
            <a:spAutoFit/>
          </a:bodyPr>
          <a:lstStyle/>
          <a:p>
            <a:endParaRPr lang="ro-RO" sz="2800" dirty="0"/>
          </a:p>
          <a:p>
            <a:pPr algn="just"/>
            <a:r>
              <a:rPr lang="ro-RO" sz="2800" dirty="0">
                <a:latin typeface="Times New Roman" panose="02020603050405020304" pitchFamily="18" charset="0"/>
                <a:cs typeface="Times New Roman" panose="02020603050405020304" pitchFamily="18" charset="0"/>
              </a:rPr>
              <a:t>Acest instrument de lucru e fost elaborat în contextul în care capacitățile administrative ale Statelor Membre au fost identificate ca fiind esențiale pentru implementarea eficientă a fondurilor europene în special în orientările privind investițiile din rapoartele de țară în contextul semestrului european 2019 (anexa D).</a:t>
            </a:r>
          </a:p>
        </p:txBody>
      </p:sp>
      <p:pic>
        <p:nvPicPr>
          <p:cNvPr id="9" name="Picture 8">
            <a:extLst>
              <a:ext uri="{FF2B5EF4-FFF2-40B4-BE49-F238E27FC236}">
                <a16:creationId xmlns:a16="http://schemas.microsoft.com/office/drawing/2014/main" id="{3E0F4BA6-658C-1C46-9AEB-1C9680C2EE3D}"/>
              </a:ext>
            </a:extLst>
          </p:cNvPr>
          <p:cNvPicPr>
            <a:picLocks noChangeAspect="1"/>
          </p:cNvPicPr>
          <p:nvPr/>
        </p:nvPicPr>
        <p:blipFill>
          <a:blip r:embed="rId2"/>
          <a:stretch>
            <a:fillRect/>
          </a:stretch>
        </p:blipFill>
        <p:spPr>
          <a:xfrm>
            <a:off x="9864474" y="5540218"/>
            <a:ext cx="2263740" cy="1146570"/>
          </a:xfrm>
          <a:prstGeom prst="rect">
            <a:avLst/>
          </a:prstGeom>
        </p:spPr>
      </p:pic>
      <p:sp>
        <p:nvSpPr>
          <p:cNvPr id="8" name="Rectangle : coins arrondis 14">
            <a:extLst>
              <a:ext uri="{FF2B5EF4-FFF2-40B4-BE49-F238E27FC236}">
                <a16:creationId xmlns:a16="http://schemas.microsoft.com/office/drawing/2014/main" id="{E3D15C74-6B74-4AF6-A46F-E893ACD51F5E}"/>
              </a:ext>
            </a:extLst>
          </p:cNvPr>
          <p:cNvSpPr/>
          <p:nvPr/>
        </p:nvSpPr>
        <p:spPr>
          <a:xfrm>
            <a:off x="638826" y="4842840"/>
            <a:ext cx="11301979" cy="76129"/>
          </a:xfrm>
          <a:prstGeom prst="roundRect">
            <a:avLst/>
          </a:prstGeom>
          <a:solidFill>
            <a:srgbClr val="DEA75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a:ln>
                <a:noFill/>
              </a:ln>
              <a:solidFill>
                <a:srgbClr val="5E5E5E"/>
              </a:solidFill>
              <a:effectLst/>
              <a:uFillTx/>
              <a:latin typeface="+mj-lt"/>
              <a:ea typeface="+mj-ea"/>
              <a:cs typeface="+mj-cs"/>
              <a:sym typeface="Helvetica Neue"/>
            </a:endParaRPr>
          </a:p>
        </p:txBody>
      </p:sp>
    </p:spTree>
    <p:extLst>
      <p:ext uri="{BB962C8B-B14F-4D97-AF65-F5344CB8AC3E}">
        <p14:creationId xmlns:p14="http://schemas.microsoft.com/office/powerpoint/2010/main" val="3400275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FC5C8F-E322-9C41-B86C-03E6B0DCAAA0}"/>
              </a:ext>
            </a:extLst>
          </p:cNvPr>
          <p:cNvSpPr txBox="1"/>
          <p:nvPr/>
        </p:nvSpPr>
        <p:spPr>
          <a:xfrm>
            <a:off x="360219" y="507744"/>
            <a:ext cx="11580588" cy="615553"/>
          </a:xfrm>
          <a:prstGeom prst="rect">
            <a:avLst/>
          </a:prstGeom>
          <a:noFill/>
        </p:spPr>
        <p:txBody>
          <a:bodyPr wrap="square" rtlCol="0">
            <a:spAutoFit/>
          </a:bodyPr>
          <a:lstStyle/>
          <a:p>
            <a:pPr algn="just"/>
            <a:r>
              <a:rPr lang="ro-RO" sz="3400" b="1" dirty="0">
                <a:latin typeface="Times New Roman" panose="02020603050405020304" pitchFamily="18" charset="0"/>
                <a:cs typeface="Times New Roman" panose="02020603050405020304" pitchFamily="18" charset="0"/>
              </a:rPr>
              <a:t>Factori importanți în evaluarea capacității administrative (1)</a:t>
            </a:r>
          </a:p>
        </p:txBody>
      </p:sp>
      <p:sp>
        <p:nvSpPr>
          <p:cNvPr id="7" name="Rectangle 6">
            <a:extLst>
              <a:ext uri="{FF2B5EF4-FFF2-40B4-BE49-F238E27FC236}">
                <a16:creationId xmlns:a16="http://schemas.microsoft.com/office/drawing/2014/main" id="{3F26C316-2007-6347-A52D-B9D6C6211D9A}"/>
              </a:ext>
            </a:extLst>
          </p:cNvPr>
          <p:cNvSpPr/>
          <p:nvPr/>
        </p:nvSpPr>
        <p:spPr>
          <a:xfrm>
            <a:off x="521437" y="1741922"/>
            <a:ext cx="11301979" cy="4832092"/>
          </a:xfrm>
          <a:prstGeom prst="rect">
            <a:avLst/>
          </a:prstGeom>
        </p:spPr>
        <p:txBody>
          <a:bodyPr wrap="square">
            <a:spAutoFit/>
          </a:bodyPr>
          <a:lstStyle/>
          <a:p>
            <a:pPr marL="457200" indent="-457200" algn="just">
              <a:buFont typeface="Arial" panose="020B0604020202020204" pitchFamily="34" charset="0"/>
              <a:buChar char="•"/>
            </a:pPr>
            <a:r>
              <a:rPr lang="ro-RO" sz="2800" b="1" dirty="0">
                <a:latin typeface="Times New Roman" panose="02020603050405020304" pitchFamily="18" charset="0"/>
                <a:cs typeface="Times New Roman" panose="02020603050405020304" pitchFamily="18" charset="0"/>
              </a:rPr>
              <a:t>Structura instituțională </a:t>
            </a:r>
            <a:r>
              <a:rPr lang="ro-RO" sz="2800" dirty="0">
                <a:latin typeface="Times New Roman" panose="02020603050405020304" pitchFamily="18" charset="0"/>
                <a:cs typeface="Times New Roman" panose="02020603050405020304" pitchFamily="18" charset="0"/>
              </a:rPr>
              <a:t>care prevede o repartizare clară a responsabilităților și atribuțiilor autorităților de management și ale altor instituții importante în procesul de gestionare a fondurilor (intituții cu rol de coordonare, verificare, etc), precum și interdependența dintre ele, determină în mare măsură eficiența unui mecanism de obținere a rezultatelor în cadrul unui program;</a:t>
            </a:r>
          </a:p>
          <a:p>
            <a:pPr marL="457200" indent="-457200" algn="just">
              <a:buFont typeface="Arial" panose="020B0604020202020204" pitchFamily="34" charset="0"/>
              <a:buChar char="•"/>
            </a:pPr>
            <a:endParaRPr lang="ro-RO" sz="2800" dirty="0">
              <a:latin typeface="Times New Roman" panose="02020603050405020304" pitchFamily="18" charset="0"/>
              <a:cs typeface="Times New Roman" panose="02020603050405020304" pitchFamily="18" charset="0"/>
            </a:endParaRPr>
          </a:p>
          <a:p>
            <a:pPr marL="457200" indent="-457200" algn="just">
              <a:buFont typeface="Arial" panose="020B0604020202020204" pitchFamily="34" charset="0"/>
              <a:buChar char="•"/>
            </a:pPr>
            <a:r>
              <a:rPr lang="ro-RO" sz="2800" b="1" dirty="0">
                <a:latin typeface="Times New Roman" panose="02020603050405020304" pitchFamily="18" charset="0"/>
                <a:cs typeface="Times New Roman" panose="02020603050405020304" pitchFamily="18" charset="0"/>
              </a:rPr>
              <a:t>Resursele umane</a:t>
            </a:r>
            <a:r>
              <a:rPr lang="ro-RO" sz="2800" dirty="0">
                <a:latin typeface="Times New Roman" panose="02020603050405020304" pitchFamily="18" charset="0"/>
                <a:cs typeface="Times New Roman" panose="02020603050405020304" pitchFamily="18" charset="0"/>
              </a:rPr>
              <a:t>: asigurarea disponibilității în timp util a personalului experimentat, calificat și motivat este un factor esențial de succes pentru gestionarea fondurilor;</a:t>
            </a:r>
          </a:p>
          <a:p>
            <a:pPr algn="just"/>
            <a:endParaRPr lang="ro-RO" sz="2800" dirty="0"/>
          </a:p>
        </p:txBody>
      </p:sp>
      <p:pic>
        <p:nvPicPr>
          <p:cNvPr id="9" name="Picture 8">
            <a:extLst>
              <a:ext uri="{FF2B5EF4-FFF2-40B4-BE49-F238E27FC236}">
                <a16:creationId xmlns:a16="http://schemas.microsoft.com/office/drawing/2014/main" id="{3E0F4BA6-658C-1C46-9AEB-1C9680C2EE3D}"/>
              </a:ext>
            </a:extLst>
          </p:cNvPr>
          <p:cNvPicPr>
            <a:picLocks noChangeAspect="1"/>
          </p:cNvPicPr>
          <p:nvPr/>
        </p:nvPicPr>
        <p:blipFill>
          <a:blip r:embed="rId2"/>
          <a:stretch>
            <a:fillRect/>
          </a:stretch>
        </p:blipFill>
        <p:spPr>
          <a:xfrm>
            <a:off x="9864474" y="5540218"/>
            <a:ext cx="2263740" cy="1146570"/>
          </a:xfrm>
          <a:prstGeom prst="rect">
            <a:avLst/>
          </a:prstGeom>
        </p:spPr>
      </p:pic>
    </p:spTree>
    <p:extLst>
      <p:ext uri="{BB962C8B-B14F-4D97-AF65-F5344CB8AC3E}">
        <p14:creationId xmlns:p14="http://schemas.microsoft.com/office/powerpoint/2010/main" val="9374420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5FC5C8F-E322-9C41-B86C-03E6B0DCAAA0}"/>
              </a:ext>
            </a:extLst>
          </p:cNvPr>
          <p:cNvSpPr txBox="1"/>
          <p:nvPr/>
        </p:nvSpPr>
        <p:spPr>
          <a:xfrm>
            <a:off x="360219" y="507744"/>
            <a:ext cx="11580588" cy="615553"/>
          </a:xfrm>
          <a:prstGeom prst="rect">
            <a:avLst/>
          </a:prstGeom>
          <a:noFill/>
        </p:spPr>
        <p:txBody>
          <a:bodyPr wrap="square" rtlCol="0">
            <a:spAutoFit/>
          </a:bodyPr>
          <a:lstStyle/>
          <a:p>
            <a:pPr algn="just"/>
            <a:r>
              <a:rPr lang="ro-RO" sz="3400" b="1" dirty="0">
                <a:latin typeface="Times New Roman" panose="02020603050405020304" pitchFamily="18" charset="0"/>
                <a:cs typeface="Times New Roman" panose="02020603050405020304" pitchFamily="18" charset="0"/>
              </a:rPr>
              <a:t>Factori importanți în evaluarea capacității administrative (2)</a:t>
            </a:r>
          </a:p>
        </p:txBody>
      </p:sp>
      <p:sp>
        <p:nvSpPr>
          <p:cNvPr id="7" name="Rectangle 6">
            <a:extLst>
              <a:ext uri="{FF2B5EF4-FFF2-40B4-BE49-F238E27FC236}">
                <a16:creationId xmlns:a16="http://schemas.microsoft.com/office/drawing/2014/main" id="{3F26C316-2007-6347-A52D-B9D6C6211D9A}"/>
              </a:ext>
            </a:extLst>
          </p:cNvPr>
          <p:cNvSpPr/>
          <p:nvPr/>
        </p:nvSpPr>
        <p:spPr>
          <a:xfrm>
            <a:off x="521437" y="1741922"/>
            <a:ext cx="11301979" cy="3539430"/>
          </a:xfrm>
          <a:prstGeom prst="rect">
            <a:avLst/>
          </a:prstGeom>
        </p:spPr>
        <p:txBody>
          <a:bodyPr wrap="square">
            <a:spAutoFit/>
          </a:bodyPr>
          <a:lstStyle/>
          <a:p>
            <a:pPr algn="just"/>
            <a:r>
              <a:rPr lang="ro-RO" sz="2800" b="1" dirty="0">
                <a:latin typeface="Times New Roman" panose="02020603050405020304" pitchFamily="18" charset="0"/>
                <a:cs typeface="Times New Roman" panose="02020603050405020304" pitchFamily="18" charset="0"/>
              </a:rPr>
              <a:t>Sisteme și instrumente</a:t>
            </a:r>
            <a:r>
              <a:rPr lang="ro-RO" sz="2800" dirty="0">
                <a:latin typeface="Times New Roman" panose="02020603050405020304" pitchFamily="18" charset="0"/>
                <a:cs typeface="Times New Roman" panose="02020603050405020304" pitchFamily="18" charset="0"/>
              </a:rPr>
              <a:t>: aceasta înseamnă disponibilitatea instrumentelor, a metodelor, a orientărilor, a manualelor, a sistemelor, a procedurilor, a formularelor etc. Acestea sunt toate instrumente de asistență pentru locul de muncă, datorită cărora sistemul poate funcționa mai eficient. </a:t>
            </a:r>
          </a:p>
          <a:p>
            <a:pPr algn="just"/>
            <a:r>
              <a:rPr lang="ro-RO" sz="2800" dirty="0">
                <a:latin typeface="Times New Roman" panose="02020603050405020304" pitchFamily="18" charset="0"/>
                <a:cs typeface="Times New Roman" panose="02020603050405020304" pitchFamily="18" charset="0"/>
              </a:rPr>
              <a:t>Sistemele și instrumentele fac organizațiile mai puțin vulnerabile la probleme precum fluctuația/ rotația personalului, reduc riscul de disfuncționalit</a:t>
            </a:r>
            <a:r>
              <a:rPr lang="en-GB" sz="2800" dirty="0">
                <a:latin typeface="Times New Roman" panose="02020603050405020304" pitchFamily="18" charset="0"/>
                <a:cs typeface="Times New Roman" panose="02020603050405020304" pitchFamily="18" charset="0"/>
              </a:rPr>
              <a:t>ate</a:t>
            </a:r>
            <a:r>
              <a:rPr lang="ro-RO" sz="2800" dirty="0">
                <a:latin typeface="Times New Roman" panose="02020603050405020304" pitchFamily="18" charset="0"/>
                <a:cs typeface="Times New Roman" panose="02020603050405020304" pitchFamily="18" charset="0"/>
              </a:rPr>
              <a:t> și îmbunătățesc eficacitatea</a:t>
            </a:r>
            <a:r>
              <a:rPr lang="en-GB" sz="2800" dirty="0">
                <a:latin typeface="Times New Roman" panose="02020603050405020304" pitchFamily="18" charset="0"/>
                <a:cs typeface="Times New Roman" panose="02020603050405020304" pitchFamily="18" charset="0"/>
              </a:rPr>
              <a:t> </a:t>
            </a:r>
            <a:r>
              <a:rPr lang="en-GB" sz="2800" dirty="0" err="1">
                <a:latin typeface="Times New Roman" panose="02020603050405020304" pitchFamily="18" charset="0"/>
                <a:cs typeface="Times New Roman" panose="02020603050405020304" pitchFamily="18" charset="0"/>
              </a:rPr>
              <a:t>generala</a:t>
            </a:r>
            <a:r>
              <a:rPr lang="en-GB" sz="2800" dirty="0">
                <a:latin typeface="Times New Roman" panose="02020603050405020304" pitchFamily="18" charset="0"/>
                <a:cs typeface="Times New Roman" panose="02020603050405020304" pitchFamily="18" charset="0"/>
              </a:rPr>
              <a:t> a </a:t>
            </a:r>
            <a:r>
              <a:rPr lang="en-GB" sz="2800" dirty="0" err="1">
                <a:latin typeface="Times New Roman" panose="02020603050405020304" pitchFamily="18" charset="0"/>
                <a:cs typeface="Times New Roman" panose="02020603050405020304" pitchFamily="18" charset="0"/>
              </a:rPr>
              <a:t>activitatii</a:t>
            </a:r>
            <a:r>
              <a:rPr lang="en-GB" sz="2800" dirty="0">
                <a:latin typeface="Times New Roman" panose="02020603050405020304" pitchFamily="18" charset="0"/>
                <a:cs typeface="Times New Roman" panose="02020603050405020304" pitchFamily="18" charset="0"/>
              </a:rPr>
              <a:t> AM.</a:t>
            </a:r>
            <a:endParaRPr lang="ro-RO" sz="2800" dirty="0">
              <a:latin typeface="Times New Roman" panose="02020603050405020304" pitchFamily="18" charset="0"/>
              <a:cs typeface="Times New Roman" panose="02020603050405020304" pitchFamily="18" charset="0"/>
            </a:endParaRPr>
          </a:p>
          <a:p>
            <a:pPr algn="just"/>
            <a:endParaRPr lang="ro-RO" sz="2800" dirty="0"/>
          </a:p>
        </p:txBody>
      </p:sp>
      <p:pic>
        <p:nvPicPr>
          <p:cNvPr id="9" name="Picture 8">
            <a:extLst>
              <a:ext uri="{FF2B5EF4-FFF2-40B4-BE49-F238E27FC236}">
                <a16:creationId xmlns:a16="http://schemas.microsoft.com/office/drawing/2014/main" id="{3E0F4BA6-658C-1C46-9AEB-1C9680C2EE3D}"/>
              </a:ext>
            </a:extLst>
          </p:cNvPr>
          <p:cNvPicPr>
            <a:picLocks noChangeAspect="1"/>
          </p:cNvPicPr>
          <p:nvPr/>
        </p:nvPicPr>
        <p:blipFill>
          <a:blip r:embed="rId2"/>
          <a:stretch>
            <a:fillRect/>
          </a:stretch>
        </p:blipFill>
        <p:spPr>
          <a:xfrm>
            <a:off x="9864474" y="5540218"/>
            <a:ext cx="2263740" cy="1146570"/>
          </a:xfrm>
          <a:prstGeom prst="rect">
            <a:avLst/>
          </a:prstGeom>
        </p:spPr>
      </p:pic>
      <p:sp>
        <p:nvSpPr>
          <p:cNvPr id="8" name="Rectangle : coins arrondis 14">
            <a:extLst>
              <a:ext uri="{FF2B5EF4-FFF2-40B4-BE49-F238E27FC236}">
                <a16:creationId xmlns:a16="http://schemas.microsoft.com/office/drawing/2014/main" id="{9234E6CD-C130-49B9-9D90-406815EC8BBA}"/>
              </a:ext>
            </a:extLst>
          </p:cNvPr>
          <p:cNvSpPr/>
          <p:nvPr/>
        </p:nvSpPr>
        <p:spPr>
          <a:xfrm>
            <a:off x="521437" y="5099552"/>
            <a:ext cx="11301979" cy="76129"/>
          </a:xfrm>
          <a:prstGeom prst="roundRect">
            <a:avLst/>
          </a:prstGeom>
          <a:solidFill>
            <a:srgbClr val="DEA751"/>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7" rtl="0" fontAlgn="auto" latinLnBrk="0" hangingPunct="0">
              <a:lnSpc>
                <a:spcPct val="100000"/>
              </a:lnSpc>
              <a:spcBef>
                <a:spcPts val="0"/>
              </a:spcBef>
              <a:spcAft>
                <a:spcPts val="0"/>
              </a:spcAft>
              <a:buClrTx/>
              <a:buSzTx/>
              <a:buFontTx/>
              <a:buNone/>
              <a:tabLst/>
            </a:pPr>
            <a:endParaRPr kumimoji="0" lang="fr-FR" sz="2400" b="0" i="0" u="none" strike="noStrike" cap="none" spc="0" normalizeH="0" baseline="0">
              <a:ln>
                <a:noFill/>
              </a:ln>
              <a:solidFill>
                <a:srgbClr val="5E5E5E"/>
              </a:solidFill>
              <a:effectLst/>
              <a:uFillTx/>
              <a:latin typeface="+mj-lt"/>
              <a:ea typeface="+mj-ea"/>
              <a:cs typeface="+mj-cs"/>
              <a:sym typeface="Helvetica Neue"/>
            </a:endParaRPr>
          </a:p>
        </p:txBody>
      </p:sp>
    </p:spTree>
    <p:extLst>
      <p:ext uri="{BB962C8B-B14F-4D97-AF65-F5344CB8AC3E}">
        <p14:creationId xmlns:p14="http://schemas.microsoft.com/office/powerpoint/2010/main" val="11667454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560</TotalTime>
  <Words>1615</Words>
  <Application>Microsoft Office PowerPoint</Application>
  <PresentationFormat>Widescreen</PresentationFormat>
  <Paragraphs>92</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Calibri Light</vt:lpstr>
      <vt:lpstr>Open Sans</vt:lpstr>
      <vt:lpstr>Open Sans Extrabold</vt:lpstr>
      <vt:lpstr>Symbol</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Director</cp:lastModifiedBy>
  <cp:revision>32</cp:revision>
  <cp:lastPrinted>2021-09-16T09:08:27Z</cp:lastPrinted>
  <dcterms:created xsi:type="dcterms:W3CDTF">2021-09-15T18:28:22Z</dcterms:created>
  <dcterms:modified xsi:type="dcterms:W3CDTF">2021-11-17T09:20:25Z</dcterms:modified>
</cp:coreProperties>
</file>