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79" r:id="rId3"/>
    <p:sldId id="290" r:id="rId4"/>
    <p:sldId id="291" r:id="rId5"/>
    <p:sldId id="282" r:id="rId6"/>
    <p:sldId id="284" r:id="rId7"/>
    <p:sldId id="285" r:id="rId8"/>
    <p:sldId id="286" r:id="rId9"/>
    <p:sldId id="287" r:id="rId10"/>
    <p:sldId id="288" r:id="rId11"/>
    <p:sldId id="289" r:id="rId12"/>
    <p:sldId id="25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61" r:id="rId25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A751"/>
    <a:srgbClr val="4472C4"/>
    <a:srgbClr val="1C4B88"/>
    <a:srgbClr val="1C4A88"/>
    <a:srgbClr val="D8A2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599"/>
  </p:normalViewPr>
  <p:slideViewPr>
    <p:cSldViewPr snapToGrid="0" snapToObjects="1">
      <p:cViewPr varScale="1">
        <p:scale>
          <a:sx n="79" d="100"/>
          <a:sy n="79" d="100"/>
        </p:scale>
        <p:origin x="101" y="1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blog.epmainc.com/virtual-project-teams-8-keys-to-success/" TargetMode="External"/><Relationship Id="rId1" Type="http://schemas.openxmlformats.org/officeDocument/2006/relationships/image" Target="../media/image6.jpeg"/><Relationship Id="rId6" Type="http://schemas.openxmlformats.org/officeDocument/2006/relationships/hyperlink" Target="https://pxhere.com/en/photo/590530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s://www.caltex.com/my/investors/investor-support/business-development.html" TargetMode="Externa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s://jhbsda.blogspot.com/2021/05/intreprinderi-mici-si-mijlocii.html" TargetMode="External"/><Relationship Id="rId7" Type="http://schemas.openxmlformats.org/officeDocument/2006/relationships/hyperlink" Target="http://commons.wikimedia.org/wiki/File:Electric_bus_BK6122EV1.jpg" TargetMode="External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2.jpeg"/><Relationship Id="rId5" Type="http://schemas.openxmlformats.org/officeDocument/2006/relationships/hyperlink" Target="https://www.wideopenspaces.com/10-country-roads-youll-love-driving-on-in-your-truck/" TargetMode="External"/><Relationship Id="rId4" Type="http://schemas.openxmlformats.org/officeDocument/2006/relationships/image" Target="../media/image11.jpeg"/><Relationship Id="rId9" Type="http://schemas.openxmlformats.org/officeDocument/2006/relationships/hyperlink" Target="https://road.cc/content/news/214005-birmingham-scraps-six-cycle-lanes-favour-two-segregated-superhighways" TargetMode="External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ribuna.ro/stiri/eveniment/reabilitare-termica-si-balcoane-inchise-de-21-milioane-lei-pentru-trei-blocuri-din-sibiu-120779.html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s://bristol-barkers.co.uk/walks/dundridge-park/" TargetMode="External"/><Relationship Id="rId1" Type="http://schemas.openxmlformats.org/officeDocument/2006/relationships/image" Target="../media/image14.jpeg"/><Relationship Id="rId6" Type="http://schemas.openxmlformats.org/officeDocument/2006/relationships/hyperlink" Target="https://ana-maria-catalina.blogspot.com/2015/01/turda-str-lotus-nr7-scoala-generala.html" TargetMode="External"/><Relationship Id="rId5" Type="http://schemas.openxmlformats.org/officeDocument/2006/relationships/image" Target="../media/image16.jpeg"/><Relationship Id="rId10" Type="http://schemas.openxmlformats.org/officeDocument/2006/relationships/hyperlink" Target="http://www.suub.ro/servicii/unitate-primiri-urgente/" TargetMode="External"/><Relationship Id="rId4" Type="http://schemas.openxmlformats.org/officeDocument/2006/relationships/hyperlink" Target="http://www.informatii-romania.ro/listing/colegiu-national-ion-c-bratianu/" TargetMode="External"/><Relationship Id="rId9" Type="http://schemas.openxmlformats.org/officeDocument/2006/relationships/image" Target="../media/image18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blog.epmainc.com/virtual-project-teams-8-keys-to-success/" TargetMode="External"/><Relationship Id="rId1" Type="http://schemas.openxmlformats.org/officeDocument/2006/relationships/image" Target="../media/image6.jpeg"/><Relationship Id="rId6" Type="http://schemas.openxmlformats.org/officeDocument/2006/relationships/hyperlink" Target="https://pxhere.com/en/photo/590530" TargetMode="External"/><Relationship Id="rId5" Type="http://schemas.openxmlformats.org/officeDocument/2006/relationships/image" Target="../media/image8.jpeg"/><Relationship Id="rId4" Type="http://schemas.openxmlformats.org/officeDocument/2006/relationships/hyperlink" Target="https://www.caltex.com/my/investors/investor-support/business-development.html" TargetMode="External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s://jhbsda.blogspot.com/2021/05/intreprinderi-mici-si-mijlocii.html" TargetMode="External"/><Relationship Id="rId7" Type="http://schemas.openxmlformats.org/officeDocument/2006/relationships/hyperlink" Target="http://commons.wikimedia.org/wiki/File:Electric_bus_BK6122EV1.jpg" TargetMode="External"/><Relationship Id="rId2" Type="http://schemas.openxmlformats.org/officeDocument/2006/relationships/image" Target="../media/image10.jpeg"/><Relationship Id="rId1" Type="http://schemas.openxmlformats.org/officeDocument/2006/relationships/image" Target="../media/image9.jpeg"/><Relationship Id="rId6" Type="http://schemas.openxmlformats.org/officeDocument/2006/relationships/image" Target="../media/image12.jpeg"/><Relationship Id="rId5" Type="http://schemas.openxmlformats.org/officeDocument/2006/relationships/hyperlink" Target="https://www.wideopenspaces.com/10-country-roads-youll-love-driving-on-in-your-truck/" TargetMode="External"/><Relationship Id="rId4" Type="http://schemas.openxmlformats.org/officeDocument/2006/relationships/image" Target="../media/image11.jpeg"/><Relationship Id="rId9" Type="http://schemas.openxmlformats.org/officeDocument/2006/relationships/hyperlink" Target="https://road.cc/content/news/214005-birmingham-scraps-six-cycle-lanes-favour-two-segregated-superhighways" TargetMode="External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tribuna.ro/stiri/eveniment/reabilitare-termica-si-balcoane-inchise-de-21-milioane-lei-pentru-trei-blocuri-din-sibiu-120779.html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s://bristol-barkers.co.uk/walks/dundridge-park/" TargetMode="External"/><Relationship Id="rId1" Type="http://schemas.openxmlformats.org/officeDocument/2006/relationships/image" Target="../media/image14.jpeg"/><Relationship Id="rId6" Type="http://schemas.openxmlformats.org/officeDocument/2006/relationships/hyperlink" Target="https://ana-maria-catalina.blogspot.com/2015/01/turda-str-lotus-nr7-scoala-generala.html" TargetMode="External"/><Relationship Id="rId5" Type="http://schemas.openxmlformats.org/officeDocument/2006/relationships/image" Target="../media/image16.jpeg"/><Relationship Id="rId10" Type="http://schemas.openxmlformats.org/officeDocument/2006/relationships/hyperlink" Target="http://www.suub.ro/servicii/unitate-primiri-urgente/" TargetMode="External"/><Relationship Id="rId4" Type="http://schemas.openxmlformats.org/officeDocument/2006/relationships/hyperlink" Target="http://www.informatii-romania.ro/listing/colegiu-national-ion-c-bratianu/" TargetMode="External"/><Relationship Id="rId9" Type="http://schemas.openxmlformats.org/officeDocument/2006/relationships/image" Target="../media/image18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06DE44-6FFF-4A0D-965D-0EB6E62F20D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BF71EBFE-D4E1-42AE-98F6-49C6C998086D}">
      <dgm:prSet phldrT="[Text]"/>
      <dgm:spPr/>
      <dgm:t>
        <a:bodyPr/>
        <a:lstStyle/>
        <a:p>
          <a:pPr algn="l"/>
          <a:r>
            <a:rPr lang="en-GB" b="1" i="0" u="none" strike="noStrike" baseline="0" dirty="0" err="1">
              <a:solidFill>
                <a:srgbClr val="FFFF00"/>
              </a:solidFill>
              <a:latin typeface="Calibri" panose="020F0502020204030204" pitchFamily="34" charset="0"/>
            </a:rPr>
            <a:t>Aprox</a:t>
          </a:r>
          <a:r>
            <a:rPr lang="en-GB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 2900</a:t>
          </a:r>
          <a:r>
            <a:rPr lang="ro-RO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proiecte</a:t>
          </a:r>
          <a:r>
            <a:rPr lang="fr-FR" b="0" i="0" u="none" strike="noStrike" baseline="0" dirty="0">
              <a:latin typeface="Calibri" panose="020F0502020204030204" pitchFamily="34" charset="0"/>
            </a:rPr>
            <a:t>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depuse</a:t>
          </a:r>
          <a:r>
            <a:rPr lang="fr-FR" b="0" i="0" u="none" strike="noStrike" baseline="0" dirty="0">
              <a:latin typeface="Calibri" panose="020F0502020204030204" pitchFamily="34" charset="0"/>
            </a:rPr>
            <a:t>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în</a:t>
          </a:r>
          <a:r>
            <a:rPr lang="fr-FR" b="0" i="0" u="none" strike="noStrike" baseline="0" dirty="0">
              <a:latin typeface="Calibri" panose="020F0502020204030204" pitchFamily="34" charset="0"/>
            </a:rPr>
            <a:t>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Regiunea</a:t>
          </a:r>
          <a:r>
            <a:rPr lang="fr-FR" b="0" i="0" u="none" strike="noStrike" baseline="0" dirty="0">
              <a:latin typeface="Calibri" panose="020F0502020204030204" pitchFamily="34" charset="0"/>
            </a:rPr>
            <a:t> Sud-Est,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din</a:t>
          </a:r>
          <a:r>
            <a:rPr lang="fr-FR" b="0" i="0" u="none" strike="noStrike" baseline="0" dirty="0">
              <a:latin typeface="Calibri" panose="020F0502020204030204" pitchFamily="34" charset="0"/>
            </a:rPr>
            <a:t> care 591 in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cadrul</a:t>
          </a:r>
          <a:r>
            <a:rPr lang="fr-FR" b="0" i="0" u="none" strike="noStrike" baseline="0" dirty="0">
              <a:latin typeface="Calibri" panose="020F0502020204030204" pitchFamily="34" charset="0"/>
            </a:rPr>
            <a:t>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apelurilor</a:t>
          </a:r>
          <a:r>
            <a:rPr lang="fr-FR" b="0" i="0" u="none" strike="noStrike" baseline="0" dirty="0">
              <a:latin typeface="Calibri" panose="020F0502020204030204" pitchFamily="34" charset="0"/>
            </a:rPr>
            <a:t>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lansate</a:t>
          </a:r>
          <a:r>
            <a:rPr lang="fr-FR" b="0" i="0" u="none" strike="noStrike" baseline="0" dirty="0">
              <a:latin typeface="Calibri" panose="020F0502020204030204" pitchFamily="34" charset="0"/>
            </a:rPr>
            <a:t> in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cadrul</a:t>
          </a:r>
          <a:r>
            <a:rPr lang="fr-FR" b="0" i="0" u="none" strike="noStrike" baseline="0" dirty="0">
              <a:latin typeface="Calibri" panose="020F0502020204030204" pitchFamily="34" charset="0"/>
            </a:rPr>
            <a:t>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alocarii</a:t>
          </a:r>
          <a:r>
            <a:rPr lang="fr-FR" b="0" i="0" u="none" strike="noStrike" baseline="0" dirty="0">
              <a:latin typeface="Calibri" panose="020F0502020204030204" pitchFamily="34" charset="0"/>
            </a:rPr>
            <a:t> ITI Delta </a:t>
          </a:r>
          <a:r>
            <a:rPr lang="fr-FR" b="0" i="0" u="none" strike="noStrike" baseline="0" dirty="0" err="1">
              <a:latin typeface="Calibri" panose="020F0502020204030204" pitchFamily="34" charset="0"/>
            </a:rPr>
            <a:t>Dunarii</a:t>
          </a:r>
          <a:endParaRPr lang="ro-RO" dirty="0"/>
        </a:p>
      </dgm:t>
    </dgm:pt>
    <dgm:pt modelId="{20E62499-FBB5-4919-9FA3-8F81575BE21C}" type="parTrans" cxnId="{42BB3510-6931-4557-A925-3932DE04FED8}">
      <dgm:prSet/>
      <dgm:spPr/>
      <dgm:t>
        <a:bodyPr/>
        <a:lstStyle/>
        <a:p>
          <a:endParaRPr lang="ro-RO"/>
        </a:p>
      </dgm:t>
    </dgm:pt>
    <dgm:pt modelId="{6D2ADE7A-BD8B-4C89-9C58-C1E686AFC53A}" type="sibTrans" cxnId="{42BB3510-6931-4557-A925-3932DE04FED8}">
      <dgm:prSet/>
      <dgm:spPr/>
      <dgm:t>
        <a:bodyPr/>
        <a:lstStyle/>
        <a:p>
          <a:endParaRPr lang="ro-RO"/>
        </a:p>
      </dgm:t>
    </dgm:pt>
    <dgm:pt modelId="{B579C5DE-C605-451F-8246-1926487DF58F}">
      <dgm:prSet phldrT="[Text]"/>
      <dgm:spPr/>
      <dgm:t>
        <a:bodyPr/>
        <a:lstStyle/>
        <a:p>
          <a:pPr algn="l"/>
          <a:r>
            <a:rPr lang="en-GB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1199</a:t>
          </a:r>
          <a:r>
            <a:rPr lang="ro-RO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 proiecte contractate, 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cu o </a:t>
          </a:r>
          <a:r>
            <a:rPr lang="en-GB" b="0" i="0" u="none" strike="noStrike" baseline="0" dirty="0" err="1">
              <a:solidFill>
                <a:schemeClr val="bg1"/>
              </a:solidFill>
              <a:latin typeface="Calibri" panose="020F0502020204030204" pitchFamily="34" charset="0"/>
            </a:rPr>
            <a:t>valoare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GB" b="0" i="0" u="none" strike="noStrike" baseline="0" dirty="0" err="1">
              <a:solidFill>
                <a:schemeClr val="bg1"/>
              </a:solidFill>
              <a:latin typeface="Calibri" panose="020F0502020204030204" pitchFamily="34" charset="0"/>
            </a:rPr>
            <a:t>finantabila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ro-RO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totală de </a:t>
          </a:r>
          <a:r>
            <a:rPr lang="en-GB" b="0" i="0" u="none" strike="noStrike" baseline="0" dirty="0" err="1">
              <a:solidFill>
                <a:schemeClr val="bg1"/>
              </a:solidFill>
              <a:latin typeface="Calibri" panose="020F0502020204030204" pitchFamily="34" charset="0"/>
            </a:rPr>
            <a:t>aprox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ro-RO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1,</a:t>
          </a:r>
          <a:r>
            <a:rPr lang="en-GB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48</a:t>
          </a:r>
          <a:r>
            <a:rPr lang="ro-RO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 miliarde EUR</a:t>
          </a:r>
          <a:r>
            <a:rPr lang="en-GB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 (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din care 436 </a:t>
          </a:r>
          <a:r>
            <a:rPr lang="en-GB" b="0" i="0" u="none" strike="noStrike" baseline="0" dirty="0" err="1">
              <a:solidFill>
                <a:schemeClr val="bg1"/>
              </a:solidFill>
              <a:latin typeface="Calibri" panose="020F0502020204030204" pitchFamily="34" charset="0"/>
            </a:rPr>
            <a:t>proiecte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 in </a:t>
          </a:r>
          <a:r>
            <a:rPr lang="en-GB" b="0" i="0" u="none" strike="noStrike" baseline="0" dirty="0" err="1">
              <a:solidFill>
                <a:schemeClr val="bg1"/>
              </a:solidFill>
              <a:latin typeface="Calibri" panose="020F0502020204030204" pitchFamily="34" charset="0"/>
            </a:rPr>
            <a:t>cadrul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GB" b="0" i="0" u="none" strike="noStrike" baseline="0" dirty="0" err="1">
              <a:solidFill>
                <a:schemeClr val="bg1"/>
              </a:solidFill>
              <a:latin typeface="Calibri" panose="020F0502020204030204" pitchFamily="34" charset="0"/>
            </a:rPr>
            <a:t>alocarii</a:t>
          </a:r>
          <a:r>
            <a:rPr lang="en-GB" b="0" i="0" u="none" strike="noStrike" baseline="0" dirty="0">
              <a:solidFill>
                <a:schemeClr val="bg1"/>
              </a:solidFill>
              <a:latin typeface="Calibri" panose="020F0502020204030204" pitchFamily="34" charset="0"/>
            </a:rPr>
            <a:t> ITI Delta </a:t>
          </a:r>
          <a:r>
            <a:rPr lang="en-GB" b="0" i="0" u="none" strike="noStrike" baseline="0" dirty="0" err="1">
              <a:solidFill>
                <a:schemeClr val="bg1"/>
              </a:solidFill>
              <a:latin typeface="Calibri" panose="020F0502020204030204" pitchFamily="34" charset="0"/>
            </a:rPr>
            <a:t>Dunarii</a:t>
          </a:r>
          <a:r>
            <a:rPr lang="en-GB" b="0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)</a:t>
          </a:r>
          <a:endParaRPr lang="ro-RO" b="0" dirty="0">
            <a:solidFill>
              <a:srgbClr val="FFFF00"/>
            </a:solidFill>
          </a:endParaRPr>
        </a:p>
      </dgm:t>
    </dgm:pt>
    <dgm:pt modelId="{4CB62597-2250-4A6B-ABC8-C2F2AE5BC98B}" type="parTrans" cxnId="{1E37DF70-CB15-4510-8D5B-3321867162E2}">
      <dgm:prSet/>
      <dgm:spPr/>
      <dgm:t>
        <a:bodyPr/>
        <a:lstStyle/>
        <a:p>
          <a:endParaRPr lang="ro-RO"/>
        </a:p>
      </dgm:t>
    </dgm:pt>
    <dgm:pt modelId="{56661F4B-00D8-48F3-9828-C9964D41209A}" type="sibTrans" cxnId="{1E37DF70-CB15-4510-8D5B-3321867162E2}">
      <dgm:prSet/>
      <dgm:spPr/>
      <dgm:t>
        <a:bodyPr/>
        <a:lstStyle/>
        <a:p>
          <a:endParaRPr lang="ro-RO"/>
        </a:p>
      </dgm:t>
    </dgm:pt>
    <dgm:pt modelId="{4AF44B68-A5A8-418C-88B2-355F76A98B3B}">
      <dgm:prSet phldrT="[Text]"/>
      <dgm:spPr/>
      <dgm:t>
        <a:bodyPr/>
        <a:lstStyle/>
        <a:p>
          <a:r>
            <a:rPr lang="ro-RO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585 </a:t>
          </a:r>
          <a:r>
            <a:rPr lang="en-GB" b="1" i="0" u="none" strike="noStrike" baseline="0" dirty="0" err="1">
              <a:solidFill>
                <a:srgbClr val="FFFF00"/>
              </a:solidFill>
              <a:latin typeface="Calibri" panose="020F0502020204030204" pitchFamily="34" charset="0"/>
            </a:rPr>
            <a:t>milio</a:t>
          </a:r>
          <a:r>
            <a:rPr lang="ro-RO" b="1" i="0" u="none" strike="noStrike" baseline="0" dirty="0" err="1">
              <a:solidFill>
                <a:srgbClr val="FFFF00"/>
              </a:solidFill>
              <a:latin typeface="Calibri" panose="020F0502020204030204" pitchFamily="34" charset="0"/>
            </a:rPr>
            <a:t>ane</a:t>
          </a:r>
          <a:r>
            <a:rPr lang="en-GB" b="1" i="0" u="none" strike="noStrike" baseline="0" dirty="0">
              <a:solidFill>
                <a:srgbClr val="FFFF00"/>
              </a:solidFill>
              <a:latin typeface="Calibri" panose="020F0502020204030204" pitchFamily="34" charset="0"/>
            </a:rPr>
            <a:t> EUR </a:t>
          </a:r>
          <a:r>
            <a:rPr lang="ro-RO" b="0" i="0" u="none" strike="noStrike" baseline="0" dirty="0">
              <a:latin typeface="Calibri" panose="020F0502020204030204" pitchFamily="34" charset="0"/>
            </a:rPr>
            <a:t>valoare totală nerambursabilă plătită până în prezent</a:t>
          </a:r>
          <a:endParaRPr lang="ro-RO" dirty="0"/>
        </a:p>
      </dgm:t>
    </dgm:pt>
    <dgm:pt modelId="{696FFC81-DD30-44CA-8D0B-8470B3F19414}" type="parTrans" cxnId="{81E4D00B-2301-4D30-8854-8AB38A69969A}">
      <dgm:prSet/>
      <dgm:spPr/>
      <dgm:t>
        <a:bodyPr/>
        <a:lstStyle/>
        <a:p>
          <a:endParaRPr lang="ro-RO"/>
        </a:p>
      </dgm:t>
    </dgm:pt>
    <dgm:pt modelId="{6AD3F69D-0DB6-4412-8D28-ECE9B3168BF2}" type="sibTrans" cxnId="{81E4D00B-2301-4D30-8854-8AB38A69969A}">
      <dgm:prSet/>
      <dgm:spPr/>
      <dgm:t>
        <a:bodyPr/>
        <a:lstStyle/>
        <a:p>
          <a:endParaRPr lang="ro-RO"/>
        </a:p>
      </dgm:t>
    </dgm:pt>
    <dgm:pt modelId="{DCFC5E8B-F14C-43F5-BC08-2D67B580B23A}" type="pres">
      <dgm:prSet presAssocID="{9D06DE44-6FFF-4A0D-965D-0EB6E62F20D2}" presName="Name0" presStyleCnt="0">
        <dgm:presLayoutVars>
          <dgm:chMax val="7"/>
          <dgm:chPref val="7"/>
          <dgm:dir/>
        </dgm:presLayoutVars>
      </dgm:prSet>
      <dgm:spPr/>
    </dgm:pt>
    <dgm:pt modelId="{7E122FBD-187E-4DD4-9257-EF7AD8C0B10D}" type="pres">
      <dgm:prSet presAssocID="{9D06DE44-6FFF-4A0D-965D-0EB6E62F20D2}" presName="Name1" presStyleCnt="0"/>
      <dgm:spPr/>
    </dgm:pt>
    <dgm:pt modelId="{62D72960-4A1A-43C8-91AA-B98189C1F6A8}" type="pres">
      <dgm:prSet presAssocID="{9D06DE44-6FFF-4A0D-965D-0EB6E62F20D2}" presName="cycle" presStyleCnt="0"/>
      <dgm:spPr/>
    </dgm:pt>
    <dgm:pt modelId="{BB08D957-DDEA-4FA1-8966-6447B9184091}" type="pres">
      <dgm:prSet presAssocID="{9D06DE44-6FFF-4A0D-965D-0EB6E62F20D2}" presName="srcNode" presStyleLbl="node1" presStyleIdx="0" presStyleCnt="3"/>
      <dgm:spPr/>
    </dgm:pt>
    <dgm:pt modelId="{57A3C414-6D4C-4CA3-A13E-B45F1D589AE9}" type="pres">
      <dgm:prSet presAssocID="{9D06DE44-6FFF-4A0D-965D-0EB6E62F20D2}" presName="conn" presStyleLbl="parChTrans1D2" presStyleIdx="0" presStyleCnt="1"/>
      <dgm:spPr/>
    </dgm:pt>
    <dgm:pt modelId="{B65FFF5B-1C7A-45C2-B8B8-CF5EAA7216A1}" type="pres">
      <dgm:prSet presAssocID="{9D06DE44-6FFF-4A0D-965D-0EB6E62F20D2}" presName="extraNode" presStyleLbl="node1" presStyleIdx="0" presStyleCnt="3"/>
      <dgm:spPr/>
    </dgm:pt>
    <dgm:pt modelId="{377B98B8-E1BA-4D3E-9825-153A3896E42B}" type="pres">
      <dgm:prSet presAssocID="{9D06DE44-6FFF-4A0D-965D-0EB6E62F20D2}" presName="dstNode" presStyleLbl="node1" presStyleIdx="0" presStyleCnt="3"/>
      <dgm:spPr/>
    </dgm:pt>
    <dgm:pt modelId="{67E5102E-BC19-468F-AC8D-813435C76441}" type="pres">
      <dgm:prSet presAssocID="{BF71EBFE-D4E1-42AE-98F6-49C6C998086D}" presName="text_1" presStyleLbl="node1" presStyleIdx="0" presStyleCnt="3">
        <dgm:presLayoutVars>
          <dgm:bulletEnabled val="1"/>
        </dgm:presLayoutVars>
      </dgm:prSet>
      <dgm:spPr/>
    </dgm:pt>
    <dgm:pt modelId="{B23824C9-CD54-40F4-B11B-55B2EE8B4968}" type="pres">
      <dgm:prSet presAssocID="{BF71EBFE-D4E1-42AE-98F6-49C6C998086D}" presName="accent_1" presStyleCnt="0"/>
      <dgm:spPr/>
    </dgm:pt>
    <dgm:pt modelId="{22FC3DE7-A87E-4830-BB91-0B575CDDB741}" type="pres">
      <dgm:prSet presAssocID="{BF71EBFE-D4E1-42AE-98F6-49C6C998086D}" presName="accentRepeatNode" presStyleLbl="solidFgAcc1" presStyleIdx="0" presStyleCnt="3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a:blipFill>
      </dgm:spPr>
    </dgm:pt>
    <dgm:pt modelId="{6CCD5ABF-DF7B-4053-8EB0-4B721BDF374A}" type="pres">
      <dgm:prSet presAssocID="{B579C5DE-C605-451F-8246-1926487DF58F}" presName="text_2" presStyleLbl="node1" presStyleIdx="1" presStyleCnt="3">
        <dgm:presLayoutVars>
          <dgm:bulletEnabled val="1"/>
        </dgm:presLayoutVars>
      </dgm:prSet>
      <dgm:spPr/>
    </dgm:pt>
    <dgm:pt modelId="{6EDC1B9F-D1D4-47DB-BEBA-6E51DA2777D2}" type="pres">
      <dgm:prSet presAssocID="{B579C5DE-C605-451F-8246-1926487DF58F}" presName="accent_2" presStyleCnt="0"/>
      <dgm:spPr/>
    </dgm:pt>
    <dgm:pt modelId="{3F3641FA-2454-4EE3-AE79-149A6622682C}" type="pres">
      <dgm:prSet presAssocID="{B579C5DE-C605-451F-8246-1926487DF58F}" presName="accentRepeatNode" presStyleLbl="solidFgAcc1" presStyleIdx="1" presStyleCnt="3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a:blipFill>
      </dgm:spPr>
    </dgm:pt>
    <dgm:pt modelId="{D44F7836-8929-496D-9F45-47E41A10CC78}" type="pres">
      <dgm:prSet presAssocID="{4AF44B68-A5A8-418C-88B2-355F76A98B3B}" presName="text_3" presStyleLbl="node1" presStyleIdx="2" presStyleCnt="3">
        <dgm:presLayoutVars>
          <dgm:bulletEnabled val="1"/>
        </dgm:presLayoutVars>
      </dgm:prSet>
      <dgm:spPr/>
    </dgm:pt>
    <dgm:pt modelId="{60B983D8-B750-41A4-8541-E8151B6D198A}" type="pres">
      <dgm:prSet presAssocID="{4AF44B68-A5A8-418C-88B2-355F76A98B3B}" presName="accent_3" presStyleCnt="0"/>
      <dgm:spPr/>
    </dgm:pt>
    <dgm:pt modelId="{EF4F7A71-E4B7-4EF0-B8F0-2B1996989F64}" type="pres">
      <dgm:prSet presAssocID="{4AF44B68-A5A8-418C-88B2-355F76A98B3B}" presName="accentRepeatNode" presStyleLbl="solidFgAcc1" presStyleIdx="2" presStyleCnt="3"/>
      <dgm:spPr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a:blipFill>
      </dgm:spPr>
    </dgm:pt>
  </dgm:ptLst>
  <dgm:cxnLst>
    <dgm:cxn modelId="{736A0406-2AF9-439D-8C88-20C21EEAA07C}" type="presOf" srcId="{9D06DE44-6FFF-4A0D-965D-0EB6E62F20D2}" destId="{DCFC5E8B-F14C-43F5-BC08-2D67B580B23A}" srcOrd="0" destOrd="0" presId="urn:microsoft.com/office/officeart/2008/layout/VerticalCurvedList"/>
    <dgm:cxn modelId="{81E4D00B-2301-4D30-8854-8AB38A69969A}" srcId="{9D06DE44-6FFF-4A0D-965D-0EB6E62F20D2}" destId="{4AF44B68-A5A8-418C-88B2-355F76A98B3B}" srcOrd="2" destOrd="0" parTransId="{696FFC81-DD30-44CA-8D0B-8470B3F19414}" sibTransId="{6AD3F69D-0DB6-4412-8D28-ECE9B3168BF2}"/>
    <dgm:cxn modelId="{42BB3510-6931-4557-A925-3932DE04FED8}" srcId="{9D06DE44-6FFF-4A0D-965D-0EB6E62F20D2}" destId="{BF71EBFE-D4E1-42AE-98F6-49C6C998086D}" srcOrd="0" destOrd="0" parTransId="{20E62499-FBB5-4919-9FA3-8F81575BE21C}" sibTransId="{6D2ADE7A-BD8B-4C89-9C58-C1E686AFC53A}"/>
    <dgm:cxn modelId="{BCC29141-7543-4C05-90EA-64C74CA41C96}" type="presOf" srcId="{6D2ADE7A-BD8B-4C89-9C58-C1E686AFC53A}" destId="{57A3C414-6D4C-4CA3-A13E-B45F1D589AE9}" srcOrd="0" destOrd="0" presId="urn:microsoft.com/office/officeart/2008/layout/VerticalCurvedList"/>
    <dgm:cxn modelId="{1E37DF70-CB15-4510-8D5B-3321867162E2}" srcId="{9D06DE44-6FFF-4A0D-965D-0EB6E62F20D2}" destId="{B579C5DE-C605-451F-8246-1926487DF58F}" srcOrd="1" destOrd="0" parTransId="{4CB62597-2250-4A6B-ABC8-C2F2AE5BC98B}" sibTransId="{56661F4B-00D8-48F3-9828-C9964D41209A}"/>
    <dgm:cxn modelId="{EF630EB5-6937-486E-85EF-B72C3F1992A5}" type="presOf" srcId="{B579C5DE-C605-451F-8246-1926487DF58F}" destId="{6CCD5ABF-DF7B-4053-8EB0-4B721BDF374A}" srcOrd="0" destOrd="0" presId="urn:microsoft.com/office/officeart/2008/layout/VerticalCurvedList"/>
    <dgm:cxn modelId="{33248CB9-9577-4DE5-94EC-2A8CD07724D7}" type="presOf" srcId="{BF71EBFE-D4E1-42AE-98F6-49C6C998086D}" destId="{67E5102E-BC19-468F-AC8D-813435C76441}" srcOrd="0" destOrd="0" presId="urn:microsoft.com/office/officeart/2008/layout/VerticalCurvedList"/>
    <dgm:cxn modelId="{0B0336E6-954D-4FE7-BE1E-4E8360CF9D65}" type="presOf" srcId="{4AF44B68-A5A8-418C-88B2-355F76A98B3B}" destId="{D44F7836-8929-496D-9F45-47E41A10CC78}" srcOrd="0" destOrd="0" presId="urn:microsoft.com/office/officeart/2008/layout/VerticalCurvedList"/>
    <dgm:cxn modelId="{E612E140-071F-46AD-AC4B-9EACB8D1A376}" type="presParOf" srcId="{DCFC5E8B-F14C-43F5-BC08-2D67B580B23A}" destId="{7E122FBD-187E-4DD4-9257-EF7AD8C0B10D}" srcOrd="0" destOrd="0" presId="urn:microsoft.com/office/officeart/2008/layout/VerticalCurvedList"/>
    <dgm:cxn modelId="{6F4D7A7B-4544-4FDA-B57F-E77DBD06F314}" type="presParOf" srcId="{7E122FBD-187E-4DD4-9257-EF7AD8C0B10D}" destId="{62D72960-4A1A-43C8-91AA-B98189C1F6A8}" srcOrd="0" destOrd="0" presId="urn:microsoft.com/office/officeart/2008/layout/VerticalCurvedList"/>
    <dgm:cxn modelId="{E2E523B3-05B1-4DAB-B2FD-3876E0671DB2}" type="presParOf" srcId="{62D72960-4A1A-43C8-91AA-B98189C1F6A8}" destId="{BB08D957-DDEA-4FA1-8966-6447B9184091}" srcOrd="0" destOrd="0" presId="urn:microsoft.com/office/officeart/2008/layout/VerticalCurvedList"/>
    <dgm:cxn modelId="{739EA7BC-D144-463C-B207-56AB38814CD8}" type="presParOf" srcId="{62D72960-4A1A-43C8-91AA-B98189C1F6A8}" destId="{57A3C414-6D4C-4CA3-A13E-B45F1D589AE9}" srcOrd="1" destOrd="0" presId="urn:microsoft.com/office/officeart/2008/layout/VerticalCurvedList"/>
    <dgm:cxn modelId="{56728258-4AB3-4DF7-8D73-084997EF4E62}" type="presParOf" srcId="{62D72960-4A1A-43C8-91AA-B98189C1F6A8}" destId="{B65FFF5B-1C7A-45C2-B8B8-CF5EAA7216A1}" srcOrd="2" destOrd="0" presId="urn:microsoft.com/office/officeart/2008/layout/VerticalCurvedList"/>
    <dgm:cxn modelId="{4FC5416A-D26C-4615-9D41-03062A57BDFB}" type="presParOf" srcId="{62D72960-4A1A-43C8-91AA-B98189C1F6A8}" destId="{377B98B8-E1BA-4D3E-9825-153A3896E42B}" srcOrd="3" destOrd="0" presId="urn:microsoft.com/office/officeart/2008/layout/VerticalCurvedList"/>
    <dgm:cxn modelId="{3105390C-BDA0-486E-91C2-45FF097BE2F5}" type="presParOf" srcId="{7E122FBD-187E-4DD4-9257-EF7AD8C0B10D}" destId="{67E5102E-BC19-468F-AC8D-813435C76441}" srcOrd="1" destOrd="0" presId="urn:microsoft.com/office/officeart/2008/layout/VerticalCurvedList"/>
    <dgm:cxn modelId="{1C6742FD-F1BF-4F72-8CA3-A51DECB4C7EF}" type="presParOf" srcId="{7E122FBD-187E-4DD4-9257-EF7AD8C0B10D}" destId="{B23824C9-CD54-40F4-B11B-55B2EE8B4968}" srcOrd="2" destOrd="0" presId="urn:microsoft.com/office/officeart/2008/layout/VerticalCurvedList"/>
    <dgm:cxn modelId="{8CDE5CDD-599E-46CB-8E45-4E882E214F4E}" type="presParOf" srcId="{B23824C9-CD54-40F4-B11B-55B2EE8B4968}" destId="{22FC3DE7-A87E-4830-BB91-0B575CDDB741}" srcOrd="0" destOrd="0" presId="urn:microsoft.com/office/officeart/2008/layout/VerticalCurvedList"/>
    <dgm:cxn modelId="{47186170-D006-4878-BC0B-A5ECFFF136CF}" type="presParOf" srcId="{7E122FBD-187E-4DD4-9257-EF7AD8C0B10D}" destId="{6CCD5ABF-DF7B-4053-8EB0-4B721BDF374A}" srcOrd="3" destOrd="0" presId="urn:microsoft.com/office/officeart/2008/layout/VerticalCurvedList"/>
    <dgm:cxn modelId="{4AE00B61-FF7A-4BE9-8114-B9A8D0DD5404}" type="presParOf" srcId="{7E122FBD-187E-4DD4-9257-EF7AD8C0B10D}" destId="{6EDC1B9F-D1D4-47DB-BEBA-6E51DA2777D2}" srcOrd="4" destOrd="0" presId="urn:microsoft.com/office/officeart/2008/layout/VerticalCurvedList"/>
    <dgm:cxn modelId="{C3B1454B-9AF7-4D49-BFEF-42B9CC45291B}" type="presParOf" srcId="{6EDC1B9F-D1D4-47DB-BEBA-6E51DA2777D2}" destId="{3F3641FA-2454-4EE3-AE79-149A6622682C}" srcOrd="0" destOrd="0" presId="urn:microsoft.com/office/officeart/2008/layout/VerticalCurvedList"/>
    <dgm:cxn modelId="{091E2049-DD66-4915-9465-A384F9380E5B}" type="presParOf" srcId="{7E122FBD-187E-4DD4-9257-EF7AD8C0B10D}" destId="{D44F7836-8929-496D-9F45-47E41A10CC78}" srcOrd="5" destOrd="0" presId="urn:microsoft.com/office/officeart/2008/layout/VerticalCurvedList"/>
    <dgm:cxn modelId="{4D3D9527-435E-4F18-9005-D05F864167FA}" type="presParOf" srcId="{7E122FBD-187E-4DD4-9257-EF7AD8C0B10D}" destId="{60B983D8-B750-41A4-8541-E8151B6D198A}" srcOrd="6" destOrd="0" presId="urn:microsoft.com/office/officeart/2008/layout/VerticalCurvedList"/>
    <dgm:cxn modelId="{5EEDEFF6-A313-4DBC-983E-3C4797D811A0}" type="presParOf" srcId="{60B983D8-B750-41A4-8541-E8151B6D198A}" destId="{EF4F7A71-E4B7-4EF0-B8F0-2B1996989F6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B232D1-59D6-4E1E-A698-5FF853D65CCB}" type="doc">
      <dgm:prSet loTypeId="urn:microsoft.com/office/officeart/2009/3/layout/SubSte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2B995365-0B04-4D2F-AA1A-C97EDE357B47}">
      <dgm:prSet/>
      <dgm:spPr/>
      <dgm:t>
        <a:bodyPr/>
        <a:lstStyle/>
        <a:p>
          <a:r>
            <a:rPr lang="ro-RO" b="1" i="0" baseline="0" dirty="0"/>
            <a:t>CIFRELE ACTUALE ALE POR 2014-2020 REGIUNEA SUD-EST</a:t>
          </a:r>
          <a:endParaRPr lang="ro-RO" dirty="0"/>
        </a:p>
      </dgm:t>
    </dgm:pt>
    <dgm:pt modelId="{D13346EC-D05D-458A-A148-D0A3C516B6E8}" type="parTrans" cxnId="{F5E1DC39-0997-406E-8F07-519CD5A25FE3}">
      <dgm:prSet/>
      <dgm:spPr/>
      <dgm:t>
        <a:bodyPr/>
        <a:lstStyle/>
        <a:p>
          <a:endParaRPr lang="ro-RO"/>
        </a:p>
      </dgm:t>
    </dgm:pt>
    <dgm:pt modelId="{8D447E37-1C7B-4D9C-8D0D-0D1D43892607}" type="sibTrans" cxnId="{F5E1DC39-0997-406E-8F07-519CD5A25FE3}">
      <dgm:prSet/>
      <dgm:spPr/>
      <dgm:t>
        <a:bodyPr/>
        <a:lstStyle/>
        <a:p>
          <a:endParaRPr lang="ro-RO"/>
        </a:p>
      </dgm:t>
    </dgm:pt>
    <dgm:pt modelId="{80BCFCFA-4F92-45AE-B893-2CF77C7B30FB}" type="pres">
      <dgm:prSet presAssocID="{BDB232D1-59D6-4E1E-A698-5FF853D65CCB}" presName="Name0" presStyleCnt="0">
        <dgm:presLayoutVars>
          <dgm:chMax val="7"/>
          <dgm:dir/>
          <dgm:animOne val="branch"/>
        </dgm:presLayoutVars>
      </dgm:prSet>
      <dgm:spPr/>
    </dgm:pt>
    <dgm:pt modelId="{AD154AD0-2CB4-444E-91FF-C479F026855D}" type="pres">
      <dgm:prSet presAssocID="{2B995365-0B04-4D2F-AA1A-C97EDE357B47}" presName="parTx1" presStyleLbl="node1" presStyleIdx="0" presStyleCnt="1" custLinFactNeighborX="-15631" custLinFactNeighborY="14085"/>
      <dgm:spPr/>
    </dgm:pt>
  </dgm:ptLst>
  <dgm:cxnLst>
    <dgm:cxn modelId="{8307EA2A-6221-4215-92AF-37F141C4D0C3}" type="presOf" srcId="{2B995365-0B04-4D2F-AA1A-C97EDE357B47}" destId="{AD154AD0-2CB4-444E-91FF-C479F026855D}" srcOrd="0" destOrd="0" presId="urn:microsoft.com/office/officeart/2009/3/layout/SubStepProcess"/>
    <dgm:cxn modelId="{F5E1DC39-0997-406E-8F07-519CD5A25FE3}" srcId="{BDB232D1-59D6-4E1E-A698-5FF853D65CCB}" destId="{2B995365-0B04-4D2F-AA1A-C97EDE357B47}" srcOrd="0" destOrd="0" parTransId="{D13346EC-D05D-458A-A148-D0A3C516B6E8}" sibTransId="{8D447E37-1C7B-4D9C-8D0D-0D1D43892607}"/>
    <dgm:cxn modelId="{30A0ADEA-8369-4CAE-9C9A-CBA01B122938}" type="presOf" srcId="{BDB232D1-59D6-4E1E-A698-5FF853D65CCB}" destId="{80BCFCFA-4F92-45AE-B893-2CF77C7B30FB}" srcOrd="0" destOrd="0" presId="urn:microsoft.com/office/officeart/2009/3/layout/SubStepProcess"/>
    <dgm:cxn modelId="{3BB8BC5B-6025-4E5B-B5AA-893048E5869E}" type="presParOf" srcId="{80BCFCFA-4F92-45AE-B893-2CF77C7B30FB}" destId="{AD154AD0-2CB4-444E-91FF-C479F026855D}" srcOrd="0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3FED7D8-A860-47DF-B469-CBA73CA7EC6D}" type="doc">
      <dgm:prSet loTypeId="urn:microsoft.com/office/officeart/2008/layout/VerticalAccentList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458DE4EC-FA6F-4BE2-AD5B-6BFBDE364F3D}">
      <dgm:prSet custT="1"/>
      <dgm:spPr/>
      <dgm:t>
        <a:bodyPr/>
        <a:lstStyle/>
        <a:p>
          <a:r>
            <a:rPr lang="ro-RO" sz="2000" b="1" dirty="0">
              <a:solidFill>
                <a:srgbClr val="0070C0"/>
              </a:solidFill>
            </a:rPr>
            <a:t>REZULTATE</a:t>
          </a:r>
          <a:r>
            <a:rPr lang="en-GB" sz="2000" b="1" dirty="0">
              <a:solidFill>
                <a:srgbClr val="0070C0"/>
              </a:solidFill>
            </a:rPr>
            <a:t> ESTIMATE</a:t>
          </a:r>
          <a:endParaRPr lang="ro-RO" sz="2000" dirty="0">
            <a:solidFill>
              <a:srgbClr val="0070C0"/>
            </a:solidFill>
          </a:endParaRPr>
        </a:p>
      </dgm:t>
    </dgm:pt>
    <dgm:pt modelId="{2C4B7A5F-6B61-453C-B50B-38EF3C3D83FA}" type="parTrans" cxnId="{F3D96123-D68C-4D39-9B4E-268ED0A8618D}">
      <dgm:prSet/>
      <dgm:spPr/>
      <dgm:t>
        <a:bodyPr/>
        <a:lstStyle/>
        <a:p>
          <a:endParaRPr lang="ro-RO"/>
        </a:p>
      </dgm:t>
    </dgm:pt>
    <dgm:pt modelId="{1EC5AE00-DCC9-439B-BC57-4764CE7E4602}" type="sibTrans" cxnId="{F3D96123-D68C-4D39-9B4E-268ED0A8618D}">
      <dgm:prSet/>
      <dgm:spPr/>
      <dgm:t>
        <a:bodyPr/>
        <a:lstStyle/>
        <a:p>
          <a:endParaRPr lang="ro-RO"/>
        </a:p>
      </dgm:t>
    </dgm:pt>
    <dgm:pt modelId="{0125337E-B8E8-429B-A318-DFDCAEE7F112}" type="pres">
      <dgm:prSet presAssocID="{33FED7D8-A860-47DF-B469-CBA73CA7EC6D}" presName="Name0" presStyleCnt="0">
        <dgm:presLayoutVars>
          <dgm:chMax/>
          <dgm:chPref/>
          <dgm:dir/>
        </dgm:presLayoutVars>
      </dgm:prSet>
      <dgm:spPr/>
    </dgm:pt>
    <dgm:pt modelId="{0B96BAE1-36E4-458F-B514-C19D43011C5A}" type="pres">
      <dgm:prSet presAssocID="{458DE4EC-FA6F-4BE2-AD5B-6BFBDE364F3D}" presName="parenttextcomposite" presStyleCnt="0"/>
      <dgm:spPr/>
    </dgm:pt>
    <dgm:pt modelId="{020F0D29-0517-4BDB-9E96-0451A1D93A64}" type="pres">
      <dgm:prSet presAssocID="{458DE4EC-FA6F-4BE2-AD5B-6BFBDE364F3D}" presName="parenttext" presStyleLbl="revTx" presStyleIdx="0" presStyleCnt="1" custLinFactNeighborX="250" custLinFactNeighborY="22381">
        <dgm:presLayoutVars>
          <dgm:chMax/>
          <dgm:chPref val="2"/>
          <dgm:bulletEnabled val="1"/>
        </dgm:presLayoutVars>
      </dgm:prSet>
      <dgm:spPr/>
    </dgm:pt>
    <dgm:pt modelId="{46F5A06B-1575-4E2B-B2DF-455D7F83868C}" type="pres">
      <dgm:prSet presAssocID="{458DE4EC-FA6F-4BE2-AD5B-6BFBDE364F3D}" presName="parallelogramComposite" presStyleCnt="0"/>
      <dgm:spPr/>
    </dgm:pt>
    <dgm:pt modelId="{9306B446-CD20-4159-8F18-8119D2739430}" type="pres">
      <dgm:prSet presAssocID="{458DE4EC-FA6F-4BE2-AD5B-6BFBDE364F3D}" presName="parallelogram1" presStyleLbl="alignNode1" presStyleIdx="0" presStyleCnt="7"/>
      <dgm:spPr/>
    </dgm:pt>
    <dgm:pt modelId="{597B8BB2-7398-4FFF-B625-2DD45CF296BC}" type="pres">
      <dgm:prSet presAssocID="{458DE4EC-FA6F-4BE2-AD5B-6BFBDE364F3D}" presName="parallelogram2" presStyleLbl="alignNode1" presStyleIdx="1" presStyleCnt="7"/>
      <dgm:spPr/>
    </dgm:pt>
    <dgm:pt modelId="{9D6DE0E8-1A25-41D4-93BC-DC72399D6213}" type="pres">
      <dgm:prSet presAssocID="{458DE4EC-FA6F-4BE2-AD5B-6BFBDE364F3D}" presName="parallelogram3" presStyleLbl="alignNode1" presStyleIdx="2" presStyleCnt="7"/>
      <dgm:spPr/>
    </dgm:pt>
    <dgm:pt modelId="{CF6C51C2-5AB2-43A8-9787-A77A0708878E}" type="pres">
      <dgm:prSet presAssocID="{458DE4EC-FA6F-4BE2-AD5B-6BFBDE364F3D}" presName="parallelogram4" presStyleLbl="alignNode1" presStyleIdx="3" presStyleCnt="7"/>
      <dgm:spPr/>
    </dgm:pt>
    <dgm:pt modelId="{870E659F-E9A5-45C6-A4A0-877000792D1E}" type="pres">
      <dgm:prSet presAssocID="{458DE4EC-FA6F-4BE2-AD5B-6BFBDE364F3D}" presName="parallelogram5" presStyleLbl="alignNode1" presStyleIdx="4" presStyleCnt="7"/>
      <dgm:spPr/>
    </dgm:pt>
    <dgm:pt modelId="{7F00BAC1-B6FC-473E-9071-739C41935725}" type="pres">
      <dgm:prSet presAssocID="{458DE4EC-FA6F-4BE2-AD5B-6BFBDE364F3D}" presName="parallelogram6" presStyleLbl="alignNode1" presStyleIdx="5" presStyleCnt="7"/>
      <dgm:spPr/>
    </dgm:pt>
    <dgm:pt modelId="{03E47A2B-5EA7-46C2-85A6-FB24F5662126}" type="pres">
      <dgm:prSet presAssocID="{458DE4EC-FA6F-4BE2-AD5B-6BFBDE364F3D}" presName="parallelogram7" presStyleLbl="alignNode1" presStyleIdx="6" presStyleCnt="7"/>
      <dgm:spPr/>
    </dgm:pt>
  </dgm:ptLst>
  <dgm:cxnLst>
    <dgm:cxn modelId="{F3D96123-D68C-4D39-9B4E-268ED0A8618D}" srcId="{33FED7D8-A860-47DF-B469-CBA73CA7EC6D}" destId="{458DE4EC-FA6F-4BE2-AD5B-6BFBDE364F3D}" srcOrd="0" destOrd="0" parTransId="{2C4B7A5F-6B61-453C-B50B-38EF3C3D83FA}" sibTransId="{1EC5AE00-DCC9-439B-BC57-4764CE7E4602}"/>
    <dgm:cxn modelId="{E3818E84-7614-4218-AA3D-7DC1098D80E5}" type="presOf" srcId="{458DE4EC-FA6F-4BE2-AD5B-6BFBDE364F3D}" destId="{020F0D29-0517-4BDB-9E96-0451A1D93A64}" srcOrd="0" destOrd="0" presId="urn:microsoft.com/office/officeart/2008/layout/VerticalAccentList"/>
    <dgm:cxn modelId="{241909E6-6F24-48F1-91B5-1E0ED0EBB166}" type="presOf" srcId="{33FED7D8-A860-47DF-B469-CBA73CA7EC6D}" destId="{0125337E-B8E8-429B-A318-DFDCAEE7F112}" srcOrd="0" destOrd="0" presId="urn:microsoft.com/office/officeart/2008/layout/VerticalAccentList"/>
    <dgm:cxn modelId="{1AAC7AEE-98C4-4A3B-8F0B-CDF196E83868}" type="presParOf" srcId="{0125337E-B8E8-429B-A318-DFDCAEE7F112}" destId="{0B96BAE1-36E4-458F-B514-C19D43011C5A}" srcOrd="0" destOrd="0" presId="urn:microsoft.com/office/officeart/2008/layout/VerticalAccentList"/>
    <dgm:cxn modelId="{E0F95667-BE76-455F-A7E2-3AC1C25A4C2F}" type="presParOf" srcId="{0B96BAE1-36E4-458F-B514-C19D43011C5A}" destId="{020F0D29-0517-4BDB-9E96-0451A1D93A64}" srcOrd="0" destOrd="0" presId="urn:microsoft.com/office/officeart/2008/layout/VerticalAccentList"/>
    <dgm:cxn modelId="{7537318F-4C05-4A0D-8200-50678044D9FC}" type="presParOf" srcId="{0125337E-B8E8-429B-A318-DFDCAEE7F112}" destId="{46F5A06B-1575-4E2B-B2DF-455D7F83868C}" srcOrd="1" destOrd="0" presId="urn:microsoft.com/office/officeart/2008/layout/VerticalAccentList"/>
    <dgm:cxn modelId="{0138CBA1-FF27-4D00-97D8-2F42F0E2DF26}" type="presParOf" srcId="{46F5A06B-1575-4E2B-B2DF-455D7F83868C}" destId="{9306B446-CD20-4159-8F18-8119D2739430}" srcOrd="0" destOrd="0" presId="urn:microsoft.com/office/officeart/2008/layout/VerticalAccentList"/>
    <dgm:cxn modelId="{40D33967-3562-451D-88DD-2BE4319C58B4}" type="presParOf" srcId="{46F5A06B-1575-4E2B-B2DF-455D7F83868C}" destId="{597B8BB2-7398-4FFF-B625-2DD45CF296BC}" srcOrd="1" destOrd="0" presId="urn:microsoft.com/office/officeart/2008/layout/VerticalAccentList"/>
    <dgm:cxn modelId="{525383C5-BC7A-49BD-B47A-4F40B66211AF}" type="presParOf" srcId="{46F5A06B-1575-4E2B-B2DF-455D7F83868C}" destId="{9D6DE0E8-1A25-41D4-93BC-DC72399D6213}" srcOrd="2" destOrd="0" presId="urn:microsoft.com/office/officeart/2008/layout/VerticalAccentList"/>
    <dgm:cxn modelId="{F52E817F-8D54-4561-8A07-9458246FA4E1}" type="presParOf" srcId="{46F5A06B-1575-4E2B-B2DF-455D7F83868C}" destId="{CF6C51C2-5AB2-43A8-9787-A77A0708878E}" srcOrd="3" destOrd="0" presId="urn:microsoft.com/office/officeart/2008/layout/VerticalAccentList"/>
    <dgm:cxn modelId="{E04B89B0-C937-44B1-AAF2-BEA3BD010272}" type="presParOf" srcId="{46F5A06B-1575-4E2B-B2DF-455D7F83868C}" destId="{870E659F-E9A5-45C6-A4A0-877000792D1E}" srcOrd="4" destOrd="0" presId="urn:microsoft.com/office/officeart/2008/layout/VerticalAccentList"/>
    <dgm:cxn modelId="{8BF71544-08EB-42C5-9B6F-E76BC809DA46}" type="presParOf" srcId="{46F5A06B-1575-4E2B-B2DF-455D7F83868C}" destId="{7F00BAC1-B6FC-473E-9071-739C41935725}" srcOrd="5" destOrd="0" presId="urn:microsoft.com/office/officeart/2008/layout/VerticalAccentList"/>
    <dgm:cxn modelId="{44E21819-1D50-4A06-AC3E-E26A396F0CD2}" type="presParOf" srcId="{46F5A06B-1575-4E2B-B2DF-455D7F83868C}" destId="{03E47A2B-5EA7-46C2-85A6-FB24F5662126}" srcOrd="6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3E1E4E-2A37-4866-B7B8-8BABFEEE67A2}" type="doc">
      <dgm:prSet loTypeId="urn:microsoft.com/office/officeart/2005/8/layout/pList2" loCatId="picture" qsTypeId="urn:microsoft.com/office/officeart/2005/8/quickstyle/simple1" qsCatId="simple" csTypeId="urn:microsoft.com/office/officeart/2005/8/colors/accent1_2" csCatId="accent1" phldr="1"/>
      <dgm:spPr/>
    </dgm:pt>
    <dgm:pt modelId="{CA1DE547-C88D-454D-AE23-1313D4857352}">
      <dgm:prSet phldrT="[Text]" custT="1"/>
      <dgm:spPr/>
      <dgm:t>
        <a:bodyPr/>
        <a:lstStyle/>
        <a:p>
          <a:r>
            <a:rPr lang="ro-RO" sz="2000" b="1" dirty="0">
              <a:solidFill>
                <a:srgbClr val="FFFF00"/>
              </a:solidFill>
            </a:rPr>
            <a:t>1.</a:t>
          </a:r>
          <a:r>
            <a:rPr lang="en-GB" sz="2000" b="1" dirty="0">
              <a:solidFill>
                <a:srgbClr val="FFFF00"/>
              </a:solidFill>
            </a:rPr>
            <a:t>350</a:t>
          </a:r>
          <a:r>
            <a:rPr lang="ro-RO" sz="1800" dirty="0"/>
            <a:t> locuri de muncă nou create</a:t>
          </a:r>
        </a:p>
      </dgm:t>
    </dgm:pt>
    <dgm:pt modelId="{8A174791-D66E-4D17-A487-1E326DF1DF4B}" type="parTrans" cxnId="{B6917D30-B2BA-443C-BB73-46E5F3943370}">
      <dgm:prSet/>
      <dgm:spPr/>
      <dgm:t>
        <a:bodyPr/>
        <a:lstStyle/>
        <a:p>
          <a:endParaRPr lang="ro-RO"/>
        </a:p>
      </dgm:t>
    </dgm:pt>
    <dgm:pt modelId="{17348DF5-80B1-433E-8C61-0F84310E7DDA}" type="sibTrans" cxnId="{B6917D30-B2BA-443C-BB73-46E5F3943370}">
      <dgm:prSet/>
      <dgm:spPr/>
      <dgm:t>
        <a:bodyPr/>
        <a:lstStyle/>
        <a:p>
          <a:endParaRPr lang="ro-RO"/>
        </a:p>
      </dgm:t>
    </dgm:pt>
    <dgm:pt modelId="{1FD4F424-088C-4AE2-9440-9FA9B6815CD7}">
      <dgm:prSet phldrT="[Text]" custT="1"/>
      <dgm:spPr/>
      <dgm:t>
        <a:bodyPr/>
        <a:lstStyle/>
        <a:p>
          <a:r>
            <a:rPr lang="ro-RO" sz="2400" b="1" dirty="0">
              <a:solidFill>
                <a:srgbClr val="FFFF00"/>
              </a:solidFill>
            </a:rPr>
            <a:t>800 </a:t>
          </a:r>
          <a:r>
            <a:rPr lang="ro-RO" sz="2000" dirty="0"/>
            <a:t>IMM-uri sprijinite</a:t>
          </a:r>
        </a:p>
      </dgm:t>
    </dgm:pt>
    <dgm:pt modelId="{5DAE56DB-1058-4FD9-9AA6-ECD8373C114F}" type="parTrans" cxnId="{C49F0E72-F55A-41ED-98F1-97C7E9E60B82}">
      <dgm:prSet/>
      <dgm:spPr/>
      <dgm:t>
        <a:bodyPr/>
        <a:lstStyle/>
        <a:p>
          <a:endParaRPr lang="ro-RO"/>
        </a:p>
      </dgm:t>
    </dgm:pt>
    <dgm:pt modelId="{58F2C57B-92C8-4D92-9EA6-4229A1209401}" type="sibTrans" cxnId="{C49F0E72-F55A-41ED-98F1-97C7E9E60B82}">
      <dgm:prSet/>
      <dgm:spPr/>
      <dgm:t>
        <a:bodyPr/>
        <a:lstStyle/>
        <a:p>
          <a:endParaRPr lang="ro-RO"/>
        </a:p>
      </dgm:t>
    </dgm:pt>
    <dgm:pt modelId="{E02B3E75-7509-409E-A957-CEB4CCFEAEE2}">
      <dgm:prSet phldrT="[Text]" custT="1"/>
      <dgm:spPr/>
      <dgm:t>
        <a:bodyPr/>
        <a:lstStyle/>
        <a:p>
          <a:r>
            <a:rPr lang="ro-RO" sz="1900" b="1" dirty="0">
              <a:solidFill>
                <a:srgbClr val="FFFF00"/>
              </a:solidFill>
            </a:rPr>
            <a:t>712 km </a:t>
          </a:r>
          <a:r>
            <a:rPr lang="ro-RO" sz="1900" dirty="0"/>
            <a:t>drumuri județene </a:t>
          </a:r>
          <a:r>
            <a:rPr lang="en-GB" sz="1900" dirty="0" err="1"/>
            <a:t>modernizate</a:t>
          </a:r>
          <a:endParaRPr lang="ro-RO" sz="1900" dirty="0"/>
        </a:p>
      </dgm:t>
    </dgm:pt>
    <dgm:pt modelId="{AEDE40CE-1481-4A15-95CD-2202AF04A8D8}" type="parTrans" cxnId="{E5D1ACDE-C4AC-420D-9138-2E42FE23FE13}">
      <dgm:prSet/>
      <dgm:spPr/>
      <dgm:t>
        <a:bodyPr/>
        <a:lstStyle/>
        <a:p>
          <a:endParaRPr lang="ro-RO"/>
        </a:p>
      </dgm:t>
    </dgm:pt>
    <dgm:pt modelId="{B477BCD7-04AF-4E52-BAB6-1CBA9C452F17}" type="sibTrans" cxnId="{E5D1ACDE-C4AC-420D-9138-2E42FE23FE13}">
      <dgm:prSet/>
      <dgm:spPr/>
      <dgm:t>
        <a:bodyPr/>
        <a:lstStyle/>
        <a:p>
          <a:endParaRPr lang="ro-RO"/>
        </a:p>
      </dgm:t>
    </dgm:pt>
    <dgm:pt modelId="{EEFBCE31-6AFD-43A1-BD08-BB5954134A25}">
      <dgm:prSet phldrT="[Text]" custT="1"/>
      <dgm:spPr/>
      <dgm:t>
        <a:bodyPr/>
        <a:lstStyle/>
        <a:p>
          <a:r>
            <a:rPr lang="ro-RO" sz="2000" b="1" dirty="0">
              <a:solidFill>
                <a:srgbClr val="FFFF00"/>
              </a:solidFill>
            </a:rPr>
            <a:t>162 km </a:t>
          </a:r>
          <a:r>
            <a:rPr lang="ro-RO" sz="2000" dirty="0"/>
            <a:t>piste de biciclete create</a:t>
          </a:r>
        </a:p>
      </dgm:t>
    </dgm:pt>
    <dgm:pt modelId="{E77EAC22-4546-446F-B643-B117B08D6E53}" type="parTrans" cxnId="{B6B2F098-86DC-457F-BC86-D1D9DCA64C55}">
      <dgm:prSet/>
      <dgm:spPr/>
      <dgm:t>
        <a:bodyPr/>
        <a:lstStyle/>
        <a:p>
          <a:endParaRPr lang="ro-RO"/>
        </a:p>
      </dgm:t>
    </dgm:pt>
    <dgm:pt modelId="{500327E9-021F-4393-AF0A-1BE3DC7D6A4D}" type="sibTrans" cxnId="{B6B2F098-86DC-457F-BC86-D1D9DCA64C55}">
      <dgm:prSet/>
      <dgm:spPr/>
      <dgm:t>
        <a:bodyPr/>
        <a:lstStyle/>
        <a:p>
          <a:endParaRPr lang="ro-RO"/>
        </a:p>
      </dgm:t>
    </dgm:pt>
    <dgm:pt modelId="{8E16BB02-1BD1-4C15-B295-E2339E93F14C}">
      <dgm:prSet phldrT="[Text]" custT="1"/>
      <dgm:spPr/>
      <dgm:t>
        <a:bodyPr/>
        <a:lstStyle/>
        <a:p>
          <a:r>
            <a:rPr lang="en-GB" sz="2000" b="1" dirty="0">
              <a:solidFill>
                <a:srgbClr val="FFFF00"/>
              </a:solidFill>
            </a:rPr>
            <a:t>138</a:t>
          </a:r>
          <a:r>
            <a:rPr lang="ro-RO" sz="2000" b="1" dirty="0">
              <a:solidFill>
                <a:srgbClr val="FFFF00"/>
              </a:solidFill>
            </a:rPr>
            <a:t> </a:t>
          </a:r>
          <a:r>
            <a:rPr lang="ro-RO" sz="1800" dirty="0"/>
            <a:t>mijloace de transport achiziționate</a:t>
          </a:r>
        </a:p>
      </dgm:t>
    </dgm:pt>
    <dgm:pt modelId="{03C92614-9954-45D9-9135-31CBCAB60EA3}" type="parTrans" cxnId="{8A13271D-7094-434C-8170-98F341CAE846}">
      <dgm:prSet/>
      <dgm:spPr/>
      <dgm:t>
        <a:bodyPr/>
        <a:lstStyle/>
        <a:p>
          <a:endParaRPr lang="ro-RO"/>
        </a:p>
      </dgm:t>
    </dgm:pt>
    <dgm:pt modelId="{F0D0F25E-91C2-47CD-A87D-ABBBA36F4247}" type="sibTrans" cxnId="{8A13271D-7094-434C-8170-98F341CAE846}">
      <dgm:prSet/>
      <dgm:spPr/>
      <dgm:t>
        <a:bodyPr/>
        <a:lstStyle/>
        <a:p>
          <a:endParaRPr lang="ro-RO"/>
        </a:p>
      </dgm:t>
    </dgm:pt>
    <dgm:pt modelId="{192BDD6A-E3B1-4BE9-96F8-3F6BBD50CCFF}" type="pres">
      <dgm:prSet presAssocID="{E93E1E4E-2A37-4866-B7B8-8BABFEEE67A2}" presName="Name0" presStyleCnt="0">
        <dgm:presLayoutVars>
          <dgm:dir/>
          <dgm:resizeHandles val="exact"/>
        </dgm:presLayoutVars>
      </dgm:prSet>
      <dgm:spPr/>
    </dgm:pt>
    <dgm:pt modelId="{5EE404B9-B17C-4723-AA2A-BEE9BE66B15E}" type="pres">
      <dgm:prSet presAssocID="{E93E1E4E-2A37-4866-B7B8-8BABFEEE67A2}" presName="bkgdShp" presStyleLbl="alignAccFollowNode1" presStyleIdx="0" presStyleCnt="1"/>
      <dgm:spPr/>
    </dgm:pt>
    <dgm:pt modelId="{E21EE245-0776-4C4A-938B-9F5B77394B9A}" type="pres">
      <dgm:prSet presAssocID="{E93E1E4E-2A37-4866-B7B8-8BABFEEE67A2}" presName="linComp" presStyleCnt="0"/>
      <dgm:spPr/>
    </dgm:pt>
    <dgm:pt modelId="{8042C09A-0553-4F7B-A6D2-48B3CCCDC75C}" type="pres">
      <dgm:prSet presAssocID="{CA1DE547-C88D-454D-AE23-1313D4857352}" presName="compNode" presStyleCnt="0"/>
      <dgm:spPr/>
    </dgm:pt>
    <dgm:pt modelId="{31D36F80-2B08-4968-9CF4-4568ABCEF6F9}" type="pres">
      <dgm:prSet presAssocID="{CA1DE547-C88D-454D-AE23-1313D4857352}" presName="node" presStyleLbl="node1" presStyleIdx="0" presStyleCnt="5" custScaleX="98734" custScaleY="45721" custLinFactNeighborX="-1132" custLinFactNeighborY="-38234">
        <dgm:presLayoutVars>
          <dgm:bulletEnabled val="1"/>
        </dgm:presLayoutVars>
      </dgm:prSet>
      <dgm:spPr/>
    </dgm:pt>
    <dgm:pt modelId="{2FACD802-F969-4AC8-8844-B6E2FD81510F}" type="pres">
      <dgm:prSet presAssocID="{CA1DE547-C88D-454D-AE23-1313D4857352}" presName="invisiNode" presStyleLbl="node1" presStyleIdx="0" presStyleCnt="5"/>
      <dgm:spPr/>
    </dgm:pt>
    <dgm:pt modelId="{52BB870D-4324-444F-B6B3-90E4B9A4A7E5}" type="pres">
      <dgm:prSet presAssocID="{CA1DE547-C88D-454D-AE23-1313D4857352}" presName="imagNode" presStyleLbl="fgImgPlace1" presStyleIdx="0" presStyleCnt="5" custLinFactNeighborY="-7099"/>
      <dgm:spPr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7AEF7D7-9C60-4B0C-BF90-32003C893747}" type="pres">
      <dgm:prSet presAssocID="{17348DF5-80B1-433E-8C61-0F84310E7DDA}" presName="sibTrans" presStyleLbl="sibTrans2D1" presStyleIdx="0" presStyleCnt="0"/>
      <dgm:spPr/>
    </dgm:pt>
    <dgm:pt modelId="{6C3A3125-0661-4EC9-A886-8903FC201839}" type="pres">
      <dgm:prSet presAssocID="{1FD4F424-088C-4AE2-9440-9FA9B6815CD7}" presName="compNode" presStyleCnt="0"/>
      <dgm:spPr/>
    </dgm:pt>
    <dgm:pt modelId="{126424D1-709B-444F-B86B-8390E5594B09}" type="pres">
      <dgm:prSet presAssocID="{1FD4F424-088C-4AE2-9440-9FA9B6815CD7}" presName="node" presStyleLbl="node1" presStyleIdx="1" presStyleCnt="5" custScaleY="42768" custLinFactNeighborY="-40189">
        <dgm:presLayoutVars>
          <dgm:bulletEnabled val="1"/>
        </dgm:presLayoutVars>
      </dgm:prSet>
      <dgm:spPr/>
    </dgm:pt>
    <dgm:pt modelId="{B61D713D-B831-4643-832A-A2690960C08B}" type="pres">
      <dgm:prSet presAssocID="{1FD4F424-088C-4AE2-9440-9FA9B6815CD7}" presName="invisiNode" presStyleLbl="node1" presStyleIdx="1" presStyleCnt="5"/>
      <dgm:spPr/>
    </dgm:pt>
    <dgm:pt modelId="{EE3BB2AF-D7C4-43CE-A0C3-23C108F9D6E2}" type="pres">
      <dgm:prSet presAssocID="{1FD4F424-088C-4AE2-9440-9FA9B6815CD7}" presName="imagNode" presStyleLbl="fgImgPlace1" presStyleIdx="1" presStyleCnt="5" custLinFactNeighborY="-7114"/>
      <dgm:spPr>
        <a:blipFill dpi="0"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</dgm:spPr>
    </dgm:pt>
    <dgm:pt modelId="{8EA08AE3-E911-400C-BE2F-18639883F9F3}" type="pres">
      <dgm:prSet presAssocID="{58F2C57B-92C8-4D92-9EA6-4229A1209401}" presName="sibTrans" presStyleLbl="sibTrans2D1" presStyleIdx="0" presStyleCnt="0"/>
      <dgm:spPr/>
    </dgm:pt>
    <dgm:pt modelId="{7D367713-50DB-4630-8B30-FF4B2A0C425D}" type="pres">
      <dgm:prSet presAssocID="{E02B3E75-7509-409E-A957-CEB4CCFEAEE2}" presName="compNode" presStyleCnt="0"/>
      <dgm:spPr/>
    </dgm:pt>
    <dgm:pt modelId="{4844C15E-829D-4B84-A970-AE0C80574191}" type="pres">
      <dgm:prSet presAssocID="{E02B3E75-7509-409E-A957-CEB4CCFEAEE2}" presName="node" presStyleLbl="node1" presStyleIdx="2" presStyleCnt="5" custScaleY="56606" custLinFactNeighborX="146" custLinFactNeighborY="-30086">
        <dgm:presLayoutVars>
          <dgm:bulletEnabled val="1"/>
        </dgm:presLayoutVars>
      </dgm:prSet>
      <dgm:spPr/>
    </dgm:pt>
    <dgm:pt modelId="{1AB11FD3-4CBA-4EF4-8241-0AA58568EE7E}" type="pres">
      <dgm:prSet presAssocID="{E02B3E75-7509-409E-A957-CEB4CCFEAEE2}" presName="invisiNode" presStyleLbl="node1" presStyleIdx="2" presStyleCnt="5"/>
      <dgm:spPr/>
    </dgm:pt>
    <dgm:pt modelId="{96833B60-B226-44D9-8CF1-B6495A211D48}" type="pres">
      <dgm:prSet presAssocID="{E02B3E75-7509-409E-A957-CEB4CCFEAEE2}" presName="imagNode" presStyleLbl="fgImgPlace1" presStyleIdx="2" presStyleCnt="5" custLinFactNeighborY="-2430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a:blipFill>
      </dgm:spPr>
    </dgm:pt>
    <dgm:pt modelId="{32723752-7C61-4353-89D4-76553B68212D}" type="pres">
      <dgm:prSet presAssocID="{B477BCD7-04AF-4E52-BAB6-1CBA9C452F17}" presName="sibTrans" presStyleLbl="sibTrans2D1" presStyleIdx="0" presStyleCnt="0"/>
      <dgm:spPr/>
    </dgm:pt>
    <dgm:pt modelId="{DFC41F89-9E4D-46B4-816E-3BF23F934118}" type="pres">
      <dgm:prSet presAssocID="{8E16BB02-1BD1-4C15-B295-E2339E93F14C}" presName="compNode" presStyleCnt="0"/>
      <dgm:spPr/>
    </dgm:pt>
    <dgm:pt modelId="{91B5FFF7-E471-4F9C-9605-51E7A4AA4F38}" type="pres">
      <dgm:prSet presAssocID="{8E16BB02-1BD1-4C15-B295-E2339E93F14C}" presName="node" presStyleLbl="node1" presStyleIdx="3" presStyleCnt="5" custScaleY="57137" custLinFactNeighborX="566" custLinFactNeighborY="-29796">
        <dgm:presLayoutVars>
          <dgm:bulletEnabled val="1"/>
        </dgm:presLayoutVars>
      </dgm:prSet>
      <dgm:spPr/>
    </dgm:pt>
    <dgm:pt modelId="{4090D2AF-F712-4090-9040-C20D91200AF4}" type="pres">
      <dgm:prSet presAssocID="{8E16BB02-1BD1-4C15-B295-E2339E93F14C}" presName="invisiNode" presStyleLbl="node1" presStyleIdx="3" presStyleCnt="5"/>
      <dgm:spPr/>
    </dgm:pt>
    <dgm:pt modelId="{306EB4D8-6A99-4945-97D7-636444EE3DB8}" type="pres">
      <dgm:prSet presAssocID="{8E16BB02-1BD1-4C15-B295-E2339E93F14C}" presName="imagNode" presStyleLbl="fgImgPlace1" presStyleIdx="3" presStyleCnt="5" custLinFactNeighborY="-4018"/>
      <dgm:spPr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a:blipFill>
      </dgm:spPr>
    </dgm:pt>
    <dgm:pt modelId="{1A58C607-F520-4C2C-AB87-106F74312C43}" type="pres">
      <dgm:prSet presAssocID="{F0D0F25E-91C2-47CD-A87D-ABBBA36F4247}" presName="sibTrans" presStyleLbl="sibTrans2D1" presStyleIdx="0" presStyleCnt="0"/>
      <dgm:spPr/>
    </dgm:pt>
    <dgm:pt modelId="{2AD6B3B0-71FE-4D15-8F97-73ED92C7DB5D}" type="pres">
      <dgm:prSet presAssocID="{EEFBCE31-6AFD-43A1-BD08-BB5954134A25}" presName="compNode" presStyleCnt="0"/>
      <dgm:spPr/>
    </dgm:pt>
    <dgm:pt modelId="{73051ED7-225C-473F-B4B2-A9EEED3A807A}" type="pres">
      <dgm:prSet presAssocID="{EEFBCE31-6AFD-43A1-BD08-BB5954134A25}" presName="node" presStyleLbl="node1" presStyleIdx="4" presStyleCnt="5" custScaleY="58217" custLinFactNeighborX="-1698" custLinFactNeighborY="-29698">
        <dgm:presLayoutVars>
          <dgm:bulletEnabled val="1"/>
        </dgm:presLayoutVars>
      </dgm:prSet>
      <dgm:spPr/>
    </dgm:pt>
    <dgm:pt modelId="{A1F9A4E3-0B7E-4414-B7B9-445B1D8605E5}" type="pres">
      <dgm:prSet presAssocID="{EEFBCE31-6AFD-43A1-BD08-BB5954134A25}" presName="invisiNode" presStyleLbl="node1" presStyleIdx="4" presStyleCnt="5"/>
      <dgm:spPr/>
    </dgm:pt>
    <dgm:pt modelId="{6BDA2CF6-EF0E-4C43-A4B4-C20D9BB87BA5}" type="pres">
      <dgm:prSet presAssocID="{EEFBCE31-6AFD-43A1-BD08-BB5954134A25}" presName="imagNode" presStyleLbl="fgImgPlace1" presStyleIdx="4" presStyleCnt="5" custLinFactNeighborX="-1613" custLinFactNeighborY="-1911"/>
      <dgm:spPr>
        <a:blipFill>
          <a:blip xmlns:r="http://schemas.openxmlformats.org/officeDocument/2006/relationships" r:embed="rId8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a:blipFill>
      </dgm:spPr>
    </dgm:pt>
  </dgm:ptLst>
  <dgm:cxnLst>
    <dgm:cxn modelId="{8A13271D-7094-434C-8170-98F341CAE846}" srcId="{E93E1E4E-2A37-4866-B7B8-8BABFEEE67A2}" destId="{8E16BB02-1BD1-4C15-B295-E2339E93F14C}" srcOrd="3" destOrd="0" parTransId="{03C92614-9954-45D9-9135-31CBCAB60EA3}" sibTransId="{F0D0F25E-91C2-47CD-A87D-ABBBA36F4247}"/>
    <dgm:cxn modelId="{13D5872D-BB22-44AE-AB7C-C433AFF91AA4}" type="presOf" srcId="{F0D0F25E-91C2-47CD-A87D-ABBBA36F4247}" destId="{1A58C607-F520-4C2C-AB87-106F74312C43}" srcOrd="0" destOrd="0" presId="urn:microsoft.com/office/officeart/2005/8/layout/pList2"/>
    <dgm:cxn modelId="{B6917D30-B2BA-443C-BB73-46E5F3943370}" srcId="{E93E1E4E-2A37-4866-B7B8-8BABFEEE67A2}" destId="{CA1DE547-C88D-454D-AE23-1313D4857352}" srcOrd="0" destOrd="0" parTransId="{8A174791-D66E-4D17-A487-1E326DF1DF4B}" sibTransId="{17348DF5-80B1-433E-8C61-0F84310E7DDA}"/>
    <dgm:cxn modelId="{D621AA39-9A57-460E-9038-12FB8F3026F4}" type="presOf" srcId="{CA1DE547-C88D-454D-AE23-1313D4857352}" destId="{31D36F80-2B08-4968-9CF4-4568ABCEF6F9}" srcOrd="0" destOrd="0" presId="urn:microsoft.com/office/officeart/2005/8/layout/pList2"/>
    <dgm:cxn modelId="{D8E47F3B-7373-43A5-8AC9-17C6EEDAE784}" type="presOf" srcId="{58F2C57B-92C8-4D92-9EA6-4229A1209401}" destId="{8EA08AE3-E911-400C-BE2F-18639883F9F3}" srcOrd="0" destOrd="0" presId="urn:microsoft.com/office/officeart/2005/8/layout/pList2"/>
    <dgm:cxn modelId="{C49F0E72-F55A-41ED-98F1-97C7E9E60B82}" srcId="{E93E1E4E-2A37-4866-B7B8-8BABFEEE67A2}" destId="{1FD4F424-088C-4AE2-9440-9FA9B6815CD7}" srcOrd="1" destOrd="0" parTransId="{5DAE56DB-1058-4FD9-9AA6-ECD8373C114F}" sibTransId="{58F2C57B-92C8-4D92-9EA6-4229A1209401}"/>
    <dgm:cxn modelId="{059B6A74-D7E8-4B99-A564-18B4E0BCF292}" type="presOf" srcId="{EEFBCE31-6AFD-43A1-BD08-BB5954134A25}" destId="{73051ED7-225C-473F-B4B2-A9EEED3A807A}" srcOrd="0" destOrd="0" presId="urn:microsoft.com/office/officeart/2005/8/layout/pList2"/>
    <dgm:cxn modelId="{1CDC6980-D73F-400E-8A9D-65B43BD075B8}" type="presOf" srcId="{E93E1E4E-2A37-4866-B7B8-8BABFEEE67A2}" destId="{192BDD6A-E3B1-4BE9-96F8-3F6BBD50CCFF}" srcOrd="0" destOrd="0" presId="urn:microsoft.com/office/officeart/2005/8/layout/pList2"/>
    <dgm:cxn modelId="{B6B2F098-86DC-457F-BC86-D1D9DCA64C55}" srcId="{E93E1E4E-2A37-4866-B7B8-8BABFEEE67A2}" destId="{EEFBCE31-6AFD-43A1-BD08-BB5954134A25}" srcOrd="4" destOrd="0" parTransId="{E77EAC22-4546-446F-B643-B117B08D6E53}" sibTransId="{500327E9-021F-4393-AF0A-1BE3DC7D6A4D}"/>
    <dgm:cxn modelId="{6E302EAC-0AF0-4DAC-A9E4-38CEFC3FB9C3}" type="presOf" srcId="{17348DF5-80B1-433E-8C61-0F84310E7DDA}" destId="{67AEF7D7-9C60-4B0C-BF90-32003C893747}" srcOrd="0" destOrd="0" presId="urn:microsoft.com/office/officeart/2005/8/layout/pList2"/>
    <dgm:cxn modelId="{F24E38B8-5522-431A-804A-AB51D36C59E5}" type="presOf" srcId="{B477BCD7-04AF-4E52-BAB6-1CBA9C452F17}" destId="{32723752-7C61-4353-89D4-76553B68212D}" srcOrd="0" destOrd="0" presId="urn:microsoft.com/office/officeart/2005/8/layout/pList2"/>
    <dgm:cxn modelId="{7F89B0B9-651E-4B77-99E9-AE1A8E1C11B6}" type="presOf" srcId="{8E16BB02-1BD1-4C15-B295-E2339E93F14C}" destId="{91B5FFF7-E471-4F9C-9605-51E7A4AA4F38}" srcOrd="0" destOrd="0" presId="urn:microsoft.com/office/officeart/2005/8/layout/pList2"/>
    <dgm:cxn modelId="{E5D1ACDE-C4AC-420D-9138-2E42FE23FE13}" srcId="{E93E1E4E-2A37-4866-B7B8-8BABFEEE67A2}" destId="{E02B3E75-7509-409E-A957-CEB4CCFEAEE2}" srcOrd="2" destOrd="0" parTransId="{AEDE40CE-1481-4A15-95CD-2202AF04A8D8}" sibTransId="{B477BCD7-04AF-4E52-BAB6-1CBA9C452F17}"/>
    <dgm:cxn modelId="{E07D70E0-ADA3-453A-93F0-E108EB477FB0}" type="presOf" srcId="{E02B3E75-7509-409E-A957-CEB4CCFEAEE2}" destId="{4844C15E-829D-4B84-A970-AE0C80574191}" srcOrd="0" destOrd="0" presId="urn:microsoft.com/office/officeart/2005/8/layout/pList2"/>
    <dgm:cxn modelId="{CFBB2CFE-0B9D-49F1-9B59-A8F764954F0D}" type="presOf" srcId="{1FD4F424-088C-4AE2-9440-9FA9B6815CD7}" destId="{126424D1-709B-444F-B86B-8390E5594B09}" srcOrd="0" destOrd="0" presId="urn:microsoft.com/office/officeart/2005/8/layout/pList2"/>
    <dgm:cxn modelId="{88C2C950-9E8F-4272-872D-C93D7505AE98}" type="presParOf" srcId="{192BDD6A-E3B1-4BE9-96F8-3F6BBD50CCFF}" destId="{5EE404B9-B17C-4723-AA2A-BEE9BE66B15E}" srcOrd="0" destOrd="0" presId="urn:microsoft.com/office/officeart/2005/8/layout/pList2"/>
    <dgm:cxn modelId="{FB6356B8-EF4A-4CDC-B0EE-93CC5073855F}" type="presParOf" srcId="{192BDD6A-E3B1-4BE9-96F8-3F6BBD50CCFF}" destId="{E21EE245-0776-4C4A-938B-9F5B77394B9A}" srcOrd="1" destOrd="0" presId="urn:microsoft.com/office/officeart/2005/8/layout/pList2"/>
    <dgm:cxn modelId="{F54F03BA-9BA7-43CB-AC9D-99369A613E21}" type="presParOf" srcId="{E21EE245-0776-4C4A-938B-9F5B77394B9A}" destId="{8042C09A-0553-4F7B-A6D2-48B3CCCDC75C}" srcOrd="0" destOrd="0" presId="urn:microsoft.com/office/officeart/2005/8/layout/pList2"/>
    <dgm:cxn modelId="{80B14742-DE06-46EA-AF5E-C8FC68BE23A5}" type="presParOf" srcId="{8042C09A-0553-4F7B-A6D2-48B3CCCDC75C}" destId="{31D36F80-2B08-4968-9CF4-4568ABCEF6F9}" srcOrd="0" destOrd="0" presId="urn:microsoft.com/office/officeart/2005/8/layout/pList2"/>
    <dgm:cxn modelId="{C9CB265E-1355-4630-A2C1-D4446A191024}" type="presParOf" srcId="{8042C09A-0553-4F7B-A6D2-48B3CCCDC75C}" destId="{2FACD802-F969-4AC8-8844-B6E2FD81510F}" srcOrd="1" destOrd="0" presId="urn:microsoft.com/office/officeart/2005/8/layout/pList2"/>
    <dgm:cxn modelId="{1A5078D5-9444-4596-BCE4-847B094C2319}" type="presParOf" srcId="{8042C09A-0553-4F7B-A6D2-48B3CCCDC75C}" destId="{52BB870D-4324-444F-B6B3-90E4B9A4A7E5}" srcOrd="2" destOrd="0" presId="urn:microsoft.com/office/officeart/2005/8/layout/pList2"/>
    <dgm:cxn modelId="{8882F6E0-EE31-4F74-B461-865FA30B0299}" type="presParOf" srcId="{E21EE245-0776-4C4A-938B-9F5B77394B9A}" destId="{67AEF7D7-9C60-4B0C-BF90-32003C893747}" srcOrd="1" destOrd="0" presId="urn:microsoft.com/office/officeart/2005/8/layout/pList2"/>
    <dgm:cxn modelId="{D476E5D2-8ABC-4244-B3E8-5F2A213C248F}" type="presParOf" srcId="{E21EE245-0776-4C4A-938B-9F5B77394B9A}" destId="{6C3A3125-0661-4EC9-A886-8903FC201839}" srcOrd="2" destOrd="0" presId="urn:microsoft.com/office/officeart/2005/8/layout/pList2"/>
    <dgm:cxn modelId="{0A7D44E2-1216-4AA1-82DC-3C4C9EBCEBDF}" type="presParOf" srcId="{6C3A3125-0661-4EC9-A886-8903FC201839}" destId="{126424D1-709B-444F-B86B-8390E5594B09}" srcOrd="0" destOrd="0" presId="urn:microsoft.com/office/officeart/2005/8/layout/pList2"/>
    <dgm:cxn modelId="{D8F57507-D391-4F1E-BD4E-D4EBC5659614}" type="presParOf" srcId="{6C3A3125-0661-4EC9-A886-8903FC201839}" destId="{B61D713D-B831-4643-832A-A2690960C08B}" srcOrd="1" destOrd="0" presId="urn:microsoft.com/office/officeart/2005/8/layout/pList2"/>
    <dgm:cxn modelId="{1DE8958B-FFB6-4BC6-948F-81D3197BC8EA}" type="presParOf" srcId="{6C3A3125-0661-4EC9-A886-8903FC201839}" destId="{EE3BB2AF-D7C4-43CE-A0C3-23C108F9D6E2}" srcOrd="2" destOrd="0" presId="urn:microsoft.com/office/officeart/2005/8/layout/pList2"/>
    <dgm:cxn modelId="{9380A495-8C35-429C-A6B9-B177BE40AEA9}" type="presParOf" srcId="{E21EE245-0776-4C4A-938B-9F5B77394B9A}" destId="{8EA08AE3-E911-400C-BE2F-18639883F9F3}" srcOrd="3" destOrd="0" presId="urn:microsoft.com/office/officeart/2005/8/layout/pList2"/>
    <dgm:cxn modelId="{3B68BFA4-CBA5-4ACF-817D-C36C48550E47}" type="presParOf" srcId="{E21EE245-0776-4C4A-938B-9F5B77394B9A}" destId="{7D367713-50DB-4630-8B30-FF4B2A0C425D}" srcOrd="4" destOrd="0" presId="urn:microsoft.com/office/officeart/2005/8/layout/pList2"/>
    <dgm:cxn modelId="{7C3F3C34-52BA-40FE-A96A-ED2C906B83F7}" type="presParOf" srcId="{7D367713-50DB-4630-8B30-FF4B2A0C425D}" destId="{4844C15E-829D-4B84-A970-AE0C80574191}" srcOrd="0" destOrd="0" presId="urn:microsoft.com/office/officeart/2005/8/layout/pList2"/>
    <dgm:cxn modelId="{7D360061-1F4E-480A-8C91-ABFB75DAABBB}" type="presParOf" srcId="{7D367713-50DB-4630-8B30-FF4B2A0C425D}" destId="{1AB11FD3-4CBA-4EF4-8241-0AA58568EE7E}" srcOrd="1" destOrd="0" presId="urn:microsoft.com/office/officeart/2005/8/layout/pList2"/>
    <dgm:cxn modelId="{05CE58DE-CEBD-4A1B-8F24-A80794D0F3AA}" type="presParOf" srcId="{7D367713-50DB-4630-8B30-FF4B2A0C425D}" destId="{96833B60-B226-44D9-8CF1-B6495A211D48}" srcOrd="2" destOrd="0" presId="urn:microsoft.com/office/officeart/2005/8/layout/pList2"/>
    <dgm:cxn modelId="{47C391B0-C7D6-4F78-B45E-AD8ADF94FE90}" type="presParOf" srcId="{E21EE245-0776-4C4A-938B-9F5B77394B9A}" destId="{32723752-7C61-4353-89D4-76553B68212D}" srcOrd="5" destOrd="0" presId="urn:microsoft.com/office/officeart/2005/8/layout/pList2"/>
    <dgm:cxn modelId="{8A46773A-54A9-4555-B528-E1773DCB8BEB}" type="presParOf" srcId="{E21EE245-0776-4C4A-938B-9F5B77394B9A}" destId="{DFC41F89-9E4D-46B4-816E-3BF23F934118}" srcOrd="6" destOrd="0" presId="urn:microsoft.com/office/officeart/2005/8/layout/pList2"/>
    <dgm:cxn modelId="{8CD27336-7BF5-4033-B396-CFC091F5D671}" type="presParOf" srcId="{DFC41F89-9E4D-46B4-816E-3BF23F934118}" destId="{91B5FFF7-E471-4F9C-9605-51E7A4AA4F38}" srcOrd="0" destOrd="0" presId="urn:microsoft.com/office/officeart/2005/8/layout/pList2"/>
    <dgm:cxn modelId="{FC9C6FE2-DD09-4B1B-8810-000261C41046}" type="presParOf" srcId="{DFC41F89-9E4D-46B4-816E-3BF23F934118}" destId="{4090D2AF-F712-4090-9040-C20D91200AF4}" srcOrd="1" destOrd="0" presId="urn:microsoft.com/office/officeart/2005/8/layout/pList2"/>
    <dgm:cxn modelId="{28515901-0239-46F1-970F-66F0FE8B938B}" type="presParOf" srcId="{DFC41F89-9E4D-46B4-816E-3BF23F934118}" destId="{306EB4D8-6A99-4945-97D7-636444EE3DB8}" srcOrd="2" destOrd="0" presId="urn:microsoft.com/office/officeart/2005/8/layout/pList2"/>
    <dgm:cxn modelId="{4AA48823-6CA8-4297-AC74-D91BDACAF111}" type="presParOf" srcId="{E21EE245-0776-4C4A-938B-9F5B77394B9A}" destId="{1A58C607-F520-4C2C-AB87-106F74312C43}" srcOrd="7" destOrd="0" presId="urn:microsoft.com/office/officeart/2005/8/layout/pList2"/>
    <dgm:cxn modelId="{26899495-842A-4F99-A502-0C7A898BDD17}" type="presParOf" srcId="{E21EE245-0776-4C4A-938B-9F5B77394B9A}" destId="{2AD6B3B0-71FE-4D15-8F97-73ED92C7DB5D}" srcOrd="8" destOrd="0" presId="urn:microsoft.com/office/officeart/2005/8/layout/pList2"/>
    <dgm:cxn modelId="{91E829ED-B554-45BB-8AF2-11BD4E465888}" type="presParOf" srcId="{2AD6B3B0-71FE-4D15-8F97-73ED92C7DB5D}" destId="{73051ED7-225C-473F-B4B2-A9EEED3A807A}" srcOrd="0" destOrd="0" presId="urn:microsoft.com/office/officeart/2005/8/layout/pList2"/>
    <dgm:cxn modelId="{08338A52-9C47-4223-A13B-1548DAB1AF56}" type="presParOf" srcId="{2AD6B3B0-71FE-4D15-8F97-73ED92C7DB5D}" destId="{A1F9A4E3-0B7E-4414-B7B9-445B1D8605E5}" srcOrd="1" destOrd="0" presId="urn:microsoft.com/office/officeart/2005/8/layout/pList2"/>
    <dgm:cxn modelId="{D0930279-F122-4A6D-A0CE-FD65940E77F0}" type="presParOf" srcId="{2AD6B3B0-71FE-4D15-8F97-73ED92C7DB5D}" destId="{6BDA2CF6-EF0E-4C43-A4B4-C20D9BB87BA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93E1E4E-2A37-4866-B7B8-8BABFEEE67A2}" type="doc">
      <dgm:prSet loTypeId="urn:microsoft.com/office/officeart/2005/8/layout/pList2" loCatId="picture" qsTypeId="urn:microsoft.com/office/officeart/2005/8/quickstyle/simple1" qsCatId="simple" csTypeId="urn:microsoft.com/office/officeart/2005/8/colors/accent1_2" csCatId="accent1" phldr="1"/>
      <dgm:spPr/>
    </dgm:pt>
    <dgm:pt modelId="{CA1DE547-C88D-454D-AE23-1313D4857352}">
      <dgm:prSet phldrT="[Text]" custT="1"/>
      <dgm:spPr/>
      <dgm:t>
        <a:bodyPr/>
        <a:lstStyle/>
        <a:p>
          <a:r>
            <a:rPr lang="ro-RO" sz="2000" b="1" dirty="0">
              <a:solidFill>
                <a:srgbClr val="FFFF00"/>
              </a:solidFill>
            </a:rPr>
            <a:t>407 ha </a:t>
          </a:r>
          <a:r>
            <a:rPr lang="ro-RO" sz="2000" dirty="0"/>
            <a:t>spații verzi create</a:t>
          </a:r>
          <a:endParaRPr lang="ro-RO" sz="1400" dirty="0"/>
        </a:p>
      </dgm:t>
    </dgm:pt>
    <dgm:pt modelId="{8A174791-D66E-4D17-A487-1E326DF1DF4B}" type="parTrans" cxnId="{B6917D30-B2BA-443C-BB73-46E5F3943370}">
      <dgm:prSet/>
      <dgm:spPr/>
      <dgm:t>
        <a:bodyPr/>
        <a:lstStyle/>
        <a:p>
          <a:endParaRPr lang="ro-RO"/>
        </a:p>
      </dgm:t>
    </dgm:pt>
    <dgm:pt modelId="{17348DF5-80B1-433E-8C61-0F84310E7DDA}" type="sibTrans" cxnId="{B6917D30-B2BA-443C-BB73-46E5F3943370}">
      <dgm:prSet/>
      <dgm:spPr/>
      <dgm:t>
        <a:bodyPr/>
        <a:lstStyle/>
        <a:p>
          <a:endParaRPr lang="ro-RO"/>
        </a:p>
      </dgm:t>
    </dgm:pt>
    <dgm:pt modelId="{1FD4F424-088C-4AE2-9440-9FA9B6815CD7}">
      <dgm:prSet phldrT="[Text]" custT="1"/>
      <dgm:spPr/>
      <dgm:t>
        <a:bodyPr/>
        <a:lstStyle/>
        <a:p>
          <a:r>
            <a:rPr lang="ro-RO" sz="1800" b="1" dirty="0">
              <a:solidFill>
                <a:srgbClr val="FFFF00"/>
              </a:solidFill>
            </a:rPr>
            <a:t>31 </a:t>
          </a:r>
          <a:r>
            <a:rPr lang="ro-RO" sz="1700" dirty="0"/>
            <a:t>monumente istorice </a:t>
          </a:r>
          <a:r>
            <a:rPr lang="en-GB" sz="1700" dirty="0"/>
            <a:t> </a:t>
          </a:r>
          <a:r>
            <a:rPr lang="en-GB" sz="1700" dirty="0" err="1"/>
            <a:t>puse</a:t>
          </a:r>
          <a:r>
            <a:rPr lang="en-GB" sz="1700" dirty="0"/>
            <a:t> in </a:t>
          </a:r>
          <a:r>
            <a:rPr lang="en-GB" sz="1700" dirty="0" err="1"/>
            <a:t>valoare</a:t>
          </a:r>
          <a:endParaRPr lang="ro-RO" sz="1700" dirty="0"/>
        </a:p>
      </dgm:t>
    </dgm:pt>
    <dgm:pt modelId="{5DAE56DB-1058-4FD9-9AA6-ECD8373C114F}" type="parTrans" cxnId="{C49F0E72-F55A-41ED-98F1-97C7E9E60B82}">
      <dgm:prSet/>
      <dgm:spPr/>
      <dgm:t>
        <a:bodyPr/>
        <a:lstStyle/>
        <a:p>
          <a:endParaRPr lang="ro-RO"/>
        </a:p>
      </dgm:t>
    </dgm:pt>
    <dgm:pt modelId="{58F2C57B-92C8-4D92-9EA6-4229A1209401}" type="sibTrans" cxnId="{C49F0E72-F55A-41ED-98F1-97C7E9E60B82}">
      <dgm:prSet/>
      <dgm:spPr/>
      <dgm:t>
        <a:bodyPr/>
        <a:lstStyle/>
        <a:p>
          <a:endParaRPr lang="ro-RO"/>
        </a:p>
      </dgm:t>
    </dgm:pt>
    <dgm:pt modelId="{E02B3E75-7509-409E-A957-CEB4CCFEAEE2}">
      <dgm:prSet phldrT="[Text]" custT="1"/>
      <dgm:spPr/>
      <dgm:t>
        <a:bodyPr/>
        <a:lstStyle/>
        <a:p>
          <a:r>
            <a:rPr lang="ro-RO" sz="2000" b="1" dirty="0">
              <a:solidFill>
                <a:srgbClr val="FFFF00"/>
              </a:solidFill>
            </a:rPr>
            <a:t>160</a:t>
          </a:r>
          <a:r>
            <a:rPr lang="ro-RO" sz="1600" dirty="0"/>
            <a:t> </a:t>
          </a:r>
          <a:r>
            <a:rPr lang="en-GB" sz="1600" dirty="0" err="1"/>
            <a:t>unitati</a:t>
          </a:r>
          <a:r>
            <a:rPr lang="en-GB" sz="1600" dirty="0"/>
            <a:t> de </a:t>
          </a:r>
          <a:r>
            <a:rPr lang="en-GB" sz="1600" dirty="0" err="1"/>
            <a:t>invatamant</a:t>
          </a:r>
          <a:r>
            <a:rPr lang="en-GB" sz="1600" dirty="0"/>
            <a:t> </a:t>
          </a:r>
          <a:r>
            <a:rPr lang="en-GB" sz="1600" dirty="0" err="1"/>
            <a:t>modernizate</a:t>
          </a:r>
          <a:endParaRPr lang="ro-RO" sz="1600" dirty="0"/>
        </a:p>
      </dgm:t>
    </dgm:pt>
    <dgm:pt modelId="{AEDE40CE-1481-4A15-95CD-2202AF04A8D8}" type="parTrans" cxnId="{E5D1ACDE-C4AC-420D-9138-2E42FE23FE13}">
      <dgm:prSet/>
      <dgm:spPr/>
      <dgm:t>
        <a:bodyPr/>
        <a:lstStyle/>
        <a:p>
          <a:endParaRPr lang="ro-RO"/>
        </a:p>
      </dgm:t>
    </dgm:pt>
    <dgm:pt modelId="{B477BCD7-04AF-4E52-BAB6-1CBA9C452F17}" type="sibTrans" cxnId="{E5D1ACDE-C4AC-420D-9138-2E42FE23FE13}">
      <dgm:prSet/>
      <dgm:spPr/>
      <dgm:t>
        <a:bodyPr/>
        <a:lstStyle/>
        <a:p>
          <a:endParaRPr lang="ro-RO"/>
        </a:p>
      </dgm:t>
    </dgm:pt>
    <dgm:pt modelId="{EEFBCE31-6AFD-43A1-BD08-BB5954134A25}">
      <dgm:prSet phldrT="[Text]" custT="1"/>
      <dgm:spPr/>
      <dgm:t>
        <a:bodyPr/>
        <a:lstStyle/>
        <a:p>
          <a:r>
            <a:rPr lang="ro-RO" sz="1600" b="1" dirty="0">
              <a:solidFill>
                <a:srgbClr val="FFFF00"/>
              </a:solidFill>
            </a:rPr>
            <a:t>47 </a:t>
          </a:r>
          <a:r>
            <a:rPr lang="ro-RO" sz="1600" dirty="0"/>
            <a:t>infrastructuri medicale modernizate</a:t>
          </a:r>
        </a:p>
      </dgm:t>
    </dgm:pt>
    <dgm:pt modelId="{E77EAC22-4546-446F-B643-B117B08D6E53}" type="parTrans" cxnId="{B6B2F098-86DC-457F-BC86-D1D9DCA64C55}">
      <dgm:prSet/>
      <dgm:spPr/>
      <dgm:t>
        <a:bodyPr/>
        <a:lstStyle/>
        <a:p>
          <a:endParaRPr lang="ro-RO"/>
        </a:p>
      </dgm:t>
    </dgm:pt>
    <dgm:pt modelId="{500327E9-021F-4393-AF0A-1BE3DC7D6A4D}" type="sibTrans" cxnId="{B6B2F098-86DC-457F-BC86-D1D9DCA64C55}">
      <dgm:prSet/>
      <dgm:spPr/>
      <dgm:t>
        <a:bodyPr/>
        <a:lstStyle/>
        <a:p>
          <a:endParaRPr lang="ro-RO"/>
        </a:p>
      </dgm:t>
    </dgm:pt>
    <dgm:pt modelId="{8E16BB02-1BD1-4C15-B295-E2339E93F14C}">
      <dgm:prSet phldrT="[Text]" custT="1"/>
      <dgm:spPr/>
      <dgm:t>
        <a:bodyPr/>
        <a:lstStyle/>
        <a:p>
          <a:r>
            <a:rPr lang="ro-RO" sz="1800" b="1" dirty="0">
              <a:solidFill>
                <a:srgbClr val="FFFF00"/>
              </a:solidFill>
            </a:rPr>
            <a:t>57</a:t>
          </a:r>
          <a:r>
            <a:rPr lang="ro-RO" sz="1600" dirty="0"/>
            <a:t> clădiri publice </a:t>
          </a:r>
          <a:r>
            <a:rPr lang="ro-RO" sz="1400" dirty="0"/>
            <a:t>și </a:t>
          </a:r>
          <a:r>
            <a:rPr lang="ro-RO" sz="1600" b="1" dirty="0">
              <a:solidFill>
                <a:srgbClr val="FFFF00"/>
              </a:solidFill>
            </a:rPr>
            <a:t>4.440 </a:t>
          </a:r>
          <a:r>
            <a:rPr lang="ro-RO" sz="1600" dirty="0"/>
            <a:t>apartamente </a:t>
          </a:r>
          <a:r>
            <a:rPr lang="ro-RO" sz="1400" dirty="0"/>
            <a:t>cu o clasificare mai bună a consumului de energie</a:t>
          </a:r>
          <a:endParaRPr lang="ro-RO" sz="1600" dirty="0"/>
        </a:p>
      </dgm:t>
    </dgm:pt>
    <dgm:pt modelId="{03C92614-9954-45D9-9135-31CBCAB60EA3}" type="parTrans" cxnId="{8A13271D-7094-434C-8170-98F341CAE846}">
      <dgm:prSet/>
      <dgm:spPr/>
      <dgm:t>
        <a:bodyPr/>
        <a:lstStyle/>
        <a:p>
          <a:endParaRPr lang="ro-RO"/>
        </a:p>
      </dgm:t>
    </dgm:pt>
    <dgm:pt modelId="{F0D0F25E-91C2-47CD-A87D-ABBBA36F4247}" type="sibTrans" cxnId="{8A13271D-7094-434C-8170-98F341CAE846}">
      <dgm:prSet/>
      <dgm:spPr/>
      <dgm:t>
        <a:bodyPr/>
        <a:lstStyle/>
        <a:p>
          <a:endParaRPr lang="ro-RO"/>
        </a:p>
      </dgm:t>
    </dgm:pt>
    <dgm:pt modelId="{192BDD6A-E3B1-4BE9-96F8-3F6BBD50CCFF}" type="pres">
      <dgm:prSet presAssocID="{E93E1E4E-2A37-4866-B7B8-8BABFEEE67A2}" presName="Name0" presStyleCnt="0">
        <dgm:presLayoutVars>
          <dgm:dir/>
          <dgm:resizeHandles val="exact"/>
        </dgm:presLayoutVars>
      </dgm:prSet>
      <dgm:spPr/>
    </dgm:pt>
    <dgm:pt modelId="{5EE404B9-B17C-4723-AA2A-BEE9BE66B15E}" type="pres">
      <dgm:prSet presAssocID="{E93E1E4E-2A37-4866-B7B8-8BABFEEE67A2}" presName="bkgdShp" presStyleLbl="alignAccFollowNode1" presStyleIdx="0" presStyleCnt="1"/>
      <dgm:spPr/>
    </dgm:pt>
    <dgm:pt modelId="{E21EE245-0776-4C4A-938B-9F5B77394B9A}" type="pres">
      <dgm:prSet presAssocID="{E93E1E4E-2A37-4866-B7B8-8BABFEEE67A2}" presName="linComp" presStyleCnt="0"/>
      <dgm:spPr/>
    </dgm:pt>
    <dgm:pt modelId="{8042C09A-0553-4F7B-A6D2-48B3CCCDC75C}" type="pres">
      <dgm:prSet presAssocID="{CA1DE547-C88D-454D-AE23-1313D4857352}" presName="compNode" presStyleCnt="0"/>
      <dgm:spPr/>
    </dgm:pt>
    <dgm:pt modelId="{31D36F80-2B08-4968-9CF4-4568ABCEF6F9}" type="pres">
      <dgm:prSet presAssocID="{CA1DE547-C88D-454D-AE23-1313D4857352}" presName="node" presStyleLbl="node1" presStyleIdx="0" presStyleCnt="5" custScaleY="42761" custLinFactNeighborX="-1625" custLinFactNeighborY="-39185">
        <dgm:presLayoutVars>
          <dgm:bulletEnabled val="1"/>
        </dgm:presLayoutVars>
      </dgm:prSet>
      <dgm:spPr/>
    </dgm:pt>
    <dgm:pt modelId="{2FACD802-F969-4AC8-8844-B6E2FD81510F}" type="pres">
      <dgm:prSet presAssocID="{CA1DE547-C88D-454D-AE23-1313D4857352}" presName="invisiNode" presStyleLbl="node1" presStyleIdx="0" presStyleCnt="5"/>
      <dgm:spPr/>
    </dgm:pt>
    <dgm:pt modelId="{52BB870D-4324-444F-B6B3-90E4B9A4A7E5}" type="pres">
      <dgm:prSet presAssocID="{CA1DE547-C88D-454D-AE23-1313D4857352}" presName="imagNode" presStyleLbl="fgImgPlace1" presStyleIdx="0" presStyleCnt="5" custLinFactNeighborY="-6053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a:blipFill>
      </dgm:spPr>
    </dgm:pt>
    <dgm:pt modelId="{67AEF7D7-9C60-4B0C-BF90-32003C893747}" type="pres">
      <dgm:prSet presAssocID="{17348DF5-80B1-433E-8C61-0F84310E7DDA}" presName="sibTrans" presStyleLbl="sibTrans2D1" presStyleIdx="0" presStyleCnt="0"/>
      <dgm:spPr/>
    </dgm:pt>
    <dgm:pt modelId="{6C3A3125-0661-4EC9-A886-8903FC201839}" type="pres">
      <dgm:prSet presAssocID="{1FD4F424-088C-4AE2-9440-9FA9B6815CD7}" presName="compNode" presStyleCnt="0"/>
      <dgm:spPr/>
    </dgm:pt>
    <dgm:pt modelId="{126424D1-709B-444F-B86B-8390E5594B09}" type="pres">
      <dgm:prSet presAssocID="{1FD4F424-088C-4AE2-9440-9FA9B6815CD7}" presName="node" presStyleLbl="node1" presStyleIdx="1" presStyleCnt="5" custScaleY="41289" custLinFactNeighborY="-39622">
        <dgm:presLayoutVars>
          <dgm:bulletEnabled val="1"/>
        </dgm:presLayoutVars>
      </dgm:prSet>
      <dgm:spPr/>
    </dgm:pt>
    <dgm:pt modelId="{B61D713D-B831-4643-832A-A2690960C08B}" type="pres">
      <dgm:prSet presAssocID="{1FD4F424-088C-4AE2-9440-9FA9B6815CD7}" presName="invisiNode" presStyleLbl="node1" presStyleIdx="1" presStyleCnt="5"/>
      <dgm:spPr/>
    </dgm:pt>
    <dgm:pt modelId="{EE3BB2AF-D7C4-43CE-A0C3-23C108F9D6E2}" type="pres">
      <dgm:prSet presAssocID="{1FD4F424-088C-4AE2-9440-9FA9B6815CD7}" presName="imagNode" presStyleLbl="fgImgPlace1" presStyleIdx="1" presStyleCnt="5" custLinFactNeighborY="-3922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a:blipFill>
      </dgm:spPr>
    </dgm:pt>
    <dgm:pt modelId="{8EA08AE3-E911-400C-BE2F-18639883F9F3}" type="pres">
      <dgm:prSet presAssocID="{58F2C57B-92C8-4D92-9EA6-4229A1209401}" presName="sibTrans" presStyleLbl="sibTrans2D1" presStyleIdx="0" presStyleCnt="0"/>
      <dgm:spPr/>
    </dgm:pt>
    <dgm:pt modelId="{7D367713-50DB-4630-8B30-FF4B2A0C425D}" type="pres">
      <dgm:prSet presAssocID="{E02B3E75-7509-409E-A957-CEB4CCFEAEE2}" presName="compNode" presStyleCnt="0"/>
      <dgm:spPr/>
    </dgm:pt>
    <dgm:pt modelId="{4844C15E-829D-4B84-A970-AE0C80574191}" type="pres">
      <dgm:prSet presAssocID="{E02B3E75-7509-409E-A957-CEB4CCFEAEE2}" presName="node" presStyleLbl="node1" presStyleIdx="2" presStyleCnt="5" custScaleY="58912" custLinFactNeighborX="1132" custLinFactNeighborY="-28520">
        <dgm:presLayoutVars>
          <dgm:bulletEnabled val="1"/>
        </dgm:presLayoutVars>
      </dgm:prSet>
      <dgm:spPr/>
    </dgm:pt>
    <dgm:pt modelId="{1AB11FD3-4CBA-4EF4-8241-0AA58568EE7E}" type="pres">
      <dgm:prSet presAssocID="{E02B3E75-7509-409E-A957-CEB4CCFEAEE2}" presName="invisiNode" presStyleLbl="node1" presStyleIdx="2" presStyleCnt="5"/>
      <dgm:spPr/>
    </dgm:pt>
    <dgm:pt modelId="{96833B60-B226-44D9-8CF1-B6495A211D48}" type="pres">
      <dgm:prSet presAssocID="{E02B3E75-7509-409E-A957-CEB4CCFEAEE2}" presName="imagNode" presStyleLbl="fgImgPlace1" presStyleIdx="2" presStyleCnt="5" custLinFactNeighborY="79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a:blipFill>
      </dgm:spPr>
    </dgm:pt>
    <dgm:pt modelId="{32723752-7C61-4353-89D4-76553B68212D}" type="pres">
      <dgm:prSet presAssocID="{B477BCD7-04AF-4E52-BAB6-1CBA9C452F17}" presName="sibTrans" presStyleLbl="sibTrans2D1" presStyleIdx="0" presStyleCnt="0"/>
      <dgm:spPr/>
    </dgm:pt>
    <dgm:pt modelId="{DFC41F89-9E4D-46B4-816E-3BF23F934118}" type="pres">
      <dgm:prSet presAssocID="{8E16BB02-1BD1-4C15-B295-E2339E93F14C}" presName="compNode" presStyleCnt="0"/>
      <dgm:spPr/>
    </dgm:pt>
    <dgm:pt modelId="{91B5FFF7-E471-4F9C-9605-51E7A4AA4F38}" type="pres">
      <dgm:prSet presAssocID="{8E16BB02-1BD1-4C15-B295-E2339E93F14C}" presName="node" presStyleLbl="node1" presStyleIdx="3" presStyleCnt="5" custScaleY="59495" custLinFactNeighborX="566" custLinFactNeighborY="-27455">
        <dgm:presLayoutVars>
          <dgm:bulletEnabled val="1"/>
        </dgm:presLayoutVars>
      </dgm:prSet>
      <dgm:spPr/>
    </dgm:pt>
    <dgm:pt modelId="{4090D2AF-F712-4090-9040-C20D91200AF4}" type="pres">
      <dgm:prSet presAssocID="{8E16BB02-1BD1-4C15-B295-E2339E93F14C}" presName="invisiNode" presStyleLbl="node1" presStyleIdx="3" presStyleCnt="5"/>
      <dgm:spPr/>
    </dgm:pt>
    <dgm:pt modelId="{306EB4D8-6A99-4945-97D7-636444EE3DB8}" type="pres">
      <dgm:prSet presAssocID="{8E16BB02-1BD1-4C15-B295-E2339E93F14C}" presName="imagNode" presStyleLbl="fgImgPlace1" presStyleIdx="3" presStyleCnt="5" custLinFactNeighborY="-79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a:blipFill>
      </dgm:spPr>
    </dgm:pt>
    <dgm:pt modelId="{1A58C607-F520-4C2C-AB87-106F74312C43}" type="pres">
      <dgm:prSet presAssocID="{F0D0F25E-91C2-47CD-A87D-ABBBA36F4247}" presName="sibTrans" presStyleLbl="sibTrans2D1" presStyleIdx="0" presStyleCnt="0"/>
      <dgm:spPr/>
    </dgm:pt>
    <dgm:pt modelId="{2AD6B3B0-71FE-4D15-8F97-73ED92C7DB5D}" type="pres">
      <dgm:prSet presAssocID="{EEFBCE31-6AFD-43A1-BD08-BB5954134A25}" presName="compNode" presStyleCnt="0"/>
      <dgm:spPr/>
    </dgm:pt>
    <dgm:pt modelId="{73051ED7-225C-473F-B4B2-A9EEED3A807A}" type="pres">
      <dgm:prSet presAssocID="{EEFBCE31-6AFD-43A1-BD08-BB5954134A25}" presName="node" presStyleLbl="node1" presStyleIdx="4" presStyleCnt="5" custScaleY="46176" custLinFactNeighborX="-712" custLinFactNeighborY="-35037">
        <dgm:presLayoutVars>
          <dgm:bulletEnabled val="1"/>
        </dgm:presLayoutVars>
      </dgm:prSet>
      <dgm:spPr/>
    </dgm:pt>
    <dgm:pt modelId="{A1F9A4E3-0B7E-4414-B7B9-445B1D8605E5}" type="pres">
      <dgm:prSet presAssocID="{EEFBCE31-6AFD-43A1-BD08-BB5954134A25}" presName="invisiNode" presStyleLbl="node1" presStyleIdx="4" presStyleCnt="5"/>
      <dgm:spPr/>
    </dgm:pt>
    <dgm:pt modelId="{6BDA2CF6-EF0E-4C43-A4B4-C20D9BB87BA5}" type="pres">
      <dgm:prSet presAssocID="{EEFBCE31-6AFD-43A1-BD08-BB5954134A25}" presName="imagNode" presStyleLbl="fgImgPlace1" presStyleIdx="4" presStyleCnt="5" custLinFactNeighborY="-794"/>
      <dgm:spPr>
        <a:blipFill>
          <a:blip xmlns:r="http://schemas.openxmlformats.org/officeDocument/2006/relationships"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a:blipFill>
      </dgm:spPr>
    </dgm:pt>
  </dgm:ptLst>
  <dgm:cxnLst>
    <dgm:cxn modelId="{8A13271D-7094-434C-8170-98F341CAE846}" srcId="{E93E1E4E-2A37-4866-B7B8-8BABFEEE67A2}" destId="{8E16BB02-1BD1-4C15-B295-E2339E93F14C}" srcOrd="3" destOrd="0" parTransId="{03C92614-9954-45D9-9135-31CBCAB60EA3}" sibTransId="{F0D0F25E-91C2-47CD-A87D-ABBBA36F4247}"/>
    <dgm:cxn modelId="{13D5872D-BB22-44AE-AB7C-C433AFF91AA4}" type="presOf" srcId="{F0D0F25E-91C2-47CD-A87D-ABBBA36F4247}" destId="{1A58C607-F520-4C2C-AB87-106F74312C43}" srcOrd="0" destOrd="0" presId="urn:microsoft.com/office/officeart/2005/8/layout/pList2"/>
    <dgm:cxn modelId="{B6917D30-B2BA-443C-BB73-46E5F3943370}" srcId="{E93E1E4E-2A37-4866-B7B8-8BABFEEE67A2}" destId="{CA1DE547-C88D-454D-AE23-1313D4857352}" srcOrd="0" destOrd="0" parTransId="{8A174791-D66E-4D17-A487-1E326DF1DF4B}" sibTransId="{17348DF5-80B1-433E-8C61-0F84310E7DDA}"/>
    <dgm:cxn modelId="{D621AA39-9A57-460E-9038-12FB8F3026F4}" type="presOf" srcId="{CA1DE547-C88D-454D-AE23-1313D4857352}" destId="{31D36F80-2B08-4968-9CF4-4568ABCEF6F9}" srcOrd="0" destOrd="0" presId="urn:microsoft.com/office/officeart/2005/8/layout/pList2"/>
    <dgm:cxn modelId="{D8E47F3B-7373-43A5-8AC9-17C6EEDAE784}" type="presOf" srcId="{58F2C57B-92C8-4D92-9EA6-4229A1209401}" destId="{8EA08AE3-E911-400C-BE2F-18639883F9F3}" srcOrd="0" destOrd="0" presId="urn:microsoft.com/office/officeart/2005/8/layout/pList2"/>
    <dgm:cxn modelId="{C49F0E72-F55A-41ED-98F1-97C7E9E60B82}" srcId="{E93E1E4E-2A37-4866-B7B8-8BABFEEE67A2}" destId="{1FD4F424-088C-4AE2-9440-9FA9B6815CD7}" srcOrd="1" destOrd="0" parTransId="{5DAE56DB-1058-4FD9-9AA6-ECD8373C114F}" sibTransId="{58F2C57B-92C8-4D92-9EA6-4229A1209401}"/>
    <dgm:cxn modelId="{059B6A74-D7E8-4B99-A564-18B4E0BCF292}" type="presOf" srcId="{EEFBCE31-6AFD-43A1-BD08-BB5954134A25}" destId="{73051ED7-225C-473F-B4B2-A9EEED3A807A}" srcOrd="0" destOrd="0" presId="urn:microsoft.com/office/officeart/2005/8/layout/pList2"/>
    <dgm:cxn modelId="{1CDC6980-D73F-400E-8A9D-65B43BD075B8}" type="presOf" srcId="{E93E1E4E-2A37-4866-B7B8-8BABFEEE67A2}" destId="{192BDD6A-E3B1-4BE9-96F8-3F6BBD50CCFF}" srcOrd="0" destOrd="0" presId="urn:microsoft.com/office/officeart/2005/8/layout/pList2"/>
    <dgm:cxn modelId="{B6B2F098-86DC-457F-BC86-D1D9DCA64C55}" srcId="{E93E1E4E-2A37-4866-B7B8-8BABFEEE67A2}" destId="{EEFBCE31-6AFD-43A1-BD08-BB5954134A25}" srcOrd="4" destOrd="0" parTransId="{E77EAC22-4546-446F-B643-B117B08D6E53}" sibTransId="{500327E9-021F-4393-AF0A-1BE3DC7D6A4D}"/>
    <dgm:cxn modelId="{6E302EAC-0AF0-4DAC-A9E4-38CEFC3FB9C3}" type="presOf" srcId="{17348DF5-80B1-433E-8C61-0F84310E7DDA}" destId="{67AEF7D7-9C60-4B0C-BF90-32003C893747}" srcOrd="0" destOrd="0" presId="urn:microsoft.com/office/officeart/2005/8/layout/pList2"/>
    <dgm:cxn modelId="{F24E38B8-5522-431A-804A-AB51D36C59E5}" type="presOf" srcId="{B477BCD7-04AF-4E52-BAB6-1CBA9C452F17}" destId="{32723752-7C61-4353-89D4-76553B68212D}" srcOrd="0" destOrd="0" presId="urn:microsoft.com/office/officeart/2005/8/layout/pList2"/>
    <dgm:cxn modelId="{7F89B0B9-651E-4B77-99E9-AE1A8E1C11B6}" type="presOf" srcId="{8E16BB02-1BD1-4C15-B295-E2339E93F14C}" destId="{91B5FFF7-E471-4F9C-9605-51E7A4AA4F38}" srcOrd="0" destOrd="0" presId="urn:microsoft.com/office/officeart/2005/8/layout/pList2"/>
    <dgm:cxn modelId="{E5D1ACDE-C4AC-420D-9138-2E42FE23FE13}" srcId="{E93E1E4E-2A37-4866-B7B8-8BABFEEE67A2}" destId="{E02B3E75-7509-409E-A957-CEB4CCFEAEE2}" srcOrd="2" destOrd="0" parTransId="{AEDE40CE-1481-4A15-95CD-2202AF04A8D8}" sibTransId="{B477BCD7-04AF-4E52-BAB6-1CBA9C452F17}"/>
    <dgm:cxn modelId="{E07D70E0-ADA3-453A-93F0-E108EB477FB0}" type="presOf" srcId="{E02B3E75-7509-409E-A957-CEB4CCFEAEE2}" destId="{4844C15E-829D-4B84-A970-AE0C80574191}" srcOrd="0" destOrd="0" presId="urn:microsoft.com/office/officeart/2005/8/layout/pList2"/>
    <dgm:cxn modelId="{CFBB2CFE-0B9D-49F1-9B59-A8F764954F0D}" type="presOf" srcId="{1FD4F424-088C-4AE2-9440-9FA9B6815CD7}" destId="{126424D1-709B-444F-B86B-8390E5594B09}" srcOrd="0" destOrd="0" presId="urn:microsoft.com/office/officeart/2005/8/layout/pList2"/>
    <dgm:cxn modelId="{88C2C950-9E8F-4272-872D-C93D7505AE98}" type="presParOf" srcId="{192BDD6A-E3B1-4BE9-96F8-3F6BBD50CCFF}" destId="{5EE404B9-B17C-4723-AA2A-BEE9BE66B15E}" srcOrd="0" destOrd="0" presId="urn:microsoft.com/office/officeart/2005/8/layout/pList2"/>
    <dgm:cxn modelId="{FB6356B8-EF4A-4CDC-B0EE-93CC5073855F}" type="presParOf" srcId="{192BDD6A-E3B1-4BE9-96F8-3F6BBD50CCFF}" destId="{E21EE245-0776-4C4A-938B-9F5B77394B9A}" srcOrd="1" destOrd="0" presId="urn:microsoft.com/office/officeart/2005/8/layout/pList2"/>
    <dgm:cxn modelId="{F54F03BA-9BA7-43CB-AC9D-99369A613E21}" type="presParOf" srcId="{E21EE245-0776-4C4A-938B-9F5B77394B9A}" destId="{8042C09A-0553-4F7B-A6D2-48B3CCCDC75C}" srcOrd="0" destOrd="0" presId="urn:microsoft.com/office/officeart/2005/8/layout/pList2"/>
    <dgm:cxn modelId="{80B14742-DE06-46EA-AF5E-C8FC68BE23A5}" type="presParOf" srcId="{8042C09A-0553-4F7B-A6D2-48B3CCCDC75C}" destId="{31D36F80-2B08-4968-9CF4-4568ABCEF6F9}" srcOrd="0" destOrd="0" presId="urn:microsoft.com/office/officeart/2005/8/layout/pList2"/>
    <dgm:cxn modelId="{C9CB265E-1355-4630-A2C1-D4446A191024}" type="presParOf" srcId="{8042C09A-0553-4F7B-A6D2-48B3CCCDC75C}" destId="{2FACD802-F969-4AC8-8844-B6E2FD81510F}" srcOrd="1" destOrd="0" presId="urn:microsoft.com/office/officeart/2005/8/layout/pList2"/>
    <dgm:cxn modelId="{1A5078D5-9444-4596-BCE4-847B094C2319}" type="presParOf" srcId="{8042C09A-0553-4F7B-A6D2-48B3CCCDC75C}" destId="{52BB870D-4324-444F-B6B3-90E4B9A4A7E5}" srcOrd="2" destOrd="0" presId="urn:microsoft.com/office/officeart/2005/8/layout/pList2"/>
    <dgm:cxn modelId="{8882F6E0-EE31-4F74-B461-865FA30B0299}" type="presParOf" srcId="{E21EE245-0776-4C4A-938B-9F5B77394B9A}" destId="{67AEF7D7-9C60-4B0C-BF90-32003C893747}" srcOrd="1" destOrd="0" presId="urn:microsoft.com/office/officeart/2005/8/layout/pList2"/>
    <dgm:cxn modelId="{D476E5D2-8ABC-4244-B3E8-5F2A213C248F}" type="presParOf" srcId="{E21EE245-0776-4C4A-938B-9F5B77394B9A}" destId="{6C3A3125-0661-4EC9-A886-8903FC201839}" srcOrd="2" destOrd="0" presId="urn:microsoft.com/office/officeart/2005/8/layout/pList2"/>
    <dgm:cxn modelId="{0A7D44E2-1216-4AA1-82DC-3C4C9EBCEBDF}" type="presParOf" srcId="{6C3A3125-0661-4EC9-A886-8903FC201839}" destId="{126424D1-709B-444F-B86B-8390E5594B09}" srcOrd="0" destOrd="0" presId="urn:microsoft.com/office/officeart/2005/8/layout/pList2"/>
    <dgm:cxn modelId="{D8F57507-D391-4F1E-BD4E-D4EBC5659614}" type="presParOf" srcId="{6C3A3125-0661-4EC9-A886-8903FC201839}" destId="{B61D713D-B831-4643-832A-A2690960C08B}" srcOrd="1" destOrd="0" presId="urn:microsoft.com/office/officeart/2005/8/layout/pList2"/>
    <dgm:cxn modelId="{1DE8958B-FFB6-4BC6-948F-81D3197BC8EA}" type="presParOf" srcId="{6C3A3125-0661-4EC9-A886-8903FC201839}" destId="{EE3BB2AF-D7C4-43CE-A0C3-23C108F9D6E2}" srcOrd="2" destOrd="0" presId="urn:microsoft.com/office/officeart/2005/8/layout/pList2"/>
    <dgm:cxn modelId="{9380A495-8C35-429C-A6B9-B177BE40AEA9}" type="presParOf" srcId="{E21EE245-0776-4C4A-938B-9F5B77394B9A}" destId="{8EA08AE3-E911-400C-BE2F-18639883F9F3}" srcOrd="3" destOrd="0" presId="urn:microsoft.com/office/officeart/2005/8/layout/pList2"/>
    <dgm:cxn modelId="{3B68BFA4-CBA5-4ACF-817D-C36C48550E47}" type="presParOf" srcId="{E21EE245-0776-4C4A-938B-9F5B77394B9A}" destId="{7D367713-50DB-4630-8B30-FF4B2A0C425D}" srcOrd="4" destOrd="0" presId="urn:microsoft.com/office/officeart/2005/8/layout/pList2"/>
    <dgm:cxn modelId="{7C3F3C34-52BA-40FE-A96A-ED2C906B83F7}" type="presParOf" srcId="{7D367713-50DB-4630-8B30-FF4B2A0C425D}" destId="{4844C15E-829D-4B84-A970-AE0C80574191}" srcOrd="0" destOrd="0" presId="urn:microsoft.com/office/officeart/2005/8/layout/pList2"/>
    <dgm:cxn modelId="{7D360061-1F4E-480A-8C91-ABFB75DAABBB}" type="presParOf" srcId="{7D367713-50DB-4630-8B30-FF4B2A0C425D}" destId="{1AB11FD3-4CBA-4EF4-8241-0AA58568EE7E}" srcOrd="1" destOrd="0" presId="urn:microsoft.com/office/officeart/2005/8/layout/pList2"/>
    <dgm:cxn modelId="{05CE58DE-CEBD-4A1B-8F24-A80794D0F3AA}" type="presParOf" srcId="{7D367713-50DB-4630-8B30-FF4B2A0C425D}" destId="{96833B60-B226-44D9-8CF1-B6495A211D48}" srcOrd="2" destOrd="0" presId="urn:microsoft.com/office/officeart/2005/8/layout/pList2"/>
    <dgm:cxn modelId="{47C391B0-C7D6-4F78-B45E-AD8ADF94FE90}" type="presParOf" srcId="{E21EE245-0776-4C4A-938B-9F5B77394B9A}" destId="{32723752-7C61-4353-89D4-76553B68212D}" srcOrd="5" destOrd="0" presId="urn:microsoft.com/office/officeart/2005/8/layout/pList2"/>
    <dgm:cxn modelId="{8A46773A-54A9-4555-B528-E1773DCB8BEB}" type="presParOf" srcId="{E21EE245-0776-4C4A-938B-9F5B77394B9A}" destId="{DFC41F89-9E4D-46B4-816E-3BF23F934118}" srcOrd="6" destOrd="0" presId="urn:microsoft.com/office/officeart/2005/8/layout/pList2"/>
    <dgm:cxn modelId="{8CD27336-7BF5-4033-B396-CFC091F5D671}" type="presParOf" srcId="{DFC41F89-9E4D-46B4-816E-3BF23F934118}" destId="{91B5FFF7-E471-4F9C-9605-51E7A4AA4F38}" srcOrd="0" destOrd="0" presId="urn:microsoft.com/office/officeart/2005/8/layout/pList2"/>
    <dgm:cxn modelId="{FC9C6FE2-DD09-4B1B-8810-000261C41046}" type="presParOf" srcId="{DFC41F89-9E4D-46B4-816E-3BF23F934118}" destId="{4090D2AF-F712-4090-9040-C20D91200AF4}" srcOrd="1" destOrd="0" presId="urn:microsoft.com/office/officeart/2005/8/layout/pList2"/>
    <dgm:cxn modelId="{28515901-0239-46F1-970F-66F0FE8B938B}" type="presParOf" srcId="{DFC41F89-9E4D-46B4-816E-3BF23F934118}" destId="{306EB4D8-6A99-4945-97D7-636444EE3DB8}" srcOrd="2" destOrd="0" presId="urn:microsoft.com/office/officeart/2005/8/layout/pList2"/>
    <dgm:cxn modelId="{4AA48823-6CA8-4297-AC74-D91BDACAF111}" type="presParOf" srcId="{E21EE245-0776-4C4A-938B-9F5B77394B9A}" destId="{1A58C607-F520-4C2C-AB87-106F74312C43}" srcOrd="7" destOrd="0" presId="urn:microsoft.com/office/officeart/2005/8/layout/pList2"/>
    <dgm:cxn modelId="{26899495-842A-4F99-A502-0C7A898BDD17}" type="presParOf" srcId="{E21EE245-0776-4C4A-938B-9F5B77394B9A}" destId="{2AD6B3B0-71FE-4D15-8F97-73ED92C7DB5D}" srcOrd="8" destOrd="0" presId="urn:microsoft.com/office/officeart/2005/8/layout/pList2"/>
    <dgm:cxn modelId="{91E829ED-B554-45BB-8AF2-11BD4E465888}" type="presParOf" srcId="{2AD6B3B0-71FE-4D15-8F97-73ED92C7DB5D}" destId="{73051ED7-225C-473F-B4B2-A9EEED3A807A}" srcOrd="0" destOrd="0" presId="urn:microsoft.com/office/officeart/2005/8/layout/pList2"/>
    <dgm:cxn modelId="{08338A52-9C47-4223-A13B-1548DAB1AF56}" type="presParOf" srcId="{2AD6B3B0-71FE-4D15-8F97-73ED92C7DB5D}" destId="{A1F9A4E3-0B7E-4414-B7B9-445B1D8605E5}" srcOrd="1" destOrd="0" presId="urn:microsoft.com/office/officeart/2005/8/layout/pList2"/>
    <dgm:cxn modelId="{D0930279-F122-4A6D-A0CE-FD65940E77F0}" type="presParOf" srcId="{2AD6B3B0-71FE-4D15-8F97-73ED92C7DB5D}" destId="{6BDA2CF6-EF0E-4C43-A4B4-C20D9BB87BA5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A3C414-6D4C-4CA3-A13E-B45F1D589AE9}">
      <dsp:nvSpPr>
        <dsp:cNvPr id="0" name=""/>
        <dsp:cNvSpPr/>
      </dsp:nvSpPr>
      <dsp:spPr>
        <a:xfrm>
          <a:off x="-6125176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E5102E-BC19-468F-AC8D-813435C76441}">
      <dsp:nvSpPr>
        <dsp:cNvPr id="0" name=""/>
        <dsp:cNvSpPr/>
      </dsp:nvSpPr>
      <dsp:spPr>
        <a:xfrm>
          <a:off x="752110" y="541866"/>
          <a:ext cx="7301111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i="0" u="none" strike="noStrike" kern="1200" baseline="0" dirty="0" err="1">
              <a:solidFill>
                <a:srgbClr val="FFFF00"/>
              </a:solidFill>
              <a:latin typeface="Calibri" panose="020F0502020204030204" pitchFamily="34" charset="0"/>
            </a:rPr>
            <a:t>Aprox</a:t>
          </a:r>
          <a:r>
            <a:rPr lang="en-GB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 2900</a:t>
          </a:r>
          <a:r>
            <a:rPr lang="ro-RO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proiecte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depuse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în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Regiunea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Sud-Est,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din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care 591 in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cadrul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apelurilor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lansate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in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cadrul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alocarii</a:t>
          </a:r>
          <a:r>
            <a:rPr lang="fr-FR" sz="2300" b="0" i="0" u="none" strike="noStrike" kern="1200" baseline="0" dirty="0">
              <a:latin typeface="Calibri" panose="020F0502020204030204" pitchFamily="34" charset="0"/>
            </a:rPr>
            <a:t> ITI Delta </a:t>
          </a:r>
          <a:r>
            <a:rPr lang="fr-FR" sz="2300" b="0" i="0" u="none" strike="noStrike" kern="1200" baseline="0" dirty="0" err="1">
              <a:latin typeface="Calibri" panose="020F0502020204030204" pitchFamily="34" charset="0"/>
            </a:rPr>
            <a:t>Dunarii</a:t>
          </a:r>
          <a:endParaRPr lang="ro-RO" sz="2300" kern="1200" dirty="0"/>
        </a:p>
      </dsp:txBody>
      <dsp:txXfrm>
        <a:off x="752110" y="541866"/>
        <a:ext cx="7301111" cy="1083733"/>
      </dsp:txXfrm>
    </dsp:sp>
    <dsp:sp modelId="{22FC3DE7-A87E-4830-BB91-0B575CDDB741}">
      <dsp:nvSpPr>
        <dsp:cNvPr id="0" name=""/>
        <dsp:cNvSpPr/>
      </dsp:nvSpPr>
      <dsp:spPr>
        <a:xfrm>
          <a:off x="74777" y="406400"/>
          <a:ext cx="1354666" cy="1354666"/>
        </a:xfrm>
        <a:prstGeom prst="ellipse">
          <a:avLst/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CCD5ABF-DF7B-4053-8EB0-4B721BDF374A}">
      <dsp:nvSpPr>
        <dsp:cNvPr id="0" name=""/>
        <dsp:cNvSpPr/>
      </dsp:nvSpPr>
      <dsp:spPr>
        <a:xfrm>
          <a:off x="1146048" y="2167466"/>
          <a:ext cx="6907174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1199</a:t>
          </a:r>
          <a:r>
            <a:rPr lang="ro-RO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 proiecte contractate, 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cu o </a:t>
          </a:r>
          <a:r>
            <a:rPr lang="en-GB" sz="2300" b="0" i="0" u="none" strike="noStrike" kern="1200" baseline="0" dirty="0" err="1">
              <a:solidFill>
                <a:schemeClr val="bg1"/>
              </a:solidFill>
              <a:latin typeface="Calibri" panose="020F0502020204030204" pitchFamily="34" charset="0"/>
            </a:rPr>
            <a:t>valoare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GB" sz="2300" b="0" i="0" u="none" strike="noStrike" kern="1200" baseline="0" dirty="0" err="1">
              <a:solidFill>
                <a:schemeClr val="bg1"/>
              </a:solidFill>
              <a:latin typeface="Calibri" panose="020F0502020204030204" pitchFamily="34" charset="0"/>
            </a:rPr>
            <a:t>finantabila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ro-RO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totală de </a:t>
          </a:r>
          <a:r>
            <a:rPr lang="en-GB" sz="2300" b="0" i="0" u="none" strike="noStrike" kern="1200" baseline="0" dirty="0" err="1">
              <a:solidFill>
                <a:schemeClr val="bg1"/>
              </a:solidFill>
              <a:latin typeface="Calibri" panose="020F0502020204030204" pitchFamily="34" charset="0"/>
            </a:rPr>
            <a:t>aprox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ro-RO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1,</a:t>
          </a:r>
          <a:r>
            <a:rPr lang="en-GB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48</a:t>
          </a:r>
          <a:r>
            <a:rPr lang="ro-RO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 miliarde EUR</a:t>
          </a:r>
          <a:r>
            <a:rPr lang="en-GB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 (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din care 436 </a:t>
          </a:r>
          <a:r>
            <a:rPr lang="en-GB" sz="2300" b="0" i="0" u="none" strike="noStrike" kern="1200" baseline="0" dirty="0" err="1">
              <a:solidFill>
                <a:schemeClr val="bg1"/>
              </a:solidFill>
              <a:latin typeface="Calibri" panose="020F0502020204030204" pitchFamily="34" charset="0"/>
            </a:rPr>
            <a:t>proiecte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 in </a:t>
          </a:r>
          <a:r>
            <a:rPr lang="en-GB" sz="2300" b="0" i="0" u="none" strike="noStrike" kern="1200" baseline="0" dirty="0" err="1">
              <a:solidFill>
                <a:schemeClr val="bg1"/>
              </a:solidFill>
              <a:latin typeface="Calibri" panose="020F0502020204030204" pitchFamily="34" charset="0"/>
            </a:rPr>
            <a:t>cadrul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 </a:t>
          </a:r>
          <a:r>
            <a:rPr lang="en-GB" sz="2300" b="0" i="0" u="none" strike="noStrike" kern="1200" baseline="0" dirty="0" err="1">
              <a:solidFill>
                <a:schemeClr val="bg1"/>
              </a:solidFill>
              <a:latin typeface="Calibri" panose="020F0502020204030204" pitchFamily="34" charset="0"/>
            </a:rPr>
            <a:t>alocarii</a:t>
          </a:r>
          <a:r>
            <a:rPr lang="en-GB" sz="2300" b="0" i="0" u="none" strike="noStrike" kern="1200" baseline="0" dirty="0">
              <a:solidFill>
                <a:schemeClr val="bg1"/>
              </a:solidFill>
              <a:latin typeface="Calibri" panose="020F0502020204030204" pitchFamily="34" charset="0"/>
            </a:rPr>
            <a:t> ITI Delta </a:t>
          </a:r>
          <a:r>
            <a:rPr lang="en-GB" sz="2300" b="0" i="0" u="none" strike="noStrike" kern="1200" baseline="0" dirty="0" err="1">
              <a:solidFill>
                <a:schemeClr val="bg1"/>
              </a:solidFill>
              <a:latin typeface="Calibri" panose="020F0502020204030204" pitchFamily="34" charset="0"/>
            </a:rPr>
            <a:t>Dunarii</a:t>
          </a:r>
          <a:r>
            <a:rPr lang="en-GB" sz="2300" b="0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)</a:t>
          </a:r>
          <a:endParaRPr lang="ro-RO" sz="2300" b="0" kern="1200" dirty="0">
            <a:solidFill>
              <a:srgbClr val="FFFF00"/>
            </a:solidFill>
          </a:endParaRPr>
        </a:p>
      </dsp:txBody>
      <dsp:txXfrm>
        <a:off x="1146048" y="2167466"/>
        <a:ext cx="6907174" cy="1083733"/>
      </dsp:txXfrm>
    </dsp:sp>
    <dsp:sp modelId="{3F3641FA-2454-4EE3-AE79-149A6622682C}">
      <dsp:nvSpPr>
        <dsp:cNvPr id="0" name=""/>
        <dsp:cNvSpPr/>
      </dsp:nvSpPr>
      <dsp:spPr>
        <a:xfrm>
          <a:off x="468714" y="2032000"/>
          <a:ext cx="1354666" cy="1354666"/>
        </a:xfrm>
        <a:prstGeom prst="ellipse">
          <a:avLst/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4F7836-8929-496D-9F45-47E41A10CC78}">
      <dsp:nvSpPr>
        <dsp:cNvPr id="0" name=""/>
        <dsp:cNvSpPr/>
      </dsp:nvSpPr>
      <dsp:spPr>
        <a:xfrm>
          <a:off x="752110" y="3793066"/>
          <a:ext cx="7301111" cy="108373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0213" tIns="58420" rIns="58420" bIns="58420" numCol="1" spcCol="1270" anchor="ctr" anchorCtr="0">
          <a:noAutofit/>
        </a:bodyPr>
        <a:lstStyle/>
        <a:p>
          <a:pPr marL="0" lvl="0" indent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585 </a:t>
          </a:r>
          <a:r>
            <a:rPr lang="en-GB" sz="2300" b="1" i="0" u="none" strike="noStrike" kern="1200" baseline="0" dirty="0" err="1">
              <a:solidFill>
                <a:srgbClr val="FFFF00"/>
              </a:solidFill>
              <a:latin typeface="Calibri" panose="020F0502020204030204" pitchFamily="34" charset="0"/>
            </a:rPr>
            <a:t>milio</a:t>
          </a:r>
          <a:r>
            <a:rPr lang="ro-RO" sz="2300" b="1" i="0" u="none" strike="noStrike" kern="1200" baseline="0" dirty="0" err="1">
              <a:solidFill>
                <a:srgbClr val="FFFF00"/>
              </a:solidFill>
              <a:latin typeface="Calibri" panose="020F0502020204030204" pitchFamily="34" charset="0"/>
            </a:rPr>
            <a:t>ane</a:t>
          </a:r>
          <a:r>
            <a:rPr lang="en-GB" sz="2300" b="1" i="0" u="none" strike="noStrike" kern="1200" baseline="0" dirty="0">
              <a:solidFill>
                <a:srgbClr val="FFFF00"/>
              </a:solidFill>
              <a:latin typeface="Calibri" panose="020F0502020204030204" pitchFamily="34" charset="0"/>
            </a:rPr>
            <a:t> EUR </a:t>
          </a:r>
          <a:r>
            <a:rPr lang="ro-RO" sz="2300" b="0" i="0" u="none" strike="noStrike" kern="1200" baseline="0" dirty="0">
              <a:latin typeface="Calibri" panose="020F0502020204030204" pitchFamily="34" charset="0"/>
            </a:rPr>
            <a:t>valoare totală nerambursabilă plătită până în prezent</a:t>
          </a:r>
          <a:endParaRPr lang="ro-RO" sz="2300" kern="1200" dirty="0"/>
        </a:p>
      </dsp:txBody>
      <dsp:txXfrm>
        <a:off x="752110" y="3793066"/>
        <a:ext cx="7301111" cy="1083733"/>
      </dsp:txXfrm>
    </dsp:sp>
    <dsp:sp modelId="{EF4F7A71-E4B7-4EF0-B8F0-2B1996989F64}">
      <dsp:nvSpPr>
        <dsp:cNvPr id="0" name=""/>
        <dsp:cNvSpPr/>
      </dsp:nvSpPr>
      <dsp:spPr>
        <a:xfrm>
          <a:off x="74777" y="3657600"/>
          <a:ext cx="1354666" cy="1354666"/>
        </a:xfrm>
        <a:prstGeom prst="ellipse">
          <a:avLst/>
        </a:prstGeom>
        <a:blipFill rotWithShape="0"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54AD0-2CB4-444E-91FF-C479F026855D}">
      <dsp:nvSpPr>
        <dsp:cNvPr id="0" name=""/>
        <dsp:cNvSpPr/>
      </dsp:nvSpPr>
      <dsp:spPr>
        <a:xfrm>
          <a:off x="327789" y="0"/>
          <a:ext cx="2903845" cy="29038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500" b="1" i="0" kern="1200" baseline="0" dirty="0"/>
            <a:t>CIFRELE ACTUALE ALE POR 2014-2020 REGIUNEA SUD-EST</a:t>
          </a:r>
          <a:endParaRPr lang="ro-RO" sz="2500" kern="1200" dirty="0"/>
        </a:p>
      </dsp:txBody>
      <dsp:txXfrm>
        <a:off x="753047" y="425258"/>
        <a:ext cx="2053329" cy="20533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0F0D29-0517-4BDB-9E96-0451A1D93A64}">
      <dsp:nvSpPr>
        <dsp:cNvPr id="0" name=""/>
        <dsp:cNvSpPr/>
      </dsp:nvSpPr>
      <dsp:spPr>
        <a:xfrm>
          <a:off x="163099" y="308764"/>
          <a:ext cx="2783341" cy="2530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000" b="1" kern="1200" dirty="0">
              <a:solidFill>
                <a:srgbClr val="0070C0"/>
              </a:solidFill>
            </a:rPr>
            <a:t>REZULTATE</a:t>
          </a:r>
          <a:r>
            <a:rPr lang="en-GB" sz="2000" b="1" kern="1200" dirty="0">
              <a:solidFill>
                <a:srgbClr val="0070C0"/>
              </a:solidFill>
            </a:rPr>
            <a:t> ESTIMATE</a:t>
          </a:r>
          <a:endParaRPr lang="ro-RO" sz="2000" kern="1200" dirty="0">
            <a:solidFill>
              <a:srgbClr val="0070C0"/>
            </a:solidFill>
          </a:endParaRPr>
        </a:p>
      </dsp:txBody>
      <dsp:txXfrm>
        <a:off x="163099" y="308764"/>
        <a:ext cx="2783341" cy="253031"/>
      </dsp:txXfrm>
    </dsp:sp>
    <dsp:sp modelId="{9306B446-CD20-4159-8F18-8119D2739430}">
      <dsp:nvSpPr>
        <dsp:cNvPr id="0" name=""/>
        <dsp:cNvSpPr/>
      </dsp:nvSpPr>
      <dsp:spPr>
        <a:xfrm>
          <a:off x="156141" y="505164"/>
          <a:ext cx="371112" cy="6185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597B8BB2-7398-4FFF-B625-2DD45CF296BC}">
      <dsp:nvSpPr>
        <dsp:cNvPr id="0" name=""/>
        <dsp:cNvSpPr/>
      </dsp:nvSpPr>
      <dsp:spPr>
        <a:xfrm>
          <a:off x="548902" y="505164"/>
          <a:ext cx="371112" cy="6185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D6DE0E8-1A25-41D4-93BC-DC72399D6213}">
      <dsp:nvSpPr>
        <dsp:cNvPr id="0" name=""/>
        <dsp:cNvSpPr/>
      </dsp:nvSpPr>
      <dsp:spPr>
        <a:xfrm>
          <a:off x="941662" y="505164"/>
          <a:ext cx="371112" cy="6185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CF6C51C2-5AB2-43A8-9787-A77A0708878E}">
      <dsp:nvSpPr>
        <dsp:cNvPr id="0" name=""/>
        <dsp:cNvSpPr/>
      </dsp:nvSpPr>
      <dsp:spPr>
        <a:xfrm>
          <a:off x="1334422" y="505164"/>
          <a:ext cx="371112" cy="6185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70E659F-E9A5-45C6-A4A0-877000792D1E}">
      <dsp:nvSpPr>
        <dsp:cNvPr id="0" name=""/>
        <dsp:cNvSpPr/>
      </dsp:nvSpPr>
      <dsp:spPr>
        <a:xfrm>
          <a:off x="1727183" y="505164"/>
          <a:ext cx="371112" cy="6185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F00BAC1-B6FC-473E-9071-739C41935725}">
      <dsp:nvSpPr>
        <dsp:cNvPr id="0" name=""/>
        <dsp:cNvSpPr/>
      </dsp:nvSpPr>
      <dsp:spPr>
        <a:xfrm>
          <a:off x="2119943" y="505164"/>
          <a:ext cx="371112" cy="6185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3E47A2B-5EA7-46C2-85A6-FB24F5662126}">
      <dsp:nvSpPr>
        <dsp:cNvPr id="0" name=""/>
        <dsp:cNvSpPr/>
      </dsp:nvSpPr>
      <dsp:spPr>
        <a:xfrm>
          <a:off x="2512704" y="505164"/>
          <a:ext cx="371112" cy="61852"/>
        </a:xfrm>
        <a:prstGeom prst="parallelogram">
          <a:avLst>
            <a:gd name="adj" fmla="val 1408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404B9-B17C-4723-AA2A-BEE9BE66B15E}">
      <dsp:nvSpPr>
        <dsp:cNvPr id="0" name=""/>
        <dsp:cNvSpPr/>
      </dsp:nvSpPr>
      <dsp:spPr>
        <a:xfrm>
          <a:off x="0" y="104368"/>
          <a:ext cx="11100142" cy="163496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B870D-4324-444F-B6B3-90E4B9A4A7E5}">
      <dsp:nvSpPr>
        <dsp:cNvPr id="0" name=""/>
        <dsp:cNvSpPr/>
      </dsp:nvSpPr>
      <dsp:spPr>
        <a:xfrm>
          <a:off x="336570" y="508411"/>
          <a:ext cx="1930926" cy="119897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D36F80-2B08-4968-9CF4-4568ABCEF6F9}">
      <dsp:nvSpPr>
        <dsp:cNvPr id="0" name=""/>
        <dsp:cNvSpPr/>
      </dsp:nvSpPr>
      <dsp:spPr>
        <a:xfrm rot="10800000">
          <a:off x="326935" y="1788797"/>
          <a:ext cx="1906480" cy="91363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000" b="1" kern="1200" dirty="0">
              <a:solidFill>
                <a:srgbClr val="FFFF00"/>
              </a:solidFill>
            </a:rPr>
            <a:t>1.</a:t>
          </a:r>
          <a:r>
            <a:rPr lang="en-GB" sz="2000" b="1" kern="1200" dirty="0">
              <a:solidFill>
                <a:srgbClr val="FFFF00"/>
              </a:solidFill>
            </a:rPr>
            <a:t>350</a:t>
          </a:r>
          <a:r>
            <a:rPr lang="ro-RO" sz="1800" kern="1200" dirty="0"/>
            <a:t> locuri de muncă nou create</a:t>
          </a:r>
        </a:p>
      </dsp:txBody>
      <dsp:txXfrm rot="10800000">
        <a:off x="355033" y="1788797"/>
        <a:ext cx="1850284" cy="885541"/>
      </dsp:txXfrm>
    </dsp:sp>
    <dsp:sp modelId="{EE3BB2AF-D7C4-43CE-A0C3-23C108F9D6E2}">
      <dsp:nvSpPr>
        <dsp:cNvPr id="0" name=""/>
        <dsp:cNvSpPr/>
      </dsp:nvSpPr>
      <dsp:spPr>
        <a:xfrm>
          <a:off x="2460589" y="522984"/>
          <a:ext cx="1930926" cy="1198975"/>
        </a:xfrm>
        <a:prstGeom prst="roundRect">
          <a:avLst>
            <a:gd name="adj" fmla="val 10000"/>
          </a:avLst>
        </a:prstGeom>
        <a:blipFill dpi="0"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424D1-709B-444F-B86B-8390E5594B09}">
      <dsp:nvSpPr>
        <dsp:cNvPr id="0" name=""/>
        <dsp:cNvSpPr/>
      </dsp:nvSpPr>
      <dsp:spPr>
        <a:xfrm rot="10800000">
          <a:off x="2460589" y="1793988"/>
          <a:ext cx="1930926" cy="85462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400" b="1" kern="1200" dirty="0">
              <a:solidFill>
                <a:srgbClr val="FFFF00"/>
              </a:solidFill>
            </a:rPr>
            <a:t>800 </a:t>
          </a:r>
          <a:r>
            <a:rPr lang="ro-RO" sz="2000" kern="1200" dirty="0"/>
            <a:t>IMM-uri sprijinite</a:t>
          </a:r>
        </a:p>
      </dsp:txBody>
      <dsp:txXfrm rot="10800000">
        <a:off x="2486872" y="1793988"/>
        <a:ext cx="1878360" cy="828346"/>
      </dsp:txXfrm>
    </dsp:sp>
    <dsp:sp modelId="{96833B60-B226-44D9-8CF1-B6495A211D48}">
      <dsp:nvSpPr>
        <dsp:cNvPr id="0" name=""/>
        <dsp:cNvSpPr/>
      </dsp:nvSpPr>
      <dsp:spPr>
        <a:xfrm>
          <a:off x="4584608" y="510013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4C15E-829D-4B84-A970-AE0C80574191}">
      <dsp:nvSpPr>
        <dsp:cNvPr id="0" name=""/>
        <dsp:cNvSpPr/>
      </dsp:nvSpPr>
      <dsp:spPr>
        <a:xfrm rot="10800000">
          <a:off x="4587427" y="1788482"/>
          <a:ext cx="1930926" cy="1131153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900" b="1" kern="1200" dirty="0">
              <a:solidFill>
                <a:srgbClr val="FFFF00"/>
              </a:solidFill>
            </a:rPr>
            <a:t>712 km </a:t>
          </a:r>
          <a:r>
            <a:rPr lang="ro-RO" sz="1900" kern="1200" dirty="0"/>
            <a:t>drumuri județene </a:t>
          </a:r>
          <a:r>
            <a:rPr lang="en-GB" sz="1900" kern="1200" dirty="0" err="1"/>
            <a:t>modernizate</a:t>
          </a:r>
          <a:endParaRPr lang="ro-RO" sz="1900" kern="1200" dirty="0"/>
        </a:p>
      </dsp:txBody>
      <dsp:txXfrm rot="10800000">
        <a:off x="4622214" y="1788482"/>
        <a:ext cx="1861352" cy="1096366"/>
      </dsp:txXfrm>
    </dsp:sp>
    <dsp:sp modelId="{306EB4D8-6A99-4945-97D7-636444EE3DB8}">
      <dsp:nvSpPr>
        <dsp:cNvPr id="0" name=""/>
        <dsp:cNvSpPr/>
      </dsp:nvSpPr>
      <dsp:spPr>
        <a:xfrm>
          <a:off x="6708627" y="488321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B5FFF7-E471-4F9C-9605-51E7A4AA4F38}">
      <dsp:nvSpPr>
        <dsp:cNvPr id="0" name=""/>
        <dsp:cNvSpPr/>
      </dsp:nvSpPr>
      <dsp:spPr>
        <a:xfrm rot="10800000">
          <a:off x="6719556" y="1786319"/>
          <a:ext cx="1930926" cy="1141764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>
              <a:solidFill>
                <a:srgbClr val="FFFF00"/>
              </a:solidFill>
            </a:rPr>
            <a:t>138</a:t>
          </a:r>
          <a:r>
            <a:rPr lang="ro-RO" sz="2000" b="1" kern="1200" dirty="0">
              <a:solidFill>
                <a:srgbClr val="FFFF00"/>
              </a:solidFill>
            </a:rPr>
            <a:t> </a:t>
          </a:r>
          <a:r>
            <a:rPr lang="ro-RO" sz="1800" kern="1200" dirty="0"/>
            <a:t>mijloace de transport achiziționate</a:t>
          </a:r>
        </a:p>
      </dsp:txBody>
      <dsp:txXfrm rot="10800000">
        <a:off x="6754669" y="1786319"/>
        <a:ext cx="1860700" cy="1106651"/>
      </dsp:txXfrm>
    </dsp:sp>
    <dsp:sp modelId="{6BDA2CF6-EF0E-4C43-A4B4-C20D9BB87BA5}">
      <dsp:nvSpPr>
        <dsp:cNvPr id="0" name=""/>
        <dsp:cNvSpPr/>
      </dsp:nvSpPr>
      <dsp:spPr>
        <a:xfrm>
          <a:off x="8801500" y="508188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8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51ED7-225C-473F-B4B2-A9EEED3A807A}">
      <dsp:nvSpPr>
        <dsp:cNvPr id="0" name=""/>
        <dsp:cNvSpPr/>
      </dsp:nvSpPr>
      <dsp:spPr>
        <a:xfrm rot="10800000">
          <a:off x="8799858" y="1772091"/>
          <a:ext cx="1930926" cy="1163345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000" b="1" kern="1200" dirty="0">
              <a:solidFill>
                <a:srgbClr val="FFFF00"/>
              </a:solidFill>
            </a:rPr>
            <a:t>162 km </a:t>
          </a:r>
          <a:r>
            <a:rPr lang="ro-RO" sz="2000" kern="1200" dirty="0"/>
            <a:t>piste de biciclete create</a:t>
          </a:r>
        </a:p>
      </dsp:txBody>
      <dsp:txXfrm rot="10800000">
        <a:off x="8835635" y="1772091"/>
        <a:ext cx="1859372" cy="112756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E404B9-B17C-4723-AA2A-BEE9BE66B15E}">
      <dsp:nvSpPr>
        <dsp:cNvPr id="0" name=""/>
        <dsp:cNvSpPr/>
      </dsp:nvSpPr>
      <dsp:spPr>
        <a:xfrm>
          <a:off x="0" y="101176"/>
          <a:ext cx="11100142" cy="1634966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2BB870D-4324-444F-B6B3-90E4B9A4A7E5}">
      <dsp:nvSpPr>
        <dsp:cNvPr id="0" name=""/>
        <dsp:cNvSpPr/>
      </dsp:nvSpPr>
      <dsp:spPr>
        <a:xfrm>
          <a:off x="336570" y="532548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D36F80-2B08-4968-9CF4-4568ABCEF6F9}">
      <dsp:nvSpPr>
        <dsp:cNvPr id="0" name=""/>
        <dsp:cNvSpPr/>
      </dsp:nvSpPr>
      <dsp:spPr>
        <a:xfrm rot="10800000">
          <a:off x="305193" y="1810963"/>
          <a:ext cx="1930926" cy="854489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000" b="1" kern="1200" dirty="0">
              <a:solidFill>
                <a:srgbClr val="FFFF00"/>
              </a:solidFill>
            </a:rPr>
            <a:t>407 ha </a:t>
          </a:r>
          <a:r>
            <a:rPr lang="ro-RO" sz="2000" kern="1200" dirty="0"/>
            <a:t>spații verzi create</a:t>
          </a:r>
          <a:endParaRPr lang="ro-RO" sz="1400" kern="1200" dirty="0"/>
        </a:p>
      </dsp:txBody>
      <dsp:txXfrm rot="10800000">
        <a:off x="331471" y="1810963"/>
        <a:ext cx="1878370" cy="828211"/>
      </dsp:txXfrm>
    </dsp:sp>
    <dsp:sp modelId="{EE3BB2AF-D7C4-43CE-A0C3-23C108F9D6E2}">
      <dsp:nvSpPr>
        <dsp:cNvPr id="0" name=""/>
        <dsp:cNvSpPr/>
      </dsp:nvSpPr>
      <dsp:spPr>
        <a:xfrm>
          <a:off x="2460589" y="565452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26424D1-709B-444F-B86B-8390E5594B09}">
      <dsp:nvSpPr>
        <dsp:cNvPr id="0" name=""/>
        <dsp:cNvSpPr/>
      </dsp:nvSpPr>
      <dsp:spPr>
        <a:xfrm rot="10800000">
          <a:off x="2460589" y="1824292"/>
          <a:ext cx="1930926" cy="825074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800" b="1" kern="1200" dirty="0">
              <a:solidFill>
                <a:srgbClr val="FFFF00"/>
              </a:solidFill>
            </a:rPr>
            <a:t>31 </a:t>
          </a:r>
          <a:r>
            <a:rPr lang="ro-RO" sz="1700" kern="1200" dirty="0"/>
            <a:t>monumente istorice </a:t>
          </a:r>
          <a:r>
            <a:rPr lang="en-GB" sz="1700" kern="1200" dirty="0"/>
            <a:t> </a:t>
          </a:r>
          <a:r>
            <a:rPr lang="en-GB" sz="1700" kern="1200" dirty="0" err="1"/>
            <a:t>puse</a:t>
          </a:r>
          <a:r>
            <a:rPr lang="en-GB" sz="1700" kern="1200" dirty="0"/>
            <a:t> in </a:t>
          </a:r>
          <a:r>
            <a:rPr lang="en-GB" sz="1700" kern="1200" dirty="0" err="1"/>
            <a:t>valoare</a:t>
          </a:r>
          <a:endParaRPr lang="ro-RO" sz="1700" kern="1200" dirty="0"/>
        </a:p>
      </dsp:txBody>
      <dsp:txXfrm rot="10800000">
        <a:off x="2485963" y="1824292"/>
        <a:ext cx="1880178" cy="799700"/>
      </dsp:txXfrm>
    </dsp:sp>
    <dsp:sp modelId="{96833B60-B226-44D9-8CF1-B6495A211D48}">
      <dsp:nvSpPr>
        <dsp:cNvPr id="0" name=""/>
        <dsp:cNvSpPr/>
      </dsp:nvSpPr>
      <dsp:spPr>
        <a:xfrm>
          <a:off x="4584608" y="533956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44C15E-829D-4B84-A970-AE0C80574191}">
      <dsp:nvSpPr>
        <dsp:cNvPr id="0" name=""/>
        <dsp:cNvSpPr/>
      </dsp:nvSpPr>
      <dsp:spPr>
        <a:xfrm rot="10800000">
          <a:off x="4606466" y="1782023"/>
          <a:ext cx="1930926" cy="1177234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t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2000" b="1" kern="1200" dirty="0">
              <a:solidFill>
                <a:srgbClr val="FFFF00"/>
              </a:solidFill>
            </a:rPr>
            <a:t>160</a:t>
          </a:r>
          <a:r>
            <a:rPr lang="ro-RO" sz="1600" kern="1200" dirty="0"/>
            <a:t> </a:t>
          </a:r>
          <a:r>
            <a:rPr lang="en-GB" sz="1600" kern="1200" dirty="0" err="1"/>
            <a:t>unitati</a:t>
          </a:r>
          <a:r>
            <a:rPr lang="en-GB" sz="1600" kern="1200" dirty="0"/>
            <a:t> de </a:t>
          </a:r>
          <a:r>
            <a:rPr lang="en-GB" sz="1600" kern="1200" dirty="0" err="1"/>
            <a:t>invatamant</a:t>
          </a:r>
          <a:r>
            <a:rPr lang="en-GB" sz="1600" kern="1200" dirty="0"/>
            <a:t> </a:t>
          </a:r>
          <a:r>
            <a:rPr lang="en-GB" sz="1600" kern="1200" dirty="0" err="1"/>
            <a:t>modernizate</a:t>
          </a:r>
          <a:endParaRPr lang="ro-RO" sz="1600" kern="1200" dirty="0"/>
        </a:p>
      </dsp:txBody>
      <dsp:txXfrm rot="10800000">
        <a:off x="4642670" y="1782023"/>
        <a:ext cx="1858518" cy="1141030"/>
      </dsp:txXfrm>
    </dsp:sp>
    <dsp:sp modelId="{306EB4D8-6A99-4945-97D7-636444EE3DB8}">
      <dsp:nvSpPr>
        <dsp:cNvPr id="0" name=""/>
        <dsp:cNvSpPr/>
      </dsp:nvSpPr>
      <dsp:spPr>
        <a:xfrm>
          <a:off x="6708627" y="512003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B5FFF7-E471-4F9C-9605-51E7A4AA4F38}">
      <dsp:nvSpPr>
        <dsp:cNvPr id="0" name=""/>
        <dsp:cNvSpPr/>
      </dsp:nvSpPr>
      <dsp:spPr>
        <a:xfrm rot="10800000">
          <a:off x="6719556" y="1794567"/>
          <a:ext cx="1930926" cy="1188884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800" b="1" kern="1200" dirty="0">
              <a:solidFill>
                <a:srgbClr val="FFFF00"/>
              </a:solidFill>
            </a:rPr>
            <a:t>57</a:t>
          </a:r>
          <a:r>
            <a:rPr lang="ro-RO" sz="1600" kern="1200" dirty="0"/>
            <a:t> clădiri publice </a:t>
          </a:r>
          <a:r>
            <a:rPr lang="ro-RO" sz="1400" kern="1200" dirty="0"/>
            <a:t>și </a:t>
          </a:r>
          <a:r>
            <a:rPr lang="ro-RO" sz="1600" b="1" kern="1200" dirty="0">
              <a:solidFill>
                <a:srgbClr val="FFFF00"/>
              </a:solidFill>
            </a:rPr>
            <a:t>4.440 </a:t>
          </a:r>
          <a:r>
            <a:rPr lang="ro-RO" sz="1600" kern="1200" dirty="0"/>
            <a:t>apartamente </a:t>
          </a:r>
          <a:r>
            <a:rPr lang="ro-RO" sz="1400" kern="1200" dirty="0"/>
            <a:t>cu o clasificare mai bună a consumului de energie</a:t>
          </a:r>
          <a:endParaRPr lang="ro-RO" sz="1600" kern="1200" dirty="0"/>
        </a:p>
      </dsp:txBody>
      <dsp:txXfrm rot="10800000">
        <a:off x="6756118" y="1794567"/>
        <a:ext cx="1857802" cy="1152322"/>
      </dsp:txXfrm>
    </dsp:sp>
    <dsp:sp modelId="{6BDA2CF6-EF0E-4C43-A4B4-C20D9BB87BA5}">
      <dsp:nvSpPr>
        <dsp:cNvPr id="0" name=""/>
        <dsp:cNvSpPr/>
      </dsp:nvSpPr>
      <dsp:spPr>
        <a:xfrm>
          <a:off x="8832646" y="578541"/>
          <a:ext cx="1930926" cy="1198975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051ED7-225C-473F-B4B2-A9EEED3A807A}">
      <dsp:nvSpPr>
        <dsp:cNvPr id="0" name=""/>
        <dsp:cNvSpPr/>
      </dsp:nvSpPr>
      <dsp:spPr>
        <a:xfrm rot="10800000">
          <a:off x="8818897" y="1842671"/>
          <a:ext cx="1930926" cy="92273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t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o-RO" sz="1600" b="1" kern="1200" dirty="0">
              <a:solidFill>
                <a:srgbClr val="FFFF00"/>
              </a:solidFill>
            </a:rPr>
            <a:t>47 </a:t>
          </a:r>
          <a:r>
            <a:rPr lang="ro-RO" sz="1600" kern="1200" dirty="0"/>
            <a:t>infrastructuri medicale modernizate</a:t>
          </a:r>
        </a:p>
      </dsp:txBody>
      <dsp:txXfrm rot="10800000">
        <a:off x="8847274" y="1842671"/>
        <a:ext cx="1874172" cy="89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5DC09-CF9E-864F-B3C1-4EF2E4949372}" type="datetimeFigureOut">
              <a:rPr lang="ro-RO" smtClean="0"/>
              <a:t>18.11.2021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0E6654-D5D9-C84D-B108-BDFD63BF2972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48817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652C3-0824-EE40-B8A6-3B985BEE6C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43C605-2AD3-0347-87C0-F5BC11B867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A863B5-EEE4-F04F-931F-97CC8EA9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F99E0-A38A-0149-B41D-0C9320C922D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C9A64E-C7F3-3242-9804-F12B82159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472D4C-DDE0-8540-B0B0-C31AE29EA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64114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D80FA-46AB-E34C-9013-CCFD155A4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2070F9-76AB-2741-A57B-9D3807297C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20442-A126-7149-8323-EE45D9B69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91A7E-7148-234A-A001-E2C2A29137FA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50F840-3BF3-E14F-AE36-B4964A33F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D9611A-21DD-7848-B158-878A4BCA2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18120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D06ADE-3058-5E44-AA13-FDC1F4A2F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4515FB-4B4D-E147-8C52-2AC72D54D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97AFE-530B-4443-A027-F9F447E9B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07547-655D-E046-B64E-A8819B4915E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82A6C-18BB-3A42-82E3-4151F03F3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F64E0-6467-A44A-A3AE-F5DD0C6C0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921846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1523E-A441-944B-8F14-FC7EC1F4D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CB5BE-508E-7241-AEA0-28B11C2D93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41E72-F486-D744-B654-ED42A7B5CE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034DF-D571-7E44-AC26-638E86EA3FA9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7D0479-FC43-D64A-9661-09CE603B8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A0907-4397-7F41-AAC2-46561294D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75325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E179-2AB0-DF4B-8B86-5909CE452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10A9A5-2B80-3041-B3EC-0D83E50A16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DA34F-6918-C64E-AA32-4A787B474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BF8DC-513A-7D41-BC19-56A0F4DAA2FD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629160-33AA-9149-AB49-D56B44FE5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F5094-7F41-3548-AF46-1D250F6C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73703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5B91A-22A7-3448-882E-2B752F802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496EBC-B0E6-BB46-85F5-AB0AF7747F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0ED52-8447-524A-A4EC-EC536C5D87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0DBAC3-19DE-E047-A2D2-439816895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85ACB-D7B5-7041-BB10-7DBE53C9795D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77F2F3-827A-5448-B589-C0B0C47D64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96B958-D784-4047-B22B-DCACDDFC5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6901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1F143-50C8-E248-92A0-EAD0725D7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A275C6-4F89-6147-A222-80D40C589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BC76A0-62D8-9541-BE4C-62C8034C08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96FF9F-5F4A-8F42-A533-B3ABDF8FFDB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7F810A-E193-EA4C-8B8B-E739FAD676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212E1-0B9A-7245-8671-E99604C56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7517E-AF17-C846-B2C4-1FD0290FA3BB}" type="datetime1">
              <a:rPr lang="ro-RO" smtClean="0"/>
              <a:t>18.11.2021</a:t>
            </a:fld>
            <a:endParaRPr lang="ro-R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F330CB-16D8-674D-8E64-3AC66747A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6D3F82-DEFD-484A-BA8D-0294A03E3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5906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1B15-D65A-2440-9FA0-8A1B9F2F9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075A06-B958-4742-B45F-5816528D4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349294-14F4-A34E-A5BC-EC0179D78CBD}" type="datetime1">
              <a:rPr lang="ro-RO" smtClean="0"/>
              <a:t>18.11.2021</a:t>
            </a:fld>
            <a:endParaRPr lang="ro-R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05FBC5F-9F0B-D64D-8AA3-12610A614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DB528E-7CE5-A749-A355-BFFF38D31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1771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9AB6EFA-9618-AE4A-98AE-8463290405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F2345-A626-D444-B63A-E849419F18B3}" type="datetime1">
              <a:rPr lang="ro-RO" smtClean="0"/>
              <a:t>18.11.2021</a:t>
            </a:fld>
            <a:endParaRPr lang="ro-R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D6E1C4-B7AA-FD4F-ABFD-5CB514E1B3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CC8F7B-59FD-4641-9EE0-BFAA36929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30796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869C8-7F6C-7048-95A0-4F85AEB09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330250-69DF-F941-8F8A-D400202DBF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DBB13F-E775-FA4B-BFD7-155970E643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A95A10-F677-EE42-BC74-7B11249E80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29CE5-C36B-C448-8739-0886E09FBE73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4F5CF6-F7FA-4F43-AB71-1D390A1F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32D95-4634-DA4C-AE96-D81A5AF5E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015437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465FA-35E6-5444-AA5E-C96A9538C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E16125-5F78-D841-8203-D8176D5FD6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5ECAC-DE38-7747-8EB8-D31FA15DE0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7373E7-3046-6946-901A-FFC71D180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1A414-C68C-9F4E-9D60-97D33B353E37}" type="datetime1">
              <a:rPr lang="ro-RO" smtClean="0"/>
              <a:t>18.11.2021</a:t>
            </a:fld>
            <a:endParaRPr lang="ro-R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61526-3AAF-364D-BF72-A2C1B030C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7C0EC-2409-9C4C-8DDD-5DEC7D017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256572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DC776D-E604-EA49-84F6-727359892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ro-R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23C4C6-2040-E842-B6D1-82FCD86DFA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ro-R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8219B8-1664-924C-AC2F-DD12A27AC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9D2E9-B17C-C846-AFFB-F3FF40261D93}" type="datetime1">
              <a:rPr lang="ro-RO" smtClean="0"/>
              <a:t>18.11.2021</a:t>
            </a:fld>
            <a:endParaRPr lang="ro-R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CC9EF-DE7F-E949-B9C1-A407CF37FD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F2F491-63B5-4748-84C4-3C6876547A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B19D4-A52C-D241-BE10-8968EB2FF527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423961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emf"/><Relationship Id="rId7" Type="http://schemas.openxmlformats.org/officeDocument/2006/relationships/hyperlink" Target="http://www.adrse.ro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roreg.eu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13" Type="http://schemas.openxmlformats.org/officeDocument/2006/relationships/diagramLayout" Target="../diagrams/layout5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diagramData" Target="../diagrams/data5.xml"/><Relationship Id="rId2" Type="http://schemas.openxmlformats.org/officeDocument/2006/relationships/diagramData" Target="../diagrams/data3.xml"/><Relationship Id="rId16" Type="http://schemas.microsoft.com/office/2007/relationships/diagramDrawing" Target="../diagrams/drawing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5" Type="http://schemas.openxmlformats.org/officeDocument/2006/relationships/diagramColors" Target="../diagrams/colors5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Relationship Id="rId14" Type="http://schemas.openxmlformats.org/officeDocument/2006/relationships/diagramQuickStyle" Target="../diagrams/quickStyl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458B3B-4F20-E746-8651-66AE67337CE9}"/>
              </a:ext>
            </a:extLst>
          </p:cNvPr>
          <p:cNvSpPr txBox="1"/>
          <p:nvPr/>
        </p:nvSpPr>
        <p:spPr>
          <a:xfrm>
            <a:off x="0" y="2634534"/>
            <a:ext cx="12192000" cy="959430"/>
          </a:xfrm>
          <a:prstGeom prst="rect">
            <a:avLst/>
          </a:prstGeom>
          <a:solidFill>
            <a:srgbClr val="1C4B88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Viitorul dezvoltarii regionale prin </a:t>
            </a:r>
            <a:endParaRPr lang="en-GB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cs-CZ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Programul Operational Regional Sud-Est 2021-2027</a:t>
            </a:r>
            <a:endParaRPr lang="ro-RO" sz="2400" dirty="0"/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3989154" y="4271193"/>
            <a:ext cx="5816561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ctr" defTabSz="457200">
              <a:lnSpc>
                <a:spcPct val="100000"/>
              </a:lnSpc>
              <a:spcBef>
                <a:spcPct val="20000"/>
              </a:spcBef>
              <a:buNone/>
            </a:pPr>
            <a:r>
              <a:rPr lang="cs-CZ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Lectii invatate POR 2014-2020. Proiecte </a:t>
            </a:r>
            <a:r>
              <a:rPr lang="en-GB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implementate</a:t>
            </a:r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</a:t>
            </a:r>
            <a:r>
              <a:rPr lang="cs-CZ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succes</a:t>
            </a:r>
            <a:endParaRPr lang="en-GB" altLang="en-US" b="1" dirty="0">
              <a:solidFill>
                <a:srgbClr val="002060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  <a:p>
            <a:pPr algn="ctr" defTabSz="457200">
              <a:lnSpc>
                <a:spcPct val="100000"/>
              </a:lnSpc>
              <a:spcBef>
                <a:spcPct val="20000"/>
              </a:spcBef>
              <a:buNone/>
            </a:pPr>
            <a:r>
              <a:rPr lang="en-GB" altLang="en-US" sz="2000" b="1" dirty="0">
                <a:solidFill>
                  <a:srgbClr val="002060"/>
                </a:solidFill>
                <a:latin typeface="Times New Roman" panose="02020603050405020304" pitchFamily="18" charset="0"/>
                <a:ea typeface="Open Sans" panose="020B0606030504020204" pitchFamily="34" charset="0"/>
                <a:cs typeface="Times New Roman" panose="02020603050405020304" pitchFamily="18" charset="0"/>
              </a:rPr>
              <a:t>18.11.2021</a:t>
            </a:r>
            <a:endParaRPr lang="en-US" altLang="en-US" sz="2000" b="1" dirty="0">
              <a:solidFill>
                <a:srgbClr val="002060"/>
              </a:solidFill>
              <a:latin typeface="Times New Roman" panose="02020603050405020304" pitchFamily="18" charset="0"/>
              <a:ea typeface="Open Sans" panose="020B0606030504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2260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96645" y="1841398"/>
            <a:ext cx="10209319" cy="3737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Domeniul</a:t>
            </a:r>
            <a:r>
              <a:rPr lang="en-GB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verificarii</a:t>
            </a:r>
            <a:r>
              <a:rPr lang="en-GB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platilor</a:t>
            </a:r>
            <a:endParaRPr lang="en-GB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</a:pP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Simplificarea circuitului de verificare a 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cererilor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rambursare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/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plata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prin reducerea numărului de persoane care verifică și avizează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</a:pP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Reanalizarea frecvenței  și conținutului vizitelor la fața locului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</a:pP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Simplificare generală a procedurilor de rambursare: fie prin reducerea cantității de documente necesare și/sau prin reducerea frecvenței cererilor de rambursare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lnSpc>
                <a:spcPct val="115000"/>
              </a:lnSpc>
              <a:spcAft>
                <a:spcPts val="1000"/>
              </a:spcAft>
            </a:pP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Simplificarea documentelor solicitate pentru verificarea cheltuielilor salariale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GB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GB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3886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96645" y="1841398"/>
            <a:ext cx="10209319" cy="345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Monitorizarea</a:t>
            </a:r>
            <a:r>
              <a:rPr lang="en-GB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proiectelor</a:t>
            </a:r>
            <a:endParaRPr lang="en-GB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GB" sz="16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810260" algn="l"/>
              </a:tabLst>
            </a:pP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Simplificarea mecanismului de procesare a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modificarilor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contractului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finantare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in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MySMIS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300"/>
              </a:spcAft>
              <a:tabLst>
                <a:tab pos="228600" algn="l"/>
                <a:tab pos="457200" algn="l"/>
              </a:tabLst>
            </a:pPr>
            <a:r>
              <a:rPr lang="lt-L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Schimbări necesare în procedura de modificare ulterioară a contractelor cu scop de  simplificare în vederea accelerării. </a:t>
            </a:r>
            <a:endParaRPr lang="en-GB" sz="1800" dirty="0">
              <a:solidFill>
                <a:srgbClr val="002060"/>
              </a:solidFill>
              <a:latin typeface="Calibri" panose="020F0502020204030204" pitchFamily="34" charset="0"/>
              <a:ea typeface="MS Gothic" panose="020B0609070205080204" pitchFamily="49" charset="-128"/>
              <a:cs typeface="Cambria" panose="02040503050406030204" pitchFamily="18" charset="0"/>
            </a:endParaRPr>
          </a:p>
          <a:p>
            <a:pPr marL="342900" lvl="0" indent="-342900" algn="just">
              <a:spcAft>
                <a:spcPts val="300"/>
              </a:spcAft>
              <a:tabLst>
                <a:tab pos="228600" algn="l"/>
                <a:tab pos="457200" algn="l"/>
              </a:tabLst>
            </a:pP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Îmbunătățirea capacității SMIS, acordând atenție calității datelor și extinderea utilizării acestuia pentru obținerea documentelor de raportare. Îmbunătățirile simple privind introducerea mai multor puncte de control pentru a asigura fiabilitatea datelor, calcularea unor indicatori de progres și indirecți (și a costurilor lor unitare) și o mai mare flexibilitate în crearea rapoartelor pot contribui foarte mult la managementul global al axei</a:t>
            </a:r>
            <a:r>
              <a:rPr lang="en-GB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GB" sz="1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561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525294" y="1555854"/>
            <a:ext cx="564204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rioritatea de investiţie 3.1 -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prijinirea eficienței energetice, a gestionării inteligente a energiei și a utilizării energiei din surse regenerabile în infrastructurile publice, inclusiv în clădirile publice, și în sectorul locuințelor,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perațiunea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lădiri rezidenţiale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3.990.705,69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lei,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3.805.615,37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2.283.369,22 lei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 proiect au fost realizate lucrari de reabilitare termica a 3 blocuri de locuinţe situate in municipiul Buzau, obiective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 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 numar de 171 de apartamente in care locuiesc 370 de persoane.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63EAE7-0414-421F-88FE-F6C4904CF9A8}"/>
              </a:ext>
            </a:extLst>
          </p:cNvPr>
          <p:cNvSpPr txBox="1"/>
          <p:nvPr/>
        </p:nvSpPr>
        <p:spPr>
          <a:xfrm>
            <a:off x="525294" y="649477"/>
            <a:ext cx="1136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Reabilitarea termică a blocurilor de locuințe C2, 12E si C5 din Municipiul Buzău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D1AC797-D6FC-48A2-B124-738C2DE23A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557" y="1548319"/>
            <a:ext cx="5642042" cy="3761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454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590146" y="1450332"/>
            <a:ext cx="564204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P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rioritatea de investiţie 3.1 -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prijinirea eficienței energetice, a gestionării inteligente a energiei și a utilizării energiei din surse regenerabile în infrastructurile publice, inclusiv în clădirile publice, și în sectorul locuințelor,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Operațiunea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B -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Clădiri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Publice</a:t>
            </a:r>
          </a:p>
          <a:p>
            <a:pPr algn="just"/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2.655.856,53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lei,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2.038.897,50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1.998.119,55 lei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ficienta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energetica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cladirii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contribui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pt-BR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scaderea consumului anual de energie, scaderea emisiilor de gaze cu efect si va oferi conditii optime pentru 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de copii prescolari, 80 copii scolari, 84 elevi cazati în internat,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cadre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didactice si personalul administrativ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46BA19-F0E9-4EF8-92CB-B9C8137AFDBA}"/>
              </a:ext>
            </a:extLst>
          </p:cNvPr>
          <p:cNvSpPr txBox="1"/>
          <p:nvPr/>
        </p:nvSpPr>
        <p:spPr>
          <a:xfrm>
            <a:off x="619329" y="435377"/>
            <a:ext cx="11225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Eficientizare energetică Corp C3 - Grădinița cu program prelungit nr. 60 si Internat L.P.S.</a:t>
            </a:r>
            <a:r>
              <a:rPr lang="en-GB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-Braila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A89A9B-31EA-4092-93B7-AE1AAECE5A5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8370" y="1810206"/>
            <a:ext cx="5571229" cy="3715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5617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593388" y="1241099"/>
            <a:ext cx="564204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Obiectivul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specific 4.1: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Reducerea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emisiilor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carbon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în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municipiile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reședință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județ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investiții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bazate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planurile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mobilitate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urbană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durabilă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104.373.966,18 lei,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89.628.219,52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87.835.655,11 lei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Rezultatele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proiectului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reducerea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emisiilor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carbon,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reabilitarea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caii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rulare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tramvaiului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- 4740m,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reabilitarea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modernizarea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18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statii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transport public de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calatori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construirea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/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modernizarea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7860m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piste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biciclete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 20480m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trotuare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precum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reabilitarea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partii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carosabile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infrastructurii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rutiere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-32.000mp,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plantarea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arbori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arbusti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de-a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lungul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celor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2.560m de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strazi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reabilitate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2B6E83-60BE-4FFB-A63D-987E5A5F0486}"/>
              </a:ext>
            </a:extLst>
          </p:cNvPr>
          <p:cNvSpPr txBox="1"/>
          <p:nvPr/>
        </p:nvSpPr>
        <p:spPr>
          <a:xfrm>
            <a:off x="700391" y="311285"/>
            <a:ext cx="111868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Modernizare linii tramvai si carosabil străzile Siderurgiștilor și 1 Decembrie 1918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-Gala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ți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o-RO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573D35-313E-4681-8B9E-CC8F1132B97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8550" y="1240985"/>
            <a:ext cx="5551049" cy="416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399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457201" y="1406665"/>
            <a:ext cx="530157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 de investiții 5.1- Conservarea, protejarea, promovarea si dezvoltarea patrimoniului natural si cultural</a:t>
            </a:r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22.392.058,25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21.876.234,10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21.438.709,42 lei</a:t>
            </a:r>
          </a:p>
          <a:p>
            <a:pPr algn="just"/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În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cadrul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proiectului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au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fost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prevăzute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lucrări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restaurare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care au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avut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drept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scop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refacerea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configurației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aducerea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starea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inițială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elementelor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originale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reconstituirea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elementelor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distruse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lucrări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consolidare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intervenții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asupra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elementelor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structurale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rezistență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o-RO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25B875-FC76-43FF-A5BD-D9C77F6A9D99}"/>
              </a:ext>
            </a:extLst>
          </p:cNvPr>
          <p:cNvSpPr txBox="1"/>
          <p:nvPr/>
        </p:nvSpPr>
        <p:spPr>
          <a:xfrm>
            <a:off x="457201" y="656613"/>
            <a:ext cx="11294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Consolidare, restaurare, conservare si punere in valoare a Bisericii,,Buna Vestire” Braila</a:t>
            </a:r>
            <a:endParaRPr lang="ro-RO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FEC2CC-BFAB-46D4-9FBB-814013BD9C5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218" y="1554585"/>
            <a:ext cx="5957381" cy="3971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1730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554477" y="1582340"/>
            <a:ext cx="530157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 de investiții 5.1- Conservarea, protejarea, promovarea si dezvoltarea patrimoniului natural si cultural</a:t>
            </a:r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21.080.439,33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20.638.115,14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20.225.352,82 lei</a:t>
            </a:r>
          </a:p>
          <a:p>
            <a:pPr algn="just"/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implementarea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acestui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spatiile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interioare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au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fost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adaptate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la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functiunea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muzeu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Au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fost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realizate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spatii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expozitii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permanente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/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temporare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circuite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vizitare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coerente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depozite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birouri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laboratoare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grupuri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sanitare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garderoba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591021-4B50-4A5F-8E62-86B09736321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036" y="1661049"/>
            <a:ext cx="5797685" cy="386512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D6F19B2-8C38-4069-99C2-AC6EB4C81403}"/>
              </a:ext>
            </a:extLst>
          </p:cNvPr>
          <p:cNvSpPr txBox="1"/>
          <p:nvPr/>
        </p:nvSpPr>
        <p:spPr>
          <a:xfrm>
            <a:off x="482475" y="508423"/>
            <a:ext cx="11415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Consolidare, restaurare si punere in valoare a Muzeului Bisericesc al Eparhiei Buzaului si Vrancei fostul “Seminarul Vechi” din cadrul Ansamblului Episcopiei Buzaului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181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369651" y="1387330"/>
            <a:ext cx="530157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 de investiții 5.2- Realizarea de acțiuni destinate îmbunătățirii mediului urban, revitalizării orașelor, regenerării și decontaminării terenurilor industriale dezafectate, reducerii poluării aerului și promovării măsurilor de reducere a zgomotului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3.814.516,46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3.653.411,72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3.580.343,48 lei</a:t>
            </a:r>
          </a:p>
          <a:p>
            <a:pPr algn="just"/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Prin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fost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realizata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r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econversia functionala a 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terenuri neutilizate, aflate in stadiu de degradare din intravilanul Orasului Negru Voda, in suprafata totala de 15.441,26 mp prin transformarea acestora in spatii verzi pentru agrement si recreere.</a:t>
            </a:r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5261716-8E3B-4F70-9E0D-A2A5E6A6F91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9865" y="1274323"/>
            <a:ext cx="5813765" cy="43603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F875C7-E3F3-4A23-9DB1-F6CFDDFA13CD}"/>
              </a:ext>
            </a:extLst>
          </p:cNvPr>
          <p:cNvSpPr txBox="1"/>
          <p:nvPr/>
        </p:nvSpPr>
        <p:spPr>
          <a:xfrm>
            <a:off x="369651" y="573295"/>
            <a:ext cx="11712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Amenajare spatii verzi in orasul 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egru </a:t>
            </a:r>
            <a:r>
              <a:rPr lang="en-GB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oda, judetul 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onstanta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9258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496111" y="1163596"/>
            <a:ext cx="530157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 de investiții 5.2- Realizarea de acțiuni destinate îmbunătățirii mediului urban, revitalizării orașelor, regenerării și decontaminării terenurilor industriale dezafectate, reducerii poluării aerului și promovării măsurilor de reducere a zgomotului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425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304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96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636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765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95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5.524.030,63 lei</a:t>
            </a:r>
          </a:p>
          <a:p>
            <a:pPr algn="just"/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nvestitia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constat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amenajarea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unei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zone de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relaxare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agrement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 o suprafață de peste 6.500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mp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malul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lacului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Siutghiol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respectiv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pe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terenul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amplasat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paralel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cu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canalul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orasul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Ovidiu, </a:t>
            </a:r>
            <a:r>
              <a:rPr lang="en-US" sz="1800" b="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prin</a:t>
            </a:r>
            <a:r>
              <a:rPr lang="en-US" sz="1800" b="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plantarea unor arbori ornamentali, prin recrearea unui ecosistem aluvial și prin instalarea elementelor de mobilier urban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o-RO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71C36D-258F-457A-9DCC-C4D6798CEEA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128" y="1352145"/>
            <a:ext cx="5710472" cy="42395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A760738-6ACA-414B-BD91-C1C62DDDBA3A}"/>
              </a:ext>
            </a:extLst>
          </p:cNvPr>
          <p:cNvSpPr txBox="1"/>
          <p:nvPr/>
        </p:nvSpPr>
        <p:spPr>
          <a:xfrm>
            <a:off x="522384" y="612205"/>
            <a:ext cx="11473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Zona de relaxare si agrement in orasul Ovidiu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judetul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Constanta</a:t>
            </a:r>
            <a:endParaRPr lang="ro-RO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697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700392" y="1326377"/>
            <a:ext cx="51167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 de investiții 5.2- Realizarea de acțiuni destinate îmbunătățirii mediului urban, revitalizării orașelor, regenerării și decontaminării terenurilor industriale dezafectate, reducerii poluării aerului și promovării măsurilor de reducere a zgomotului</a:t>
            </a:r>
          </a:p>
          <a:p>
            <a:pPr algn="just"/>
            <a:endParaRPr lang="ro-RO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9.171.205,98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9.019.785,38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8.839.389,67lei</a:t>
            </a:r>
          </a:p>
          <a:p>
            <a:pPr algn="just"/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cadrul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proiectului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s-a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realizat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reconversia unei suprafete de 57.986 mp teren neutilizat, aflat in stadiu de degradare si transformarea acestuia in spatii verzi pentru agrement si recreere, 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modernizarea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drumului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acces</a:t>
            </a:r>
            <a:r>
              <a:rPr lang="en-US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direct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suprafata de 10.491,52 mp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o-RO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71FE8A-635E-43F8-ABF3-FA7C0E1DFBA4}"/>
              </a:ext>
            </a:extLst>
          </p:cNvPr>
          <p:cNvSpPr txBox="1"/>
          <p:nvPr/>
        </p:nvSpPr>
        <p:spPr>
          <a:xfrm>
            <a:off x="700392" y="407143"/>
            <a:ext cx="11147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Infiintare zona de agrement si petrecere a timpului liber in cartierul Mihail Sturza, Orasul Odobesti, județul Vrancea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B2163B-7345-47FC-B441-C375756770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262" y="1722120"/>
            <a:ext cx="5707338" cy="319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9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96645" y="1908700"/>
            <a:ext cx="10209319" cy="3902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just">
              <a:lnSpc>
                <a:spcPct val="150000"/>
              </a:lnSpc>
              <a:buNone/>
              <a:defRPr/>
            </a:pPr>
            <a:r>
              <a:rPr lang="ro-RO" altLang="ro-RO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  <a:cs typeface="Arial" charset="0"/>
              </a:rPr>
              <a:t>Obiectivul general </a:t>
            </a:r>
            <a:r>
              <a:rPr lang="ro-RO" altLang="ro-RO" sz="2400" dirty="0">
                <a:solidFill>
                  <a:srgbClr val="002060"/>
                </a:solidFill>
                <a:latin typeface="Trebuchet MS" pitchFamily="34" charset="0"/>
                <a:cs typeface="Arial" charset="0"/>
              </a:rPr>
              <a:t>al POR 2014-2020 îl constituie creşterea competitivităţii economice şi îmbunătăţirea condiţiilor de viaţă ale comunităţilor locale şi regionale, prin sprijinirea dezvoltării mediului de afaceri, a condiţiilor de  infrastructură şi a serviciilor, care să asigure o dezvoltare sustenabilă a regiunilor, capabile să gestioneze în mod eficient resursele, să valorifice potenţialul lor de inovare şi de asimilare a progresului tehnologic.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811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724139" y="983315"/>
            <a:ext cx="554991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Prioritatea de investiţii 6.1. – „Stimularea mobilităţii regionale prin conectarea nodurilor secundare şi terţiare la infrastructura TEN-T, inclusiv a nodurilor multimodale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68.268.649,74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68.268.649,74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66.903.276,75 lei</a:t>
            </a:r>
          </a:p>
          <a:p>
            <a:pPr algn="just"/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ezultate obținute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28 km de drum județean reabilitați;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 poduri și 65 podețe reabilitate;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1,6 km construiți pentru piste de bicicletă;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65,44 mp trotuare și trasee pietonale modernizate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 stații de transport public și alveole modernizate;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sensuri giratorii în localitățile Valea Mărului și Matca pentru fluidizarea traficului;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amplasare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lemente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siguranta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circulatiei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7F3851-87A4-411D-B333-FC73AB0AA0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9714" y="1439691"/>
            <a:ext cx="5573946" cy="41804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53993B-AAFE-4FE7-8B82-9807665D147B}"/>
              </a:ext>
            </a:extLst>
          </p:cNvPr>
          <p:cNvSpPr txBox="1"/>
          <p:nvPr/>
        </p:nvSpPr>
        <p:spPr>
          <a:xfrm>
            <a:off x="724139" y="185258"/>
            <a:ext cx="11289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Reabilitarea si modernizarea infrastructurii de transport regional intre localitatile Matca - Valea Marului - Cudalbi - Slobozia Conachi - Smardan (DJ 251)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judetul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Galati</a:t>
            </a:r>
          </a:p>
        </p:txBody>
      </p:sp>
    </p:spTree>
    <p:extLst>
      <p:ext uri="{BB962C8B-B14F-4D97-AF65-F5344CB8AC3E}">
        <p14:creationId xmlns:p14="http://schemas.microsoft.com/office/powerpoint/2010/main" val="23330206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632299" y="1021913"/>
            <a:ext cx="5549915" cy="5350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Prioritatea de investiţii 6.1. – „Stimularea mobilităţii regionale prin conectarea nodurilor secundare şi terţiare la infrastructura TEN-T, inclusiv a nodurilor multimodale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679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791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40.651.516,90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39.838.486,56 lei</a:t>
            </a:r>
          </a:p>
          <a:p>
            <a:pPr algn="just"/>
            <a:r>
              <a:rPr lang="en-GB" dirty="0">
                <a:solidFill>
                  <a:srgbClr val="00206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ezultate obținute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de-DE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25,148 km drum jud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eț</a:t>
            </a:r>
            <a:r>
              <a:rPr lang="de-DE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ean modernizat;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8,960 km p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iste de biciclete construite/modernizate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15.229 mp suprafa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it-IT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trotuare/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trasee pietonale modernizate/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realizate;</a:t>
            </a:r>
            <a:endParaRPr lang="ro-RO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 </a:t>
            </a:r>
            <a:r>
              <a:rPr lang="fr-FR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</a:t>
            </a:r>
            <a:r>
              <a:rPr lang="fr-FR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ț</a:t>
            </a:r>
            <a:r>
              <a:rPr lang="fr-FR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 transport public si </a:t>
            </a:r>
            <a:r>
              <a:rPr lang="fr-FR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alveole</a:t>
            </a:r>
            <a:r>
              <a:rPr lang="fr-FR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construite/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modernizate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Amplasarea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e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lemente de siguranta circulatiei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53993B-AAFE-4FE7-8B82-9807665D147B}"/>
              </a:ext>
            </a:extLst>
          </p:cNvPr>
          <p:cNvSpPr txBox="1"/>
          <p:nvPr/>
        </p:nvSpPr>
        <p:spPr>
          <a:xfrm>
            <a:off x="632299" y="403137"/>
            <a:ext cx="11381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Modernizare infrastructură de transport regional pe traseul Vișina – Ceamurlia de Sus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judetul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Tulcea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68938E-5B69-49EC-9B1B-913DF75B4E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979" y="1304634"/>
            <a:ext cx="5646619" cy="4200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7394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724139" y="1224902"/>
            <a:ext cx="5549915" cy="5453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Prioritatea de investiţii 6.1. – „Stimularea mobilităţii regionale prin conectarea nodurilor secundare şi terţiare la infrastructura TEN-T, inclusiv a nodurilor multimodale</a:t>
            </a: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26.474.967,37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25.593.439,17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: 25.081.570,46 lei</a:t>
            </a:r>
          </a:p>
          <a:p>
            <a:pPr algn="just"/>
            <a:r>
              <a:rPr lang="en-GB" dirty="0">
                <a:solidFill>
                  <a:srgbClr val="00206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ezultate obținute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o-RO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16,967 km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drum judetean modernizat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1225.00 ml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trotuar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rehabilitate;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GB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odernizarea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5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de podete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si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podul</a:t>
            </a:r>
            <a:r>
              <a:rPr lang="en-GB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ui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peste pârâul Ramna km 5+310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menaja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 a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28.841,00 m de rigole si santuri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170m de spatii verzi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amplasarea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e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lemente de siguranta circulatiei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53993B-AAFE-4FE7-8B82-9807665D147B}"/>
              </a:ext>
            </a:extLst>
          </p:cNvPr>
          <p:cNvSpPr txBox="1"/>
          <p:nvPr/>
        </p:nvSpPr>
        <p:spPr>
          <a:xfrm>
            <a:off x="724139" y="403137"/>
            <a:ext cx="11289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Modernizarea infrastructurii rutiere de drum judetean, dintre localitatile Gologanu - Slobozia Ciorasti - Cotesti, cu conectivitate directa la reteaua TEN-T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judetul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Vrancea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6845CE-EC42-4633-872A-5A4B1124B8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2042" y="1423132"/>
            <a:ext cx="5348980" cy="401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0898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89899B7-92D5-944F-AD4F-2C8DD81E21D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4F27FB-582C-4033-9635-2D8C3BCA423D}"/>
              </a:ext>
            </a:extLst>
          </p:cNvPr>
          <p:cNvSpPr txBox="1"/>
          <p:nvPr/>
        </p:nvSpPr>
        <p:spPr>
          <a:xfrm>
            <a:off x="724139" y="1224902"/>
            <a:ext cx="5549915" cy="4436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Prioritatea de investiții 10.1– Investiţiile în educație şi formare, inclusiv în formarea profesională, pentru dobândirea de competenţe şi învăţare pe tot parcursul vieţii prin dezvoltarea infrastructurilor de educaţie si formare</a:t>
            </a:r>
            <a:endParaRPr lang="en-GB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GB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765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663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o-RO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GB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636.667,50 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lei</a:t>
            </a:r>
          </a:p>
          <a:p>
            <a:pPr algn="just"/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Valoare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nerambursabila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eligibila</a:t>
            </a:r>
            <a:r>
              <a:rPr lang="en-GB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623.934,15 lei</a:t>
            </a:r>
          </a:p>
          <a:p>
            <a:pPr algn="just"/>
            <a:r>
              <a:rPr lang="en-GB" dirty="0">
                <a:solidFill>
                  <a:srgbClr val="00206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800"/>
              </a:spcAft>
            </a:pP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cadrul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proiectului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s-au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realizat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lucrari</a:t>
            </a:r>
            <a:r>
              <a:rPr lang="en-US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it-I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eabilitare si modernizare a scolii, atat la interior, cat si la exterior, precum si dotarea cu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mobilier nou, materiale didactice, accesorii specifice </a:t>
            </a:r>
            <a:r>
              <a:rPr lang="it-I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desfășurării procesului de învățământ pentru </a:t>
            </a:r>
            <a:r>
              <a:rPr lang="it-IT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aprox </a:t>
            </a:r>
            <a:r>
              <a:rPr lang="it-I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70 de elevi.</a:t>
            </a:r>
            <a:endParaRPr lang="en-GB" dirty="0">
              <a:solidFill>
                <a:srgbClr val="002060"/>
              </a:solidFill>
              <a:effectLst/>
              <a:highlight>
                <a:srgbClr val="FFFF00"/>
              </a:highligh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E53993B-AAFE-4FE7-8B82-9807665D147B}"/>
              </a:ext>
            </a:extLst>
          </p:cNvPr>
          <p:cNvSpPr txBox="1"/>
          <p:nvPr/>
        </p:nvSpPr>
        <p:spPr>
          <a:xfrm>
            <a:off x="724139" y="403137"/>
            <a:ext cx="11289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Titlu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proiect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it-IT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Reabilitare, modernizare si dotare scoala primara din satul Lunca, comuna Ceamurlia de Jos, judetul Tulcea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5CD6455-FE48-4737-A5B8-B5C00CA23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054" y="1673157"/>
            <a:ext cx="5646366" cy="355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8804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002FC96-E50E-7E47-8A6F-56F7A9FE166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7CD43D-6AA2-7349-A62C-2FB53405E72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01F078-13A8-2540-AF51-36753F44FBB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5C5A305-42F0-2F48-8C97-17A67035500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243E32C7-9CC5-CF46-BD92-C8F89BA16634}"/>
              </a:ext>
            </a:extLst>
          </p:cNvPr>
          <p:cNvSpPr txBox="1">
            <a:spLocks/>
          </p:cNvSpPr>
          <p:nvPr/>
        </p:nvSpPr>
        <p:spPr>
          <a:xfrm>
            <a:off x="3227476" y="2139925"/>
            <a:ext cx="5832648" cy="1417695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/>
              <a:buNone/>
            </a:pPr>
            <a:r>
              <a:rPr lang="en-GB" sz="4000" b="1" dirty="0" err="1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Va</a:t>
            </a:r>
            <a:r>
              <a:rPr lang="en-GB" sz="4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4000" b="1" dirty="0" err="1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multumim</a:t>
            </a:r>
            <a:r>
              <a:rPr lang="en-GB" sz="4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4000" b="1" dirty="0" err="1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4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4000" b="1" dirty="0" err="1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atentie</a:t>
            </a:r>
            <a:r>
              <a:rPr lang="en-GB" sz="4000" b="1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!</a:t>
            </a:r>
            <a:endParaRPr lang="ro-RO" sz="4000" b="1" dirty="0">
              <a:solidFill>
                <a:srgbClr val="1C4A8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C7A6291-EF4A-924B-8F6C-2D70D24C6E42}"/>
              </a:ext>
            </a:extLst>
          </p:cNvPr>
          <p:cNvSpPr/>
          <p:nvPr/>
        </p:nvSpPr>
        <p:spPr>
          <a:xfrm>
            <a:off x="2508264" y="3557620"/>
            <a:ext cx="7271072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endParaRPr lang="de-DE" sz="1600" dirty="0">
              <a:solidFill>
                <a:srgbClr val="1C4A8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 algn="ctr"/>
            <a:r>
              <a:rPr lang="de-DE" sz="2400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6"/>
              </a:rPr>
              <a:t>www.roreg.eu</a:t>
            </a:r>
            <a:r>
              <a:rPr lang="de-DE" sz="2400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, </a:t>
            </a:r>
            <a:r>
              <a:rPr lang="de-DE" sz="2400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7"/>
              </a:rPr>
              <a:t>www.adrse.ro</a:t>
            </a:r>
            <a:r>
              <a:rPr lang="de-DE" sz="2400" dirty="0">
                <a:solidFill>
                  <a:srgbClr val="1C4A88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endParaRPr lang="en-US" sz="2400" dirty="0">
              <a:solidFill>
                <a:srgbClr val="1C4A88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71BB59-37D3-914A-BE53-1F71D57751BE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27333AE-A547-D349-B8A8-BB15C1ACE05A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 : coins arrondis 14">
            <a:extLst>
              <a:ext uri="{FF2B5EF4-FFF2-40B4-BE49-F238E27FC236}">
                <a16:creationId xmlns:a16="http://schemas.microsoft.com/office/drawing/2014/main" id="{6BAF99B8-3B69-314A-B4CB-322FC2CF5614}"/>
              </a:ext>
            </a:extLst>
          </p:cNvPr>
          <p:cNvSpPr/>
          <p:nvPr/>
        </p:nvSpPr>
        <p:spPr>
          <a:xfrm>
            <a:off x="5131496" y="3557620"/>
            <a:ext cx="1929008" cy="45719"/>
          </a:xfrm>
          <a:prstGeom prst="roundRect">
            <a:avLst/>
          </a:prstGeom>
          <a:solidFill>
            <a:srgbClr val="DEA751"/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24383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spc="0" normalizeH="0" baseline="0" dirty="0">
              <a:ln>
                <a:noFill/>
              </a:ln>
              <a:solidFill>
                <a:srgbClr val="5E5E5E"/>
              </a:solidFill>
              <a:effectLst/>
              <a:uFillTx/>
              <a:latin typeface="+mj-lt"/>
              <a:ea typeface="+mj-ea"/>
              <a:cs typeface="+mj-cs"/>
              <a:sym typeface="Helvetica Neue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8FE7205-3D85-FB47-8FD8-62EF635A01F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581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EA4F71C5-C343-43F9-94AA-4E412A80722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7925344"/>
              </p:ext>
            </p:extLst>
          </p:nvPr>
        </p:nvGraphicFramePr>
        <p:xfrm>
          <a:off x="3346453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101CACB2-51DC-4F62-A9EB-101A0BFE1F46}"/>
              </a:ext>
            </a:extLst>
          </p:cNvPr>
          <p:cNvGraphicFramePr/>
          <p:nvPr/>
        </p:nvGraphicFramePr>
        <p:xfrm>
          <a:off x="314325" y="1800225"/>
          <a:ext cx="4467224" cy="29038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572892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C9155C2-0D69-4C9E-AFFC-E1640DC657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2866341"/>
              </p:ext>
            </p:extLst>
          </p:nvPr>
        </p:nvGraphicFramePr>
        <p:xfrm>
          <a:off x="484187" y="228600"/>
          <a:ext cx="3095625" cy="8191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F186E00-07E7-40F5-AC20-E4C910AC03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024829"/>
              </p:ext>
            </p:extLst>
          </p:nvPr>
        </p:nvGraphicFramePr>
        <p:xfrm>
          <a:off x="574673" y="857250"/>
          <a:ext cx="11100143" cy="3633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D60064E-1525-416A-B9B7-C0613C65BA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86996542"/>
              </p:ext>
            </p:extLst>
          </p:nvPr>
        </p:nvGraphicFramePr>
        <p:xfrm>
          <a:off x="574673" y="3724275"/>
          <a:ext cx="11100143" cy="3633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1518266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96645" y="1841398"/>
            <a:ext cx="10209319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Lectii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invatate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din </a:t>
            </a:r>
            <a:r>
              <a:rPr lang="en-GB" sz="1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perioada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actuala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programare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 sz="18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dezvoltarea regională sustenabilă trebuie centrată pe dezvoltarea economică regională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în acord cu potenţialul economic şi planurile de dezvoltare regionale (PDR) şi strategiile de inovare pentru specializare inteligentă a fiecărei regiuni (RIS3);</a:t>
            </a:r>
            <a:endParaRPr lang="en-GB" sz="18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en-GB" sz="1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necesitatea</a:t>
            </a: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taririi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capacitatii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administrative a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beneficiarilor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inclusiv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prin organizarea de sesiuni specifice de instruire pe domenii de interes: achiziții publice, managementul proiectelor cu finanțare europeană, ajutor de stat, nereguli, prevenirea corecțiilor financiare, managementul neregulilor, antifraud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promovarea networking-ului pentru transfer de bune practici și know how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);</a:t>
            </a:r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Existenta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unui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portofoliu de proiecte 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nivelul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autoritatilor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publice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locale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importanta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procesului de identificare și prioritizare a proiectelor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la nivel regional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;</a:t>
            </a:r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lt-L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Dezvoltarea socio-economică nu urmărește granițe administrative fixe iar intervențile publice trebuie să ia această realitate în considerare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; </a:t>
            </a:r>
            <a:r>
              <a:rPr lang="lt-L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este important ca administrațiile urbane să aibe </a:t>
            </a:r>
            <a:r>
              <a:rPr lang="lt-LT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o mai mare flexibilitate privind modul în care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acceseaza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/</a:t>
            </a:r>
            <a:r>
              <a:rPr lang="lt-LT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implementează </a:t>
            </a:r>
            <a:r>
              <a:rPr lang="en-GB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proiectele</a:t>
            </a:r>
            <a:r>
              <a:rPr lang="en-GB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(de ex </a:t>
            </a:r>
            <a:r>
              <a:rPr lang="lt-L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asociați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i</a:t>
            </a:r>
            <a:r>
              <a:rPr lang="lt-LT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le de dezvoltare intercomunitară și parteneriatele pentru implementarea unor proiecte punctuale să fie eligibile pentru finanțare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);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o-RO" altLang="ro-RO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486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96645" y="1841398"/>
            <a:ext cx="10209319" cy="4308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etapa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pregatire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elaborare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ghiduri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finantare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en-GB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Textul clar al apelurilor de propuneri de proiecte, </a:t>
            </a:r>
            <a:r>
              <a:rPr lang="ro-RO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ghidurile clare și care nu necesită a fi revizuite 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de mai multe ori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;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asistența rapidă potențialilor beneficiari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;</a:t>
            </a: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ro-RO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Standardizarea terminologiei, documentelor și condițiilor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-     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Elaborarea unui format standard de ghid al solicitantului cu anexe standard, inclusiv declarații;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Reducerea numărului de documente la depunere, verificarea lor 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in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etapa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de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contractare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914400" algn="l"/>
              </a:tabLs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Reanalizarea solicitării unor documente emise de instituții publice (protocoale cu acestea, respectiv interoperabilitate sisteme informatice); asigurarea interoperabilității sistemului informatic MySMIS cu alte baze de date este o măsură pe termen lung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810260" algn="l"/>
              </a:tabLs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Simplificarea bugetului proiectului;</a:t>
            </a:r>
            <a:endParaRPr lang="en-GB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00000"/>
              </a:lnSpc>
              <a:spcBef>
                <a:spcPts val="0"/>
              </a:spcBef>
            </a:pPr>
            <a:r>
              <a:rPr lang="ro-RO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Organizarea de sesiuni de instruire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Cambria" panose="02040503050406030204" pitchFamily="18" charset="0"/>
              </a:rPr>
              <a:t> privind: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mbria" panose="02040503050406030204" pitchFamily="18" charset="0"/>
            </a:endParaRPr>
          </a:p>
          <a:p>
            <a:pPr marL="742950" lvl="1" indent="-2857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Conținutul ghidului solicitantului;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Gothic" panose="020B0609070205080204" pitchFamily="49" charset="-128"/>
              <a:cs typeface="Cambria" panose="02040503050406030204" pitchFamily="18" charset="0"/>
            </a:endParaRPr>
          </a:p>
          <a:p>
            <a:pPr marL="742950" lvl="1" indent="-2857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Modul de interpretare a criteriilor de eligibilitate;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Gothic" panose="020B0609070205080204" pitchFamily="49" charset="-128"/>
              <a:cs typeface="Cambria" panose="02040503050406030204" pitchFamily="18" charset="0"/>
            </a:endParaRPr>
          </a:p>
          <a:p>
            <a:pPr marL="742950" lvl="1" indent="-2857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Conținutul și modul de completare a formularelor de depunere;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Gothic" panose="020B0609070205080204" pitchFamily="49" charset="-128"/>
              <a:cs typeface="Cambria" panose="02040503050406030204" pitchFamily="18" charset="0"/>
            </a:endParaRPr>
          </a:p>
          <a:p>
            <a:pPr marL="742950" lvl="1" indent="-285750" algn="just">
              <a:lnSpc>
                <a:spcPct val="10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Încadrarea cheltuielilor în cheltuieli eligibile și non-eligibile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.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None/>
            </a:pPr>
            <a:endParaRPr lang="ro-RO" altLang="ro-RO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55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96645" y="1841398"/>
            <a:ext cx="10209319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etapa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pregatire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elaborare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ghiduri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finantare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(2):</a:t>
            </a:r>
            <a:endParaRPr lang="en-GB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4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Corelarea cu alte proiecte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contribuie la asigurarea premiselor pentru o durabilitate și un impact cât mai mari ale proiectului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(de ex 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corelarea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proiectelor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care 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vizeaza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infrastgructura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rutieră, de transport public, de utilități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, de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turism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)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; se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asigura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GB" sz="18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astfel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o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continuitate în urmărirea obiectivelor strategice de dezvoltare locală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cresterea calitatii documentatiilor emise de benefici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ari (PMUD, SDU, SF/DALI, PT, studii etc);</a:t>
            </a:r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>
              <a:solidFill>
                <a:srgbClr val="002060"/>
              </a:solidFill>
              <a:effectLst/>
              <a:latin typeface="Trebuchet MS" panose="020B0603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se recomandă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restrângerea domeniilor de activitate eligibile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şi mai buna lor 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centrare pe domeniile de competitivitate din PRD-uri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şi pe cele de specializare inteligentă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 la </a:t>
            </a:r>
            <a:r>
              <a:rPr lang="en-GB" sz="1800" dirty="0" err="1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nivel</a:t>
            </a:r>
            <a:r>
              <a:rPr lang="en-GB" sz="1800" dirty="0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 regional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0000"/>
              </a:lnSpc>
              <a:spcBef>
                <a:spcPts val="0"/>
              </a:spcBef>
            </a:pPr>
            <a:r>
              <a:rPr lang="en-GB" sz="1800" b="1" dirty="0">
                <a:solidFill>
                  <a:srgbClr val="002060"/>
                </a:solidFill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o-RO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o-finanțarea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în raport cu intensitatea ajutorului de stat pentru regiune este o principală barieră pentru mediul universitar public de cercetare</a:t>
            </a:r>
            <a:r>
              <a:rPr lang="en-GB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o-RO" sz="18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Arial" panose="020B0604020202020204" pitchFamily="34" charset="0"/>
              </a:rPr>
              <a:t>ceea ce împiedică crearea de parteneriate sustenabile</a:t>
            </a:r>
            <a:r>
              <a:rPr lang="en-GB" sz="1800" dirty="0">
                <a:solidFill>
                  <a:srgbClr val="002060"/>
                </a:solidFill>
                <a:latin typeface="Calibri" panose="020F050202020403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GB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352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96645" y="1841398"/>
            <a:ext cx="10209319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Pentru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etapa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pregatire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proiecte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elaborare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ghiduri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b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finantare</a:t>
            </a:r>
            <a:r>
              <a:rPr lang="en-GB" sz="16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(3):</a:t>
            </a:r>
            <a:endParaRPr lang="en-GB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Clr>
                <a:srgbClr val="44546A"/>
              </a:buClr>
              <a:buSzPts val="1100"/>
              <a:buFont typeface="Symbol" panose="05050102010706020507" pitchFamily="18" charset="2"/>
              <a:buChar char=""/>
              <a:tabLst>
                <a:tab pos="228600" algn="l"/>
                <a:tab pos="457200" algn="l"/>
              </a:tabLst>
            </a:pP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Cresterea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ratei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d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e răspuns la apelurile lansate 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care in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programul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actual 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a fost influențată de dificultatea încadrării în termenele de 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depunere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a 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cererilor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finantare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avand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urmatoarele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cauze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: </a:t>
            </a:r>
            <a:endParaRPr lang="en-GB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228600" algn="l"/>
                <a:tab pos="457200" algn="l"/>
              </a:tabLs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Cerințele stricte referitoare la dovedirea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detinerii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unui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drept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prevazut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ghidul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specific (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ales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inscrierea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definitive a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dreptului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de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proprietate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);</a:t>
            </a: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228600" algn="l"/>
                <a:tab pos="457200" algn="l"/>
              </a:tabLs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Modificările succesive ale ghidurilor solicitantului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buFont typeface="Calibri" panose="020F0502020204030204" pitchFamily="34" charset="0"/>
              <a:buChar char="-"/>
              <a:tabLst>
                <a:tab pos="228600" algn="l"/>
                <a:tab pos="457200" algn="l"/>
              </a:tabLs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Complexitatea tehnică ridicată și numărul mare de formulare/documente solicitate.</a:t>
            </a:r>
            <a:endParaRPr lang="en-GB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0000"/>
              </a:lnSpc>
              <a:spcBef>
                <a:spcPts val="0"/>
              </a:spcBef>
              <a:buNone/>
              <a:tabLst>
                <a:tab pos="228600" algn="l"/>
                <a:tab pos="457200" algn="l"/>
              </a:tabLst>
            </a:pPr>
            <a:endParaRPr lang="en-GB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</a:pPr>
            <a:r>
              <a:rPr lang="ro-RO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Simplificarea mecanismului de evaluare și selecție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, în funcție de tipul de proiecte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buNone/>
            </a:pPr>
            <a:endParaRPr lang="en-GB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  <a:tabLst>
                <a:tab pos="228600" algn="l"/>
                <a:tab pos="457200" algn="l"/>
              </a:tabLst>
            </a:pPr>
            <a:r>
              <a:rPr lang="ro-RO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Scurtarea duratei etapelor de evaluare și cont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ractare va facilita demararea proiectelor și va crește ritmul de absorbție a fondurilor alocate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Times New Roman" panose="02020603050405020304" pitchFamily="18" charset="0"/>
              </a:rPr>
              <a:t>;</a:t>
            </a:r>
          </a:p>
          <a:p>
            <a:pPr lvl="0" algn="just">
              <a:lnSpc>
                <a:spcPct val="100000"/>
              </a:lnSpc>
              <a:spcBef>
                <a:spcPts val="0"/>
              </a:spcBef>
              <a:buNone/>
              <a:tabLst>
                <a:tab pos="228600" algn="l"/>
                <a:tab pos="457200" algn="l"/>
              </a:tabLst>
            </a:pPr>
            <a:endParaRPr lang="en-GB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MS Gothic" panose="020B0609070205080204" pitchFamily="49" charset="-128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0000"/>
              </a:lnSpc>
              <a:spcBef>
                <a:spcPts val="0"/>
              </a:spcBef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Menținerea flexibilității în privința </a:t>
            </a:r>
            <a:r>
              <a:rPr lang="ro-RO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re-alocării între priorități de intervenție 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și îmbunătățirea procesului de monitorizare și evaluare a eficacității costurilor fiecărei investiții majore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GB" sz="16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021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A3CD2558-C860-7E4F-A6C2-5A2D9F79E1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512991"/>
            <a:ext cx="786711" cy="78671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302FA70-50C1-6A47-A295-55519A865F5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660" y="185258"/>
            <a:ext cx="1356048" cy="13560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124FBBF-151A-DC40-B20D-C3354FEF78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65" y="21334"/>
            <a:ext cx="1683898" cy="16838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3E9FCF-51F9-E04C-9F1A-7BE0D58F3C1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1294" y="432822"/>
            <a:ext cx="1163035" cy="8512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7DB1650-92B1-6348-9705-2BF9F6C9A5A6}"/>
              </a:ext>
            </a:extLst>
          </p:cNvPr>
          <p:cNvSpPr txBox="1"/>
          <p:nvPr/>
        </p:nvSpPr>
        <p:spPr>
          <a:xfrm>
            <a:off x="6664329" y="432822"/>
            <a:ext cx="17546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Asociația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Agențiilor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pentru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Dezvoltare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Regională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din </a:t>
            </a:r>
            <a:r>
              <a:rPr lang="en-GB" sz="1200" dirty="0" err="1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România</a:t>
            </a:r>
            <a:r>
              <a:rPr lang="en-GB" sz="1200" dirty="0">
                <a:solidFill>
                  <a:srgbClr val="0D4D95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- ROREG</a:t>
            </a:r>
            <a:endParaRPr lang="x-none" sz="1200" dirty="0">
              <a:solidFill>
                <a:srgbClr val="0D4D95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795C76-0D24-6F4B-92EE-ED7397F98CF7}"/>
              </a:ext>
            </a:extLst>
          </p:cNvPr>
          <p:cNvSpPr txBox="1"/>
          <p:nvPr/>
        </p:nvSpPr>
        <p:spPr>
          <a:xfrm>
            <a:off x="2386285" y="6425178"/>
            <a:ext cx="6673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Proiect cofinanțat din Fondul European pentru Dezvoltare Regională prin POAT 2014-2020</a:t>
            </a:r>
          </a:p>
          <a:p>
            <a:endParaRPr lang="x-none" sz="1600" dirty="0">
              <a:latin typeface=""/>
            </a:endParaRPr>
          </a:p>
        </p:txBody>
      </p: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736847" y="1705232"/>
            <a:ext cx="10688713" cy="3845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Palatino Linotype" panose="0204050205050503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Palatino Linotype" panose="0204050205050503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Palatino Linotype" panose="0204050205050503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Palatino Linotype" panose="0204050205050503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6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Domeniul</a:t>
            </a:r>
            <a:r>
              <a:rPr lang="en-GB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achizitiilor</a:t>
            </a:r>
            <a:endParaRPr lang="en-GB" sz="16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1152525" algn="l"/>
              </a:tabLst>
            </a:pP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Depunerea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exclusiv prin intermediul MySMIS a documentelor supuse verificării și eliminarea depunerii dosarului achiziției;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Concentrarea verificărilor pe oferta câștigătoare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1152525" algn="l"/>
              </a:tabLst>
            </a:pPr>
            <a:r>
              <a:rPr lang="ro-RO" sz="16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Revizuirea/simplificarea listelor de verificare a achizițiilor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tabLst>
                <a:tab pos="1152525" algn="l"/>
              </a:tabLs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Reluarea dialogul interinstituțional pentru asigurarea unei interpretări unitare în etapa de verificare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  <a:t>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300"/>
              </a:spcAft>
              <a:tabLst>
                <a:tab pos="228600" algn="l"/>
                <a:tab pos="457200" algn="l"/>
              </a:tabLst>
            </a:pP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Lansarea de către beneficiari a procedurilor de achiziție publică aferente implementării proiectelor, cu condiție rezolutorie</a:t>
            </a:r>
            <a:r>
              <a:rPr lang="en-GB" sz="1600" dirty="0">
                <a:solidFill>
                  <a:srgbClr val="002060"/>
                </a:solidFill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;</a:t>
            </a:r>
          </a:p>
          <a:p>
            <a:pPr marL="342900" indent="-342900" algn="just">
              <a:spcAft>
                <a:spcPts val="300"/>
              </a:spcAft>
              <a:tabLst>
                <a:tab pos="228600" algn="l"/>
                <a:tab pos="457200" algn="l"/>
              </a:tabLst>
            </a:pP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Luarea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de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masuri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pentru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reducerea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riscului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privind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inregistrarea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unei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d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urat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e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mar</a:t>
            </a:r>
            <a:r>
              <a:rPr lang="en-GB" sz="1600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i</a:t>
            </a:r>
            <a:r>
              <a:rPr lang="ro-RO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 de derulare a procedurilor de achiziție a contractelor de lucrări</a:t>
            </a:r>
            <a:r>
              <a:rPr lang="en-GB" sz="1600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MS Gothic" panose="020B0609070205080204" pitchFamily="49" charset="-128"/>
                <a:cs typeface="Cambria" panose="02040503050406030204" pitchFamily="18" charset="0"/>
              </a:rPr>
              <a:t>;</a:t>
            </a: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Gothic" panose="020B0609070205080204" pitchFamily="49" charset="-128"/>
              <a:cs typeface="Cambria" panose="02040503050406030204" pitchFamily="18" charset="0"/>
            </a:endParaRPr>
          </a:p>
          <a:p>
            <a:pPr marL="342900" lvl="0" indent="-342900" algn="just">
              <a:spcAft>
                <a:spcPts val="300"/>
              </a:spcAft>
              <a:tabLst>
                <a:tab pos="228600" algn="l"/>
                <a:tab pos="457200" algn="l"/>
              </a:tabLst>
            </a:pPr>
            <a:endParaRPr lang="en-GB" sz="1600" dirty="0">
              <a:solidFill>
                <a:srgbClr val="002060"/>
              </a:solidFill>
              <a:effectLst/>
              <a:latin typeface="Calibri" panose="020F0502020204030204" pitchFamily="34" charset="0"/>
              <a:ea typeface="MS Gothic" panose="020B0609070205080204" pitchFamily="49" charset="-128"/>
              <a:cs typeface="Cambria" panose="020405030504060302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A932C9-5195-3549-B8A6-4E750C87775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5751" y="5526172"/>
            <a:ext cx="2263848" cy="1146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</TotalTime>
  <Words>2711</Words>
  <Application>Microsoft Office PowerPoint</Application>
  <PresentationFormat>Widescreen</PresentationFormat>
  <Paragraphs>218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Calibri Light</vt:lpstr>
      <vt:lpstr>Courier New</vt:lpstr>
      <vt:lpstr>Open Sans</vt:lpstr>
      <vt:lpstr>Symbol</vt:lpstr>
      <vt:lpstr>Times New Roman</vt:lpstr>
      <vt:lpstr>Trebuchet MS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Admin</cp:lastModifiedBy>
  <cp:revision>85</cp:revision>
  <cp:lastPrinted>2021-09-16T09:08:27Z</cp:lastPrinted>
  <dcterms:created xsi:type="dcterms:W3CDTF">2021-09-15T18:28:22Z</dcterms:created>
  <dcterms:modified xsi:type="dcterms:W3CDTF">2021-11-18T11:03:47Z</dcterms:modified>
</cp:coreProperties>
</file>