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6" r:id="rId1"/>
  </p:sldMasterIdLst>
  <p:notesMasterIdLst>
    <p:notesMasterId r:id="rId19"/>
  </p:notesMasterIdLst>
  <p:sldIdLst>
    <p:sldId id="259" r:id="rId2"/>
    <p:sldId id="283" r:id="rId3"/>
    <p:sldId id="297" r:id="rId4"/>
    <p:sldId id="288" r:id="rId5"/>
    <p:sldId id="289" r:id="rId6"/>
    <p:sldId id="299" r:id="rId7"/>
    <p:sldId id="292" r:id="rId8"/>
    <p:sldId id="306" r:id="rId9"/>
    <p:sldId id="290" r:id="rId10"/>
    <p:sldId id="291" r:id="rId11"/>
    <p:sldId id="293" r:id="rId12"/>
    <p:sldId id="295" r:id="rId13"/>
    <p:sldId id="294" r:id="rId14"/>
    <p:sldId id="300" r:id="rId15"/>
    <p:sldId id="296" r:id="rId16"/>
    <p:sldId id="303" r:id="rId17"/>
    <p:sldId id="304" r:id="rId18"/>
  </p:sldIdLst>
  <p:sldSz cx="12192000" cy="6858000"/>
  <p:notesSz cx="6724650" cy="97742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0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8032" autoAdjust="0"/>
  </p:normalViewPr>
  <p:slideViewPr>
    <p:cSldViewPr snapToGrid="0">
      <p:cViewPr varScale="1">
        <p:scale>
          <a:sx n="97" d="100"/>
          <a:sy n="97" d="100"/>
        </p:scale>
        <p:origin x="996"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14015" cy="490409"/>
          </a:xfrm>
          <a:prstGeom prst="rect">
            <a:avLst/>
          </a:prstGeom>
        </p:spPr>
        <p:txBody>
          <a:bodyPr vert="horz" lIns="91430" tIns="45715" rIns="91430" bIns="45715" rtlCol="0"/>
          <a:lstStyle>
            <a:lvl1pPr algn="l">
              <a:defRPr sz="1200"/>
            </a:lvl1pPr>
          </a:lstStyle>
          <a:p>
            <a:endParaRPr lang="en-GB"/>
          </a:p>
        </p:txBody>
      </p:sp>
      <p:sp>
        <p:nvSpPr>
          <p:cNvPr id="3" name="Date Placeholder 2"/>
          <p:cNvSpPr>
            <a:spLocks noGrp="1"/>
          </p:cNvSpPr>
          <p:nvPr>
            <p:ph type="dt" idx="1"/>
          </p:nvPr>
        </p:nvSpPr>
        <p:spPr>
          <a:xfrm>
            <a:off x="3809080" y="1"/>
            <a:ext cx="2914015" cy="490409"/>
          </a:xfrm>
          <a:prstGeom prst="rect">
            <a:avLst/>
          </a:prstGeom>
        </p:spPr>
        <p:txBody>
          <a:bodyPr vert="horz" lIns="91430" tIns="45715" rIns="91430" bIns="45715" rtlCol="0"/>
          <a:lstStyle>
            <a:lvl1pPr algn="r">
              <a:defRPr sz="1200"/>
            </a:lvl1pPr>
          </a:lstStyle>
          <a:p>
            <a:fld id="{06419424-32E7-4ABB-9CFF-F0383DD1C4AB}" type="datetimeFigureOut">
              <a:rPr lang="en-GB" smtClean="0"/>
              <a:pPr/>
              <a:t>17/11/2021</a:t>
            </a:fld>
            <a:endParaRPr lang="en-GB"/>
          </a:p>
        </p:txBody>
      </p:sp>
      <p:sp>
        <p:nvSpPr>
          <p:cNvPr id="4" name="Slide Image Placeholder 3"/>
          <p:cNvSpPr>
            <a:spLocks noGrp="1" noRot="1" noChangeAspect="1"/>
          </p:cNvSpPr>
          <p:nvPr>
            <p:ph type="sldImg" idx="2"/>
          </p:nvPr>
        </p:nvSpPr>
        <p:spPr>
          <a:xfrm>
            <a:off x="430213" y="1222375"/>
            <a:ext cx="5864225" cy="3298825"/>
          </a:xfrm>
          <a:prstGeom prst="rect">
            <a:avLst/>
          </a:prstGeom>
          <a:noFill/>
          <a:ln w="12700">
            <a:solidFill>
              <a:prstClr val="black"/>
            </a:solidFill>
          </a:ln>
        </p:spPr>
        <p:txBody>
          <a:bodyPr vert="horz" lIns="91430" tIns="45715" rIns="91430" bIns="45715" rtlCol="0" anchor="ctr"/>
          <a:lstStyle/>
          <a:p>
            <a:endParaRPr lang="en-GB"/>
          </a:p>
        </p:txBody>
      </p:sp>
      <p:sp>
        <p:nvSpPr>
          <p:cNvPr id="5" name="Notes Placeholder 4"/>
          <p:cNvSpPr>
            <a:spLocks noGrp="1"/>
          </p:cNvSpPr>
          <p:nvPr>
            <p:ph type="body" sz="quarter" idx="3"/>
          </p:nvPr>
        </p:nvSpPr>
        <p:spPr>
          <a:xfrm>
            <a:off x="672465" y="4703853"/>
            <a:ext cx="5379720" cy="3848606"/>
          </a:xfrm>
          <a:prstGeom prst="rect">
            <a:avLst/>
          </a:prstGeom>
        </p:spPr>
        <p:txBody>
          <a:bodyPr vert="horz" lIns="91430" tIns="45715" rIns="91430" bIns="45715"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1" y="9283830"/>
            <a:ext cx="2914015" cy="490408"/>
          </a:xfrm>
          <a:prstGeom prst="rect">
            <a:avLst/>
          </a:prstGeom>
        </p:spPr>
        <p:txBody>
          <a:bodyPr vert="horz" lIns="91430" tIns="45715" rIns="91430" bIns="45715" rtlCol="0" anchor="b"/>
          <a:lstStyle>
            <a:lvl1pPr algn="l">
              <a:defRPr sz="1200"/>
            </a:lvl1pPr>
          </a:lstStyle>
          <a:p>
            <a:endParaRPr lang="en-GB"/>
          </a:p>
        </p:txBody>
      </p:sp>
      <p:sp>
        <p:nvSpPr>
          <p:cNvPr id="7" name="Slide Number Placeholder 6"/>
          <p:cNvSpPr>
            <a:spLocks noGrp="1"/>
          </p:cNvSpPr>
          <p:nvPr>
            <p:ph type="sldNum" sz="quarter" idx="5"/>
          </p:nvPr>
        </p:nvSpPr>
        <p:spPr>
          <a:xfrm>
            <a:off x="3809080" y="9283830"/>
            <a:ext cx="2914015" cy="490408"/>
          </a:xfrm>
          <a:prstGeom prst="rect">
            <a:avLst/>
          </a:prstGeom>
        </p:spPr>
        <p:txBody>
          <a:bodyPr vert="horz" lIns="91430" tIns="45715" rIns="91430" bIns="45715" rtlCol="0" anchor="b"/>
          <a:lstStyle>
            <a:lvl1pPr algn="r">
              <a:defRPr sz="1200"/>
            </a:lvl1pPr>
          </a:lstStyle>
          <a:p>
            <a:fld id="{589F5474-9706-4E19-9A43-B47578EFE171}" type="slidenum">
              <a:rPr lang="en-GB" smtClean="0"/>
              <a:pPr/>
              <a:t>‹#›</a:t>
            </a:fld>
            <a:endParaRPr lang="en-GB"/>
          </a:p>
        </p:txBody>
      </p:sp>
    </p:spTree>
    <p:extLst>
      <p:ext uri="{BB962C8B-B14F-4D97-AF65-F5344CB8AC3E}">
        <p14:creationId xmlns:p14="http://schemas.microsoft.com/office/powerpoint/2010/main" val="10658960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o-RO" dirty="0"/>
          </a:p>
        </p:txBody>
      </p:sp>
      <p:sp>
        <p:nvSpPr>
          <p:cNvPr id="4" name="Slide Number Placeholder 3"/>
          <p:cNvSpPr>
            <a:spLocks noGrp="1"/>
          </p:cNvSpPr>
          <p:nvPr>
            <p:ph type="sldNum" sz="quarter" idx="10"/>
          </p:nvPr>
        </p:nvSpPr>
        <p:spPr/>
        <p:txBody>
          <a:bodyPr/>
          <a:lstStyle/>
          <a:p>
            <a:pPr defTabSz="914303">
              <a:defRPr/>
            </a:pPr>
            <a:fld id="{253B6CFA-BBA9-479B-BADE-88D46CFCBD30}" type="slidenum">
              <a:rPr lang="ro-RO">
                <a:solidFill>
                  <a:prstClr val="black"/>
                </a:solidFill>
                <a:latin typeface="Calibri" panose="020F0502020204030204"/>
              </a:rPr>
              <a:pPr defTabSz="914303">
                <a:defRPr/>
              </a:pPr>
              <a:t>1</a:t>
            </a:fld>
            <a:endParaRPr lang="ro-RO">
              <a:solidFill>
                <a:prstClr val="black"/>
              </a:solidFill>
              <a:latin typeface="Calibri" panose="020F0502020204030204"/>
            </a:endParaRPr>
          </a:p>
        </p:txBody>
      </p:sp>
    </p:spTree>
    <p:extLst>
      <p:ext uri="{BB962C8B-B14F-4D97-AF65-F5344CB8AC3E}">
        <p14:creationId xmlns:p14="http://schemas.microsoft.com/office/powerpoint/2010/main" val="37101337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89F5474-9706-4E19-9A43-B47578EFE171}" type="slidenum">
              <a:rPr lang="en-GB" smtClean="0"/>
              <a:pPr/>
              <a:t>2</a:t>
            </a:fld>
            <a:endParaRPr lang="en-GB" dirty="0"/>
          </a:p>
        </p:txBody>
      </p:sp>
    </p:spTree>
    <p:extLst>
      <p:ext uri="{BB962C8B-B14F-4D97-AF65-F5344CB8AC3E}">
        <p14:creationId xmlns:p14="http://schemas.microsoft.com/office/powerpoint/2010/main" val="31254120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89F5474-9706-4E19-9A43-B47578EFE171}" type="slidenum">
              <a:rPr lang="en-GB" smtClean="0"/>
              <a:pPr/>
              <a:t>3</a:t>
            </a:fld>
            <a:endParaRPr lang="en-GB"/>
          </a:p>
        </p:txBody>
      </p:sp>
    </p:spTree>
    <p:extLst>
      <p:ext uri="{BB962C8B-B14F-4D97-AF65-F5344CB8AC3E}">
        <p14:creationId xmlns:p14="http://schemas.microsoft.com/office/powerpoint/2010/main" val="21874436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89F5474-9706-4E19-9A43-B47578EFE171}" type="slidenum">
              <a:rPr lang="en-GB" smtClean="0"/>
              <a:pPr/>
              <a:t>13</a:t>
            </a:fld>
            <a:endParaRPr lang="en-GB"/>
          </a:p>
        </p:txBody>
      </p:sp>
    </p:spTree>
    <p:extLst>
      <p:ext uri="{BB962C8B-B14F-4D97-AF65-F5344CB8AC3E}">
        <p14:creationId xmlns:p14="http://schemas.microsoft.com/office/powerpoint/2010/main" val="9474262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o-RO" dirty="0"/>
          </a:p>
        </p:txBody>
      </p:sp>
      <p:sp>
        <p:nvSpPr>
          <p:cNvPr id="4" name="Slide Number Placeholder 3"/>
          <p:cNvSpPr>
            <a:spLocks noGrp="1"/>
          </p:cNvSpPr>
          <p:nvPr>
            <p:ph type="sldNum" sz="quarter" idx="5"/>
          </p:nvPr>
        </p:nvSpPr>
        <p:spPr/>
        <p:txBody>
          <a:bodyPr/>
          <a:lstStyle/>
          <a:p>
            <a:fld id="{589F5474-9706-4E19-9A43-B47578EFE171}" type="slidenum">
              <a:rPr lang="en-GB" smtClean="0"/>
              <a:pPr/>
              <a:t>15</a:t>
            </a:fld>
            <a:endParaRPr lang="en-GB"/>
          </a:p>
        </p:txBody>
      </p:sp>
    </p:spTree>
    <p:extLst>
      <p:ext uri="{BB962C8B-B14F-4D97-AF65-F5344CB8AC3E}">
        <p14:creationId xmlns:p14="http://schemas.microsoft.com/office/powerpoint/2010/main" val="22859685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797A158-CF3F-4160-8FEA-0B0C9B3F8F9A}" type="datetimeFigureOut">
              <a:rPr lang="en-GB" smtClean="0"/>
              <a:pPr/>
              <a:t>17/11/2021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639B53-F897-4965-9D24-3811B57C4B7C}" type="slidenum">
              <a:rPr lang="en-GB" smtClean="0"/>
              <a:pPr/>
              <a:t>‹#›</a:t>
            </a:fld>
            <a:endParaRPr lang="en-GB"/>
          </a:p>
        </p:txBody>
      </p:sp>
    </p:spTree>
    <p:extLst>
      <p:ext uri="{BB962C8B-B14F-4D97-AF65-F5344CB8AC3E}">
        <p14:creationId xmlns:p14="http://schemas.microsoft.com/office/powerpoint/2010/main" val="6749893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797A158-CF3F-4160-8FEA-0B0C9B3F8F9A}" type="datetimeFigureOut">
              <a:rPr lang="en-GB" smtClean="0"/>
              <a:pPr/>
              <a:t>17/11/2021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639B53-F897-4965-9D24-3811B57C4B7C}" type="slidenum">
              <a:rPr lang="en-GB" smtClean="0"/>
              <a:pPr/>
              <a:t>‹#›</a:t>
            </a:fld>
            <a:endParaRPr lang="en-GB"/>
          </a:p>
        </p:txBody>
      </p:sp>
    </p:spTree>
    <p:extLst>
      <p:ext uri="{BB962C8B-B14F-4D97-AF65-F5344CB8AC3E}">
        <p14:creationId xmlns:p14="http://schemas.microsoft.com/office/powerpoint/2010/main" val="24053050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797A158-CF3F-4160-8FEA-0B0C9B3F8F9A}" type="datetimeFigureOut">
              <a:rPr lang="en-GB" smtClean="0"/>
              <a:pPr/>
              <a:t>17/11/2021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639B53-F897-4965-9D24-3811B57C4B7C}" type="slidenum">
              <a:rPr lang="en-GB" smtClean="0"/>
              <a:pPr/>
              <a:t>‹#›</a:t>
            </a:fld>
            <a:endParaRPr lang="en-GB"/>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7727705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797A158-CF3F-4160-8FEA-0B0C9B3F8F9A}" type="datetimeFigureOut">
              <a:rPr lang="en-GB" smtClean="0"/>
              <a:pPr/>
              <a:t>17/11/2021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639B53-F897-4965-9D24-3811B57C4B7C}" type="slidenum">
              <a:rPr lang="en-GB" smtClean="0"/>
              <a:pPr/>
              <a:t>‹#›</a:t>
            </a:fld>
            <a:endParaRPr lang="en-GB"/>
          </a:p>
        </p:txBody>
      </p:sp>
    </p:spTree>
    <p:extLst>
      <p:ext uri="{BB962C8B-B14F-4D97-AF65-F5344CB8AC3E}">
        <p14:creationId xmlns:p14="http://schemas.microsoft.com/office/powerpoint/2010/main" val="28323379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797A158-CF3F-4160-8FEA-0B0C9B3F8F9A}" type="datetimeFigureOut">
              <a:rPr lang="en-GB" smtClean="0"/>
              <a:pPr/>
              <a:t>17/11/2021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639B53-F897-4965-9D24-3811B57C4B7C}" type="slidenum">
              <a:rPr lang="en-GB" smtClean="0"/>
              <a:pPr/>
              <a:t>‹#›</a:t>
            </a:fld>
            <a:endParaRPr lang="en-GB"/>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9725976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797A158-CF3F-4160-8FEA-0B0C9B3F8F9A}" type="datetimeFigureOut">
              <a:rPr lang="en-GB" smtClean="0"/>
              <a:pPr/>
              <a:t>17/11/2021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639B53-F897-4965-9D24-3811B57C4B7C}" type="slidenum">
              <a:rPr lang="en-GB" smtClean="0"/>
              <a:pPr/>
              <a:t>‹#›</a:t>
            </a:fld>
            <a:endParaRPr lang="en-GB"/>
          </a:p>
        </p:txBody>
      </p:sp>
    </p:spTree>
    <p:extLst>
      <p:ext uri="{BB962C8B-B14F-4D97-AF65-F5344CB8AC3E}">
        <p14:creationId xmlns:p14="http://schemas.microsoft.com/office/powerpoint/2010/main" val="12799196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797A158-CF3F-4160-8FEA-0B0C9B3F8F9A}" type="datetimeFigureOut">
              <a:rPr lang="en-GB" smtClean="0"/>
              <a:pPr/>
              <a:t>17/11/2021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639B53-F897-4965-9D24-3811B57C4B7C}" type="slidenum">
              <a:rPr lang="en-GB" smtClean="0"/>
              <a:pPr/>
              <a:t>‹#›</a:t>
            </a:fld>
            <a:endParaRPr lang="en-GB"/>
          </a:p>
        </p:txBody>
      </p:sp>
    </p:spTree>
    <p:extLst>
      <p:ext uri="{BB962C8B-B14F-4D97-AF65-F5344CB8AC3E}">
        <p14:creationId xmlns:p14="http://schemas.microsoft.com/office/powerpoint/2010/main" val="38228525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797A158-CF3F-4160-8FEA-0B0C9B3F8F9A}" type="datetimeFigureOut">
              <a:rPr lang="en-GB" smtClean="0"/>
              <a:pPr/>
              <a:t>17/11/2021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639B53-F897-4965-9D24-3811B57C4B7C}" type="slidenum">
              <a:rPr lang="en-GB" smtClean="0"/>
              <a:pPr/>
              <a:t>‹#›</a:t>
            </a:fld>
            <a:endParaRPr lang="en-GB"/>
          </a:p>
        </p:txBody>
      </p:sp>
    </p:spTree>
    <p:extLst>
      <p:ext uri="{BB962C8B-B14F-4D97-AF65-F5344CB8AC3E}">
        <p14:creationId xmlns:p14="http://schemas.microsoft.com/office/powerpoint/2010/main" val="33231607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797A158-CF3F-4160-8FEA-0B0C9B3F8F9A}" type="datetimeFigureOut">
              <a:rPr lang="en-GB" smtClean="0"/>
              <a:pPr/>
              <a:t>17/11/2021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639B53-F897-4965-9D24-3811B57C4B7C}" type="slidenum">
              <a:rPr lang="en-GB" smtClean="0"/>
              <a:pPr/>
              <a:t>‹#›</a:t>
            </a:fld>
            <a:endParaRPr lang="en-GB"/>
          </a:p>
        </p:txBody>
      </p:sp>
    </p:spTree>
    <p:extLst>
      <p:ext uri="{BB962C8B-B14F-4D97-AF65-F5344CB8AC3E}">
        <p14:creationId xmlns:p14="http://schemas.microsoft.com/office/powerpoint/2010/main" val="11466241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797A158-CF3F-4160-8FEA-0B0C9B3F8F9A}" type="datetimeFigureOut">
              <a:rPr lang="en-GB" smtClean="0"/>
              <a:pPr/>
              <a:t>17/11/2021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E639B53-F897-4965-9D24-3811B57C4B7C}" type="slidenum">
              <a:rPr lang="en-GB" smtClean="0"/>
              <a:pPr/>
              <a:t>‹#›</a:t>
            </a:fld>
            <a:endParaRPr lang="en-GB"/>
          </a:p>
        </p:txBody>
      </p:sp>
    </p:spTree>
    <p:extLst>
      <p:ext uri="{BB962C8B-B14F-4D97-AF65-F5344CB8AC3E}">
        <p14:creationId xmlns:p14="http://schemas.microsoft.com/office/powerpoint/2010/main" val="31969661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797A158-CF3F-4160-8FEA-0B0C9B3F8F9A}" type="datetimeFigureOut">
              <a:rPr lang="en-GB" smtClean="0"/>
              <a:pPr/>
              <a:t>17/11/2021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E639B53-F897-4965-9D24-3811B57C4B7C}" type="slidenum">
              <a:rPr lang="en-GB" smtClean="0"/>
              <a:pPr/>
              <a:t>‹#›</a:t>
            </a:fld>
            <a:endParaRPr lang="en-GB"/>
          </a:p>
        </p:txBody>
      </p:sp>
    </p:spTree>
    <p:extLst>
      <p:ext uri="{BB962C8B-B14F-4D97-AF65-F5344CB8AC3E}">
        <p14:creationId xmlns:p14="http://schemas.microsoft.com/office/powerpoint/2010/main" val="38386748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797A158-CF3F-4160-8FEA-0B0C9B3F8F9A}" type="datetimeFigureOut">
              <a:rPr lang="en-GB" smtClean="0"/>
              <a:pPr/>
              <a:t>17/11/2021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E639B53-F897-4965-9D24-3811B57C4B7C}" type="slidenum">
              <a:rPr lang="en-GB" smtClean="0"/>
              <a:pPr/>
              <a:t>‹#›</a:t>
            </a:fld>
            <a:endParaRPr lang="en-GB"/>
          </a:p>
        </p:txBody>
      </p:sp>
    </p:spTree>
    <p:extLst>
      <p:ext uri="{BB962C8B-B14F-4D97-AF65-F5344CB8AC3E}">
        <p14:creationId xmlns:p14="http://schemas.microsoft.com/office/powerpoint/2010/main" val="5061911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797A158-CF3F-4160-8FEA-0B0C9B3F8F9A}" type="datetimeFigureOut">
              <a:rPr lang="en-GB" smtClean="0"/>
              <a:pPr/>
              <a:t>17/11/2021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E639B53-F897-4965-9D24-3811B57C4B7C}" type="slidenum">
              <a:rPr lang="en-GB" smtClean="0"/>
              <a:pPr/>
              <a:t>‹#›</a:t>
            </a:fld>
            <a:endParaRPr lang="en-GB"/>
          </a:p>
        </p:txBody>
      </p:sp>
    </p:spTree>
    <p:extLst>
      <p:ext uri="{BB962C8B-B14F-4D97-AF65-F5344CB8AC3E}">
        <p14:creationId xmlns:p14="http://schemas.microsoft.com/office/powerpoint/2010/main" val="23538067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97A158-CF3F-4160-8FEA-0B0C9B3F8F9A}" type="datetimeFigureOut">
              <a:rPr lang="en-GB" smtClean="0"/>
              <a:pPr/>
              <a:t>17/11/2021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E639B53-F897-4965-9D24-3811B57C4B7C}" type="slidenum">
              <a:rPr lang="en-GB" smtClean="0"/>
              <a:pPr/>
              <a:t>‹#›</a:t>
            </a:fld>
            <a:endParaRPr lang="en-GB"/>
          </a:p>
        </p:txBody>
      </p:sp>
    </p:spTree>
    <p:extLst>
      <p:ext uri="{BB962C8B-B14F-4D97-AF65-F5344CB8AC3E}">
        <p14:creationId xmlns:p14="http://schemas.microsoft.com/office/powerpoint/2010/main" val="10150687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797A158-CF3F-4160-8FEA-0B0C9B3F8F9A}" type="datetimeFigureOut">
              <a:rPr lang="en-GB" smtClean="0"/>
              <a:pPr/>
              <a:t>17/11/2021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E639B53-F897-4965-9D24-3811B57C4B7C}" type="slidenum">
              <a:rPr lang="en-GB" smtClean="0"/>
              <a:pPr/>
              <a:t>‹#›</a:t>
            </a:fld>
            <a:endParaRPr lang="en-GB"/>
          </a:p>
        </p:txBody>
      </p:sp>
    </p:spTree>
    <p:extLst>
      <p:ext uri="{BB962C8B-B14F-4D97-AF65-F5344CB8AC3E}">
        <p14:creationId xmlns:p14="http://schemas.microsoft.com/office/powerpoint/2010/main" val="7224967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E639B53-F897-4965-9D24-3811B57C4B7C}" type="slidenum">
              <a:rPr lang="en-GB" smtClean="0"/>
              <a:pPr/>
              <a:t>‹#›</a:t>
            </a:fld>
            <a:endParaRPr lang="en-GB"/>
          </a:p>
        </p:txBody>
      </p:sp>
      <p:sp>
        <p:nvSpPr>
          <p:cNvPr id="5" name="Date Placeholder 4"/>
          <p:cNvSpPr>
            <a:spLocks noGrp="1"/>
          </p:cNvSpPr>
          <p:nvPr>
            <p:ph type="dt" sz="half" idx="10"/>
          </p:nvPr>
        </p:nvSpPr>
        <p:spPr/>
        <p:txBody>
          <a:bodyPr/>
          <a:lstStyle/>
          <a:p>
            <a:fld id="{5797A158-CF3F-4160-8FEA-0B0C9B3F8F9A}" type="datetimeFigureOut">
              <a:rPr lang="en-GB" smtClean="0"/>
              <a:pPr/>
              <a:t>17/11/2021</a:t>
            </a:fld>
            <a:endParaRPr lang="en-GB"/>
          </a:p>
        </p:txBody>
      </p:sp>
    </p:spTree>
    <p:extLst>
      <p:ext uri="{BB962C8B-B14F-4D97-AF65-F5344CB8AC3E}">
        <p14:creationId xmlns:p14="http://schemas.microsoft.com/office/powerpoint/2010/main" val="26416850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797A158-CF3F-4160-8FEA-0B0C9B3F8F9A}" type="datetimeFigureOut">
              <a:rPr lang="en-GB" smtClean="0"/>
              <a:pPr/>
              <a:t>17/11/2021</a:t>
            </a:fld>
            <a:endParaRPr lang="en-GB"/>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6E639B53-F897-4965-9D24-3811B57C4B7C}" type="slidenum">
              <a:rPr lang="en-GB" smtClean="0"/>
              <a:pPr/>
              <a:t>‹#›</a:t>
            </a:fld>
            <a:endParaRPr lang="en-GB"/>
          </a:p>
        </p:txBody>
      </p:sp>
    </p:spTree>
    <p:extLst>
      <p:ext uri="{BB962C8B-B14F-4D97-AF65-F5344CB8AC3E}">
        <p14:creationId xmlns:p14="http://schemas.microsoft.com/office/powerpoint/2010/main" val="195995319"/>
      </p:ext>
    </p:extLst>
  </p:cSld>
  <p:clrMap bg1="lt1" tx1="dk1" bg2="lt2" tx2="dk2" accent1="accent1" accent2="accent2" accent3="accent3" accent4="accent4" accent5="accent5" accent6="accent6" hlink="hlink" folHlink="folHlink"/>
  <p:sldLayoutIdLst>
    <p:sldLayoutId id="2147483777" r:id="rId1"/>
    <p:sldLayoutId id="2147483778" r:id="rId2"/>
    <p:sldLayoutId id="2147483779" r:id="rId3"/>
    <p:sldLayoutId id="2147483780" r:id="rId4"/>
    <p:sldLayoutId id="2147483781" r:id="rId5"/>
    <p:sldLayoutId id="2147483782" r:id="rId6"/>
    <p:sldLayoutId id="2147483783" r:id="rId7"/>
    <p:sldLayoutId id="2147483784" r:id="rId8"/>
    <p:sldLayoutId id="2147483785" r:id="rId9"/>
    <p:sldLayoutId id="2147483786" r:id="rId10"/>
    <p:sldLayoutId id="2147483787" r:id="rId11"/>
    <p:sldLayoutId id="2147483788" r:id="rId12"/>
    <p:sldLayoutId id="2147483789" r:id="rId13"/>
    <p:sldLayoutId id="2147483790" r:id="rId14"/>
    <p:sldLayoutId id="2147483791" r:id="rId15"/>
    <p:sldLayoutId id="2147483792"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emf"/><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4.emf"/><Relationship Id="rId2" Type="http://schemas.openxmlformats.org/officeDocument/2006/relationships/hyperlink" Target="http://www.adrse.ro/" TargetMode="Externa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0000"/>
                <a:satMod val="92000"/>
                <a:lumMod val="120000"/>
              </a:schemeClr>
            </a:gs>
            <a:gs pos="100000">
              <a:schemeClr val="bg2">
                <a:shade val="98000"/>
                <a:satMod val="120000"/>
                <a:lumMod val="98000"/>
              </a:schemeClr>
            </a:gs>
          </a:gsLst>
          <a:path path="circle">
            <a:fillToRect l="50000" t="50000" r="100000" b="100000"/>
          </a:path>
        </a:grad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760657" y="11490410"/>
            <a:ext cx="11865960" cy="998862"/>
          </a:xfrm>
        </p:spPr>
        <p:txBody>
          <a:bodyPr>
            <a:normAutofit/>
          </a:bodyPr>
          <a:lstStyle/>
          <a:p>
            <a:endParaRPr lang="ro-RO" dirty="0"/>
          </a:p>
        </p:txBody>
      </p:sp>
      <p:pic>
        <p:nvPicPr>
          <p:cNvPr id="5" name="Picture 4">
            <a:extLst>
              <a:ext uri="{FF2B5EF4-FFF2-40B4-BE49-F238E27FC236}">
                <a16:creationId xmlns:a16="http://schemas.microsoft.com/office/drawing/2014/main" id="{BE5EFE13-37D3-4548-84E2-EF01589476ED}"/>
              </a:ext>
            </a:extLst>
          </p:cNvPr>
          <p:cNvPicPr>
            <a:picLocks noChangeAspect="1"/>
          </p:cNvPicPr>
          <p:nvPr/>
        </p:nvPicPr>
        <p:blipFill>
          <a:blip r:embed="rId3"/>
          <a:stretch>
            <a:fillRect/>
          </a:stretch>
        </p:blipFill>
        <p:spPr>
          <a:xfrm>
            <a:off x="210065" y="21334"/>
            <a:ext cx="1683898" cy="1683898"/>
          </a:xfrm>
          <a:prstGeom prst="rect">
            <a:avLst/>
          </a:prstGeom>
        </p:spPr>
      </p:pic>
      <p:pic>
        <p:nvPicPr>
          <p:cNvPr id="6" name="Picture 5">
            <a:extLst>
              <a:ext uri="{FF2B5EF4-FFF2-40B4-BE49-F238E27FC236}">
                <a16:creationId xmlns:a16="http://schemas.microsoft.com/office/drawing/2014/main" id="{A5283383-DBF7-4C95-AD3C-3D32A8DBE865}"/>
              </a:ext>
            </a:extLst>
          </p:cNvPr>
          <p:cNvPicPr>
            <a:picLocks noChangeAspect="1"/>
          </p:cNvPicPr>
          <p:nvPr/>
        </p:nvPicPr>
        <p:blipFill>
          <a:blip r:embed="rId4"/>
          <a:stretch>
            <a:fillRect/>
          </a:stretch>
        </p:blipFill>
        <p:spPr>
          <a:xfrm>
            <a:off x="3193318" y="491110"/>
            <a:ext cx="786711" cy="786711"/>
          </a:xfrm>
          <a:prstGeom prst="rect">
            <a:avLst/>
          </a:prstGeom>
        </p:spPr>
      </p:pic>
      <p:pic>
        <p:nvPicPr>
          <p:cNvPr id="7" name="Picture 6">
            <a:extLst>
              <a:ext uri="{FF2B5EF4-FFF2-40B4-BE49-F238E27FC236}">
                <a16:creationId xmlns:a16="http://schemas.microsoft.com/office/drawing/2014/main" id="{0ABD495B-D4F6-4F97-A4AA-2982BFF608F0}"/>
              </a:ext>
            </a:extLst>
          </p:cNvPr>
          <p:cNvPicPr>
            <a:picLocks noChangeAspect="1"/>
          </p:cNvPicPr>
          <p:nvPr/>
        </p:nvPicPr>
        <p:blipFill>
          <a:blip r:embed="rId5"/>
          <a:stretch>
            <a:fillRect/>
          </a:stretch>
        </p:blipFill>
        <p:spPr>
          <a:xfrm>
            <a:off x="5723204" y="422698"/>
            <a:ext cx="1163035" cy="851243"/>
          </a:xfrm>
          <a:prstGeom prst="rect">
            <a:avLst/>
          </a:prstGeom>
        </p:spPr>
      </p:pic>
      <p:sp>
        <p:nvSpPr>
          <p:cNvPr id="9" name="TextBox 8">
            <a:extLst>
              <a:ext uri="{FF2B5EF4-FFF2-40B4-BE49-F238E27FC236}">
                <a16:creationId xmlns:a16="http://schemas.microsoft.com/office/drawing/2014/main" id="{2141B4A5-A8E5-4D0C-81B8-3CC7615249E1}"/>
              </a:ext>
            </a:extLst>
          </p:cNvPr>
          <p:cNvSpPr txBox="1"/>
          <p:nvPr/>
        </p:nvSpPr>
        <p:spPr>
          <a:xfrm>
            <a:off x="6937284" y="432822"/>
            <a:ext cx="1754659" cy="830997"/>
          </a:xfrm>
          <a:prstGeom prst="rect">
            <a:avLst/>
          </a:prstGeom>
          <a:noFill/>
        </p:spPr>
        <p:txBody>
          <a:bodyPr wrap="square" rtlCol="0">
            <a:spAutoFit/>
          </a:bodyPr>
          <a:lstStyle/>
          <a:p>
            <a:r>
              <a:rPr lang="en-GB" sz="1200" dirty="0" err="1">
                <a:solidFill>
                  <a:srgbClr val="0D4D95"/>
                </a:solidFill>
                <a:latin typeface="Open Sans" panose="020B0606030504020204" pitchFamily="34" charset="0"/>
                <a:ea typeface="Open Sans" panose="020B0606030504020204" pitchFamily="34" charset="0"/>
                <a:cs typeface="Open Sans" panose="020B0606030504020204" pitchFamily="34" charset="0"/>
              </a:rPr>
              <a:t>Asociația</a:t>
            </a:r>
            <a:r>
              <a:rPr lang="en-GB" sz="1200" dirty="0">
                <a:solidFill>
                  <a:srgbClr val="0D4D95"/>
                </a:solidFill>
                <a:latin typeface="Open Sans" panose="020B0606030504020204" pitchFamily="34" charset="0"/>
                <a:ea typeface="Open Sans" panose="020B0606030504020204" pitchFamily="34" charset="0"/>
                <a:cs typeface="Open Sans" panose="020B0606030504020204" pitchFamily="34" charset="0"/>
              </a:rPr>
              <a:t> </a:t>
            </a:r>
            <a:r>
              <a:rPr lang="en-GB" sz="1200" dirty="0" err="1">
                <a:solidFill>
                  <a:srgbClr val="0D4D95"/>
                </a:solidFill>
                <a:latin typeface="Open Sans" panose="020B0606030504020204" pitchFamily="34" charset="0"/>
                <a:ea typeface="Open Sans" panose="020B0606030504020204" pitchFamily="34" charset="0"/>
                <a:cs typeface="Open Sans" panose="020B0606030504020204" pitchFamily="34" charset="0"/>
              </a:rPr>
              <a:t>Agențiilor</a:t>
            </a:r>
            <a:r>
              <a:rPr lang="en-GB" sz="1200" dirty="0">
                <a:solidFill>
                  <a:srgbClr val="0D4D95"/>
                </a:solidFill>
                <a:latin typeface="Open Sans" panose="020B0606030504020204" pitchFamily="34" charset="0"/>
                <a:ea typeface="Open Sans" panose="020B0606030504020204" pitchFamily="34" charset="0"/>
                <a:cs typeface="Open Sans" panose="020B0606030504020204" pitchFamily="34" charset="0"/>
              </a:rPr>
              <a:t> </a:t>
            </a:r>
            <a:r>
              <a:rPr lang="en-GB" sz="1200" dirty="0" err="1">
                <a:solidFill>
                  <a:srgbClr val="0D4D95"/>
                </a:solidFill>
                <a:latin typeface="Open Sans" panose="020B0606030504020204" pitchFamily="34" charset="0"/>
                <a:ea typeface="Open Sans" panose="020B0606030504020204" pitchFamily="34" charset="0"/>
                <a:cs typeface="Open Sans" panose="020B0606030504020204" pitchFamily="34" charset="0"/>
              </a:rPr>
              <a:t>pentru</a:t>
            </a:r>
            <a:r>
              <a:rPr lang="en-GB" sz="1200" dirty="0">
                <a:solidFill>
                  <a:srgbClr val="0D4D95"/>
                </a:solidFill>
                <a:latin typeface="Open Sans" panose="020B0606030504020204" pitchFamily="34" charset="0"/>
                <a:ea typeface="Open Sans" panose="020B0606030504020204" pitchFamily="34" charset="0"/>
                <a:cs typeface="Open Sans" panose="020B0606030504020204" pitchFamily="34" charset="0"/>
              </a:rPr>
              <a:t> </a:t>
            </a:r>
            <a:r>
              <a:rPr lang="en-GB" sz="1200" dirty="0" err="1">
                <a:solidFill>
                  <a:srgbClr val="0D4D95"/>
                </a:solidFill>
                <a:latin typeface="Open Sans" panose="020B0606030504020204" pitchFamily="34" charset="0"/>
                <a:ea typeface="Open Sans" panose="020B0606030504020204" pitchFamily="34" charset="0"/>
                <a:cs typeface="Open Sans" panose="020B0606030504020204" pitchFamily="34" charset="0"/>
              </a:rPr>
              <a:t>Dezvoltare</a:t>
            </a:r>
            <a:r>
              <a:rPr lang="en-GB" sz="1200" dirty="0">
                <a:solidFill>
                  <a:srgbClr val="0D4D95"/>
                </a:solidFill>
                <a:latin typeface="Open Sans" panose="020B0606030504020204" pitchFamily="34" charset="0"/>
                <a:ea typeface="Open Sans" panose="020B0606030504020204" pitchFamily="34" charset="0"/>
                <a:cs typeface="Open Sans" panose="020B0606030504020204" pitchFamily="34" charset="0"/>
              </a:rPr>
              <a:t> </a:t>
            </a:r>
            <a:r>
              <a:rPr lang="en-GB" sz="1200" dirty="0" err="1">
                <a:solidFill>
                  <a:srgbClr val="0D4D95"/>
                </a:solidFill>
                <a:latin typeface="Open Sans" panose="020B0606030504020204" pitchFamily="34" charset="0"/>
                <a:ea typeface="Open Sans" panose="020B0606030504020204" pitchFamily="34" charset="0"/>
                <a:cs typeface="Open Sans" panose="020B0606030504020204" pitchFamily="34" charset="0"/>
              </a:rPr>
              <a:t>Regională</a:t>
            </a:r>
            <a:r>
              <a:rPr lang="en-GB" sz="1200" dirty="0">
                <a:solidFill>
                  <a:srgbClr val="0D4D95"/>
                </a:solidFill>
                <a:latin typeface="Open Sans" panose="020B0606030504020204" pitchFamily="34" charset="0"/>
                <a:ea typeface="Open Sans" panose="020B0606030504020204" pitchFamily="34" charset="0"/>
                <a:cs typeface="Open Sans" panose="020B0606030504020204" pitchFamily="34" charset="0"/>
              </a:rPr>
              <a:t> din </a:t>
            </a:r>
            <a:r>
              <a:rPr lang="en-GB" sz="1200" dirty="0" err="1">
                <a:solidFill>
                  <a:srgbClr val="0D4D95"/>
                </a:solidFill>
                <a:latin typeface="Open Sans" panose="020B0606030504020204" pitchFamily="34" charset="0"/>
                <a:ea typeface="Open Sans" panose="020B0606030504020204" pitchFamily="34" charset="0"/>
                <a:cs typeface="Open Sans" panose="020B0606030504020204" pitchFamily="34" charset="0"/>
              </a:rPr>
              <a:t>România</a:t>
            </a:r>
            <a:r>
              <a:rPr lang="en-GB" sz="1200" dirty="0">
                <a:solidFill>
                  <a:srgbClr val="0D4D95"/>
                </a:solidFill>
                <a:latin typeface="Open Sans" panose="020B0606030504020204" pitchFamily="34" charset="0"/>
                <a:ea typeface="Open Sans" panose="020B0606030504020204" pitchFamily="34" charset="0"/>
                <a:cs typeface="Open Sans" panose="020B0606030504020204" pitchFamily="34" charset="0"/>
              </a:rPr>
              <a:t> - ROREG</a:t>
            </a:r>
            <a:endParaRPr lang="x-none" sz="1200" dirty="0">
              <a:solidFill>
                <a:srgbClr val="0D4D95"/>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0" name="Picture 9">
            <a:extLst>
              <a:ext uri="{FF2B5EF4-FFF2-40B4-BE49-F238E27FC236}">
                <a16:creationId xmlns:a16="http://schemas.microsoft.com/office/drawing/2014/main" id="{81EA8FD4-42F1-4210-A190-F3BD4C8B210C}"/>
              </a:ext>
            </a:extLst>
          </p:cNvPr>
          <p:cNvPicPr>
            <a:picLocks noChangeAspect="1"/>
          </p:cNvPicPr>
          <p:nvPr/>
        </p:nvPicPr>
        <p:blipFill>
          <a:blip r:embed="rId6"/>
          <a:stretch>
            <a:fillRect/>
          </a:stretch>
        </p:blipFill>
        <p:spPr>
          <a:xfrm>
            <a:off x="10271660" y="185258"/>
            <a:ext cx="1356048" cy="1356048"/>
          </a:xfrm>
          <a:prstGeom prst="rect">
            <a:avLst/>
          </a:prstGeom>
        </p:spPr>
      </p:pic>
      <p:sp>
        <p:nvSpPr>
          <p:cNvPr id="13" name="TextBox 12">
            <a:extLst>
              <a:ext uri="{FF2B5EF4-FFF2-40B4-BE49-F238E27FC236}">
                <a16:creationId xmlns:a16="http://schemas.microsoft.com/office/drawing/2014/main" id="{0B7222BB-8D08-4C23-B252-E12299ECED9C}"/>
              </a:ext>
            </a:extLst>
          </p:cNvPr>
          <p:cNvSpPr txBox="1"/>
          <p:nvPr/>
        </p:nvSpPr>
        <p:spPr>
          <a:xfrm>
            <a:off x="0" y="2634534"/>
            <a:ext cx="12192000" cy="1446550"/>
          </a:xfrm>
          <a:prstGeom prst="rect">
            <a:avLst/>
          </a:prstGeom>
          <a:solidFill>
            <a:srgbClr val="1C4B88"/>
          </a:solidFill>
        </p:spPr>
        <p:txBody>
          <a:bodyPr wrap="square" rtlCol="0">
            <a:spAutoFit/>
          </a:bodyPr>
          <a:lstStyle/>
          <a:p>
            <a:pPr algn="ctr"/>
            <a:r>
              <a:rPr lang="ro-RO" sz="3200" b="1" dirty="0">
                <a:solidFill>
                  <a:schemeClr val="bg1"/>
                </a:solidFill>
                <a:latin typeface="Open Sans Extrabold" panose="020B0606030504020204" pitchFamily="34" charset="0"/>
                <a:ea typeface="Open Sans Extrabold" panose="020B0606030504020204" pitchFamily="34" charset="0"/>
                <a:cs typeface="Open Sans Extrabold" panose="020B0606030504020204" pitchFamily="34" charset="0"/>
              </a:rPr>
              <a:t>”</a:t>
            </a:r>
            <a:r>
              <a:rPr lang="it-IT" sz="3200" b="1" dirty="0">
                <a:solidFill>
                  <a:schemeClr val="bg1"/>
                </a:solidFill>
                <a:latin typeface="Open Sans Extrabold" panose="020B0606030504020204" pitchFamily="34" charset="0"/>
                <a:ea typeface="Open Sans Extrabold" panose="020B0606030504020204" pitchFamily="34" charset="0"/>
                <a:cs typeface="Open Sans Extrabold" panose="020B0606030504020204" pitchFamily="34" charset="0"/>
              </a:rPr>
              <a:t>Viitorul dezvolt</a:t>
            </a:r>
            <a:r>
              <a:rPr lang="ro-RO" sz="3200" b="1" dirty="0">
                <a:solidFill>
                  <a:schemeClr val="bg1"/>
                </a:solidFill>
                <a:latin typeface="Open Sans Extrabold" panose="020B0606030504020204" pitchFamily="34" charset="0"/>
                <a:ea typeface="Open Sans Extrabold" panose="020B0606030504020204" pitchFamily="34" charset="0"/>
                <a:cs typeface="Open Sans Extrabold" panose="020B0606030504020204" pitchFamily="34" charset="0"/>
              </a:rPr>
              <a:t>ă</a:t>
            </a:r>
            <a:r>
              <a:rPr lang="it-IT" sz="3200" b="1" dirty="0">
                <a:solidFill>
                  <a:schemeClr val="bg1"/>
                </a:solidFill>
                <a:latin typeface="Open Sans Extrabold" panose="020B0606030504020204" pitchFamily="34" charset="0"/>
                <a:ea typeface="Open Sans Extrabold" panose="020B0606030504020204" pitchFamily="34" charset="0"/>
                <a:cs typeface="Open Sans Extrabold" panose="020B0606030504020204" pitchFamily="34" charset="0"/>
              </a:rPr>
              <a:t>rii regionale prin </a:t>
            </a:r>
            <a:endParaRPr lang="ro-RO" sz="3200" b="1" dirty="0">
              <a:solidFill>
                <a:schemeClr val="bg1"/>
              </a:solidFill>
              <a:latin typeface="Open Sans Extrabold" panose="020B0606030504020204" pitchFamily="34" charset="0"/>
              <a:ea typeface="Open Sans Extrabold" panose="020B0606030504020204" pitchFamily="34" charset="0"/>
              <a:cs typeface="Open Sans Extrabold" panose="020B0606030504020204" pitchFamily="34" charset="0"/>
            </a:endParaRPr>
          </a:p>
          <a:p>
            <a:pPr algn="ctr"/>
            <a:r>
              <a:rPr lang="it-IT" sz="3200" b="1" dirty="0">
                <a:solidFill>
                  <a:schemeClr val="bg1"/>
                </a:solidFill>
                <a:latin typeface="Open Sans Extrabold" panose="020B0606030504020204" pitchFamily="34" charset="0"/>
                <a:ea typeface="Open Sans Extrabold" panose="020B0606030504020204" pitchFamily="34" charset="0"/>
                <a:cs typeface="Open Sans Extrabold" panose="020B0606030504020204" pitchFamily="34" charset="0"/>
              </a:rPr>
              <a:t>Programul Opera</a:t>
            </a:r>
            <a:r>
              <a:rPr lang="ro-RO" sz="3200" b="1" dirty="0">
                <a:solidFill>
                  <a:schemeClr val="bg1"/>
                </a:solidFill>
                <a:latin typeface="Open Sans Extrabold" panose="020B0606030504020204" pitchFamily="34" charset="0"/>
                <a:ea typeface="Open Sans Extrabold" panose="020B0606030504020204" pitchFamily="34" charset="0"/>
                <a:cs typeface="Open Sans Extrabold" panose="020B0606030504020204" pitchFamily="34" charset="0"/>
              </a:rPr>
              <a:t>ți</a:t>
            </a:r>
            <a:r>
              <a:rPr lang="it-IT" sz="3200" b="1" dirty="0">
                <a:solidFill>
                  <a:schemeClr val="bg1"/>
                </a:solidFill>
                <a:latin typeface="Open Sans Extrabold" panose="020B0606030504020204" pitchFamily="34" charset="0"/>
                <a:ea typeface="Open Sans Extrabold" panose="020B0606030504020204" pitchFamily="34" charset="0"/>
                <a:cs typeface="Open Sans Extrabold" panose="020B0606030504020204" pitchFamily="34" charset="0"/>
              </a:rPr>
              <a:t>onal </a:t>
            </a:r>
            <a:r>
              <a:rPr lang="ro-RO" sz="3200" b="1" dirty="0">
                <a:solidFill>
                  <a:schemeClr val="bg1"/>
                </a:solidFill>
                <a:latin typeface="Open Sans Extrabold" panose="020B0606030504020204" pitchFamily="34" charset="0"/>
                <a:ea typeface="Open Sans Extrabold" panose="020B0606030504020204" pitchFamily="34" charset="0"/>
                <a:cs typeface="Open Sans Extrabold" panose="020B0606030504020204" pitchFamily="34" charset="0"/>
              </a:rPr>
              <a:t>Regional Sud-Est 2021-2027”</a:t>
            </a:r>
          </a:p>
          <a:p>
            <a:pPr algn="ctr"/>
            <a:r>
              <a:rPr lang="ro-RO" sz="2400" b="1" dirty="0">
                <a:solidFill>
                  <a:schemeClr val="bg1"/>
                </a:solidFill>
                <a:latin typeface="Open Sans Extrabold" panose="020B0606030504020204" pitchFamily="34" charset="0"/>
                <a:ea typeface="Open Sans Extrabold" panose="020B0606030504020204" pitchFamily="34" charset="0"/>
                <a:cs typeface="Open Sans Extrabold" panose="020B0606030504020204" pitchFamily="34" charset="0"/>
              </a:rPr>
              <a:t>Conferință regională</a:t>
            </a:r>
          </a:p>
        </p:txBody>
      </p:sp>
      <p:sp>
        <p:nvSpPr>
          <p:cNvPr id="14" name="TextBox 7">
            <a:extLst>
              <a:ext uri="{FF2B5EF4-FFF2-40B4-BE49-F238E27FC236}">
                <a16:creationId xmlns:a16="http://schemas.microsoft.com/office/drawing/2014/main" id="{284D7145-ACEC-499A-8679-B5235B86ABB6}"/>
              </a:ext>
            </a:extLst>
          </p:cNvPr>
          <p:cNvSpPr txBox="1">
            <a:spLocks noChangeArrowheads="1"/>
          </p:cNvSpPr>
          <p:nvPr/>
        </p:nvSpPr>
        <p:spPr bwMode="auto">
          <a:xfrm>
            <a:off x="3989155" y="4271193"/>
            <a:ext cx="4213690" cy="747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Palatino Linotype" panose="02040502050505030304" pitchFamily="18" charset="0"/>
              </a:defRPr>
            </a:lvl1pPr>
            <a:lvl2pPr marL="742950" indent="-285750">
              <a:lnSpc>
                <a:spcPct val="90000"/>
              </a:lnSpc>
              <a:spcBef>
                <a:spcPts val="500"/>
              </a:spcBef>
              <a:buFont typeface="Arial" panose="020B0604020202020204" pitchFamily="34" charset="0"/>
              <a:buChar char="•"/>
              <a:defRPr sz="2400">
                <a:solidFill>
                  <a:schemeClr val="tx1"/>
                </a:solidFill>
                <a:latin typeface="Palatino Linotype" panose="02040502050505030304" pitchFamily="18" charset="0"/>
              </a:defRPr>
            </a:lvl2pPr>
            <a:lvl3pPr marL="1143000" indent="-228600">
              <a:lnSpc>
                <a:spcPct val="90000"/>
              </a:lnSpc>
              <a:spcBef>
                <a:spcPts val="500"/>
              </a:spcBef>
              <a:buFont typeface="Arial" panose="020B0604020202020204" pitchFamily="34" charset="0"/>
              <a:buChar char="•"/>
              <a:defRPr sz="2000">
                <a:solidFill>
                  <a:schemeClr val="tx1"/>
                </a:solidFill>
                <a:latin typeface="Palatino Linotype" panose="02040502050505030304" pitchFamily="18" charset="0"/>
              </a:defRPr>
            </a:lvl3pPr>
            <a:lvl4pPr marL="1600200" indent="-228600">
              <a:lnSpc>
                <a:spcPct val="90000"/>
              </a:lnSpc>
              <a:spcBef>
                <a:spcPts val="500"/>
              </a:spcBef>
              <a:buFont typeface="Arial" panose="020B0604020202020204" pitchFamily="34" charset="0"/>
              <a:buChar char="•"/>
              <a:defRPr>
                <a:solidFill>
                  <a:schemeClr val="tx1"/>
                </a:solidFill>
                <a:latin typeface="Palatino Linotype" panose="02040502050505030304" pitchFamily="18" charset="0"/>
              </a:defRPr>
            </a:lvl4pPr>
            <a:lvl5pPr marL="2057400" indent="-228600">
              <a:lnSpc>
                <a:spcPct val="90000"/>
              </a:lnSpc>
              <a:spcBef>
                <a:spcPts val="500"/>
              </a:spcBef>
              <a:buFont typeface="Arial" panose="020B0604020202020204" pitchFamily="34" charset="0"/>
              <a:buChar char="•"/>
              <a:defRPr>
                <a:solidFill>
                  <a:schemeClr val="tx1"/>
                </a:solidFill>
                <a:latin typeface="Palatino Linotype" panose="02040502050505030304" pitchFamily="18"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Palatino Linotype" panose="02040502050505030304" pitchFamily="18"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Palatino Linotype" panose="02040502050505030304" pitchFamily="18"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Palatino Linotype" panose="02040502050505030304" pitchFamily="18"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Palatino Linotype" panose="02040502050505030304" pitchFamily="18" charset="0"/>
              </a:defRPr>
            </a:lvl9pPr>
          </a:lstStyle>
          <a:p>
            <a:pPr algn="ctr" defTabSz="457200">
              <a:lnSpc>
                <a:spcPct val="100000"/>
              </a:lnSpc>
              <a:spcBef>
                <a:spcPct val="20000"/>
              </a:spcBef>
              <a:buNone/>
            </a:pPr>
            <a:endParaRPr lang="ro-RO" altLang="en-US" sz="900" b="1" dirty="0">
              <a:solidFill>
                <a:srgbClr val="1C4A88"/>
              </a:solidFill>
              <a:latin typeface="Open Sans" panose="020B0606030504020204" pitchFamily="34" charset="0"/>
              <a:ea typeface="Open Sans" panose="020B0606030504020204" pitchFamily="34" charset="0"/>
              <a:cs typeface="Open Sans" panose="020B0606030504020204" pitchFamily="34" charset="0"/>
            </a:endParaRPr>
          </a:p>
          <a:p>
            <a:pPr algn="ctr" defTabSz="457200">
              <a:lnSpc>
                <a:spcPct val="100000"/>
              </a:lnSpc>
              <a:spcBef>
                <a:spcPct val="20000"/>
              </a:spcBef>
              <a:buNone/>
            </a:pPr>
            <a:r>
              <a:rPr lang="ro-RO" altLang="en-US" b="1" dirty="0">
                <a:solidFill>
                  <a:srgbClr val="1C4A88"/>
                </a:solidFill>
                <a:latin typeface="Open Sans" panose="020B0606030504020204" pitchFamily="34" charset="0"/>
                <a:ea typeface="Open Sans" panose="020B0606030504020204" pitchFamily="34" charset="0"/>
                <a:cs typeface="Open Sans" panose="020B0606030504020204" pitchFamily="34" charset="0"/>
              </a:rPr>
              <a:t>18 noiembrie 2021</a:t>
            </a:r>
            <a:endParaRPr lang="en-US" altLang="en-US" b="1" dirty="0">
              <a:solidFill>
                <a:srgbClr val="1C4A88"/>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5" name="Picture 14">
            <a:extLst>
              <a:ext uri="{FF2B5EF4-FFF2-40B4-BE49-F238E27FC236}">
                <a16:creationId xmlns:a16="http://schemas.microsoft.com/office/drawing/2014/main" id="{E44F12B3-F4DF-41C4-BD31-79A5C0D92A67}"/>
              </a:ext>
            </a:extLst>
          </p:cNvPr>
          <p:cNvPicPr>
            <a:picLocks noChangeAspect="1"/>
          </p:cNvPicPr>
          <p:nvPr/>
        </p:nvPicPr>
        <p:blipFill>
          <a:blip r:embed="rId7"/>
          <a:stretch>
            <a:fillRect/>
          </a:stretch>
        </p:blipFill>
        <p:spPr>
          <a:xfrm>
            <a:off x="9976513" y="5663304"/>
            <a:ext cx="1993086" cy="1009437"/>
          </a:xfrm>
          <a:prstGeom prst="rect">
            <a:avLst/>
          </a:prstGeom>
        </p:spPr>
      </p:pic>
      <p:sp>
        <p:nvSpPr>
          <p:cNvPr id="17" name="TextBox 16">
            <a:extLst>
              <a:ext uri="{FF2B5EF4-FFF2-40B4-BE49-F238E27FC236}">
                <a16:creationId xmlns:a16="http://schemas.microsoft.com/office/drawing/2014/main" id="{0CADDFD6-6996-4762-BA5A-7AFDC8C5A5B0}"/>
              </a:ext>
            </a:extLst>
          </p:cNvPr>
          <p:cNvSpPr txBox="1"/>
          <p:nvPr/>
        </p:nvSpPr>
        <p:spPr>
          <a:xfrm>
            <a:off x="2386285" y="6425178"/>
            <a:ext cx="6673839" cy="523220"/>
          </a:xfrm>
          <a:prstGeom prst="rect">
            <a:avLst/>
          </a:prstGeom>
          <a:noFill/>
        </p:spPr>
        <p:txBody>
          <a:bodyPr wrap="square" rtlCol="0">
            <a:spAutoFit/>
          </a:bodyPr>
          <a:lstStyle/>
          <a:p>
            <a:r>
              <a:rPr lang="x-none"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Proiect cofinanțat din Fondul European pentru Dezvoltare Regională prin POAT 2014-2020</a:t>
            </a:r>
          </a:p>
          <a:p>
            <a:endParaRPr lang="x-none" sz="1600" dirty="0">
              <a:latin typeface=""/>
            </a:endParaRPr>
          </a:p>
        </p:txBody>
      </p:sp>
    </p:spTree>
    <p:extLst>
      <p:ext uri="{BB962C8B-B14F-4D97-AF65-F5344CB8AC3E}">
        <p14:creationId xmlns:p14="http://schemas.microsoft.com/office/powerpoint/2010/main" val="31855781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633EE6A-25F5-46A8-96FE-8C744B9400EF}"/>
              </a:ext>
            </a:extLst>
          </p:cNvPr>
          <p:cNvSpPr>
            <a:spLocks noGrp="1"/>
          </p:cNvSpPr>
          <p:nvPr>
            <p:ph idx="1"/>
          </p:nvPr>
        </p:nvSpPr>
        <p:spPr>
          <a:xfrm>
            <a:off x="288733" y="163772"/>
            <a:ext cx="10921134" cy="6694228"/>
          </a:xfrm>
        </p:spPr>
        <p:txBody>
          <a:bodyPr>
            <a:normAutofit fontScale="70000" lnSpcReduction="20000"/>
          </a:bodyPr>
          <a:lstStyle/>
          <a:p>
            <a:pPr marL="0" indent="0">
              <a:spcBef>
                <a:spcPts val="0"/>
              </a:spcBef>
              <a:buNone/>
            </a:pPr>
            <a:r>
              <a:rPr lang="ro-RO" b="1" dirty="0">
                <a:latin typeface="Times New Roman" panose="02020603050405020304" pitchFamily="18" charset="0"/>
                <a:ea typeface="Calibri" panose="020F0502020204030204" pitchFamily="34" charset="0"/>
                <a:cs typeface="Times New Roman" panose="02020603050405020304" pitchFamily="18" charset="0"/>
              </a:rPr>
              <a:t>Obiectiv de politică 2 - </a:t>
            </a:r>
            <a:r>
              <a:rPr lang="ro-RO" sz="1800" b="1" dirty="0">
                <a:latin typeface="Times New Roman" panose="02020603050405020304" pitchFamily="18" charset="0"/>
                <a:ea typeface="Calibri" panose="020F0502020204030204" pitchFamily="34" charset="0"/>
                <a:cs typeface="Times New Roman" panose="02020603050405020304" pitchFamily="18" charset="0"/>
              </a:rPr>
              <a:t>- </a:t>
            </a:r>
            <a:r>
              <a:rPr lang="ro-RO" sz="1800" b="1" i="0" dirty="0">
                <a:latin typeface="Times New Roman" panose="02020603050405020304" pitchFamily="18" charset="0"/>
                <a:cs typeface="Times New Roman" panose="02020603050405020304" pitchFamily="18" charset="0"/>
              </a:rPr>
              <a:t>O Europă mai verde, rezilientă cu emisii reduse de carbon, care se îndreaptă către o economie cu zero emisii de dioxid de carbon, prin promovarea tranziției către o energie curată și echitabilă, a investițiilor verzi și albastre, a economiei circulare, a atenuării schimbărilor climatice și a adaptării la acestea, a prevenirii și gestionării riscurilor precum și a unei mobilități urbane durabile</a:t>
            </a:r>
          </a:p>
          <a:p>
            <a:pPr marL="0" indent="0">
              <a:spcBef>
                <a:spcPts val="0"/>
              </a:spcBef>
              <a:buNone/>
            </a:pPr>
            <a:endParaRPr lang="ro-RO" b="1" u="sng" dirty="0">
              <a:solidFill>
                <a:srgbClr val="FF0000"/>
              </a:solidFill>
              <a:latin typeface="Times New Roman" panose="02020603050405020304" pitchFamily="18" charset="0"/>
              <a:ea typeface="Calibri" panose="020F0502020204030204" pitchFamily="34" charset="0"/>
              <a:cs typeface="Times New Roman" panose="02020603050405020304" pitchFamily="18" charset="0"/>
            </a:endParaRPr>
          </a:p>
          <a:p>
            <a:pPr marL="0" indent="0">
              <a:spcBef>
                <a:spcPts val="0"/>
              </a:spcBef>
              <a:buNone/>
            </a:pPr>
            <a:r>
              <a:rPr lang="ro-RO" b="1" u="sng"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PRIORITATEA 3</a:t>
            </a:r>
            <a:r>
              <a:rPr lang="ro-RO" b="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 - O regiune cu emisii de carbon reduse</a:t>
            </a:r>
          </a:p>
          <a:p>
            <a:pPr marL="0" indent="0">
              <a:spcBef>
                <a:spcPts val="600"/>
              </a:spcBef>
              <a:buNone/>
            </a:pPr>
            <a:br>
              <a:rPr lang="ro-RO" sz="800" dirty="0">
                <a:latin typeface="Times New Roman" panose="02020603050405020304" pitchFamily="18" charset="0"/>
                <a:ea typeface="Calibri" panose="020F0502020204030204" pitchFamily="34" charset="0"/>
                <a:cs typeface="Times New Roman" panose="02020603050405020304" pitchFamily="18" charset="0"/>
              </a:rPr>
            </a:br>
            <a:r>
              <a:rPr lang="ro-RO" sz="1600" i="1" u="sng" dirty="0">
                <a:latin typeface="Times New Roman" panose="02020603050405020304" pitchFamily="18" charset="0"/>
                <a:ea typeface="Calibri" panose="020F0502020204030204" pitchFamily="34" charset="0"/>
                <a:cs typeface="Times New Roman" panose="02020603050405020304" pitchFamily="18" charset="0"/>
              </a:rPr>
              <a:t>Obiective specific FEDR </a:t>
            </a:r>
            <a:r>
              <a:rPr lang="ro-RO" i="1" dirty="0">
                <a:latin typeface="Times New Roman" panose="02020603050405020304" pitchFamily="18" charset="0"/>
                <a:ea typeface="Calibri" panose="020F0502020204030204" pitchFamily="34" charset="0"/>
                <a:cs typeface="Times New Roman" panose="02020603050405020304" pitchFamily="18" charset="0"/>
              </a:rPr>
              <a:t>(viii) Promovarea mobilității urbane multimodale durabile, ca parte a tranziției către o economie cu zero emisii de dioxid de carbon</a:t>
            </a:r>
          </a:p>
          <a:p>
            <a:pPr marL="0" indent="0" algn="just">
              <a:spcBef>
                <a:spcPts val="600"/>
              </a:spcBef>
              <a:buNone/>
            </a:pPr>
            <a:r>
              <a:rPr lang="ro-RO" b="1" dirty="0">
                <a:solidFill>
                  <a:srgbClr val="00B050"/>
                </a:solidFill>
                <a:latin typeface="Times New Roman" panose="02020603050405020304" pitchFamily="18" charset="0"/>
                <a:ea typeface="Calibri" panose="020F0502020204030204" pitchFamily="34" charset="0"/>
              </a:rPr>
              <a:t>Actiunea 3.1 Reducerea emisiilor de carbon în localitățile urbane prin investiții pentru dezvoltarea infrastructurii urbane curate (infrastructuri de transport, ciclism, material rulant, combustibili alternativi, culoare de mobilitate), bazate pe planurile de mobilitate urbana durabila.</a:t>
            </a:r>
          </a:p>
          <a:p>
            <a:pPr marL="0" indent="0" algn="just">
              <a:spcBef>
                <a:spcPts val="600"/>
              </a:spcBef>
              <a:buNone/>
            </a:pPr>
            <a:r>
              <a:rPr lang="ro-RO" sz="1800" b="1" i="1" dirty="0">
                <a:solidFill>
                  <a:srgbClr val="2F5496"/>
                </a:solidFill>
                <a:effectLst/>
                <a:latin typeface="Times New Roman" panose="02020603050405020304" pitchFamily="18" charset="0"/>
                <a:ea typeface="Calibri" panose="020F0502020204030204" pitchFamily="34" charset="0"/>
                <a:cs typeface="Times New Roman" panose="02020603050405020304" pitchFamily="18" charset="0"/>
              </a:rPr>
              <a:t>Activități orientative</a:t>
            </a:r>
            <a:r>
              <a:rPr lang="ro-RO" sz="1800" i="1" dirty="0">
                <a:solidFill>
                  <a:srgbClr val="2F5496"/>
                </a:solidFill>
                <a:effectLst/>
                <a:latin typeface="Times New Roman" panose="02020603050405020304" pitchFamily="18" charset="0"/>
                <a:ea typeface="Calibri" panose="020F0502020204030204" pitchFamily="34" charset="0"/>
                <a:cs typeface="Times New Roman" panose="02020603050405020304" pitchFamily="18" charset="0"/>
              </a:rPr>
              <a:t>:</a:t>
            </a:r>
          </a:p>
          <a:p>
            <a:pPr marL="176213" lvl="0" indent="-176213" algn="just">
              <a:spcBef>
                <a:spcPts val="300"/>
              </a:spcBef>
              <a:buClr>
                <a:schemeClr val="tx1"/>
              </a:buClr>
              <a:buFont typeface="Arial" panose="020B0604020202020204" pitchFamily="34" charset="0"/>
              <a:buChar char="•"/>
            </a:pPr>
            <a:r>
              <a:rPr lang="ro-RO" sz="1900" dirty="0">
                <a:solidFill>
                  <a:schemeClr val="tx1"/>
                </a:solidFill>
                <a:latin typeface="Times New Roman" panose="02020603050405020304" pitchFamily="18" charset="0"/>
                <a:cs typeface="Times New Roman" panose="02020603050405020304" pitchFamily="18" charset="0"/>
              </a:rPr>
              <a:t>modernizarea/dezvoltarea/extinderea sistemelor de transport public, inclusiv prin investiții în material rulant, mijloace de transport și infrastructura necesară acestora, inclusiv depouri, stații de autobuz/tramvai/troleibuz, stații intermodale pentru transportul public, soluții de tip park &amp; ride;</a:t>
            </a:r>
            <a:endParaRPr lang="en-GB" sz="1900" dirty="0">
              <a:solidFill>
                <a:schemeClr val="tx1"/>
              </a:solidFill>
              <a:latin typeface="Times New Roman" panose="02020603050405020304" pitchFamily="18" charset="0"/>
              <a:cs typeface="Times New Roman" panose="02020603050405020304" pitchFamily="18" charset="0"/>
            </a:endParaRPr>
          </a:p>
          <a:p>
            <a:pPr marL="176213" lvl="0" indent="-176213" algn="just">
              <a:spcBef>
                <a:spcPts val="300"/>
              </a:spcBef>
              <a:buClr>
                <a:schemeClr val="tx1"/>
              </a:buClr>
              <a:buFont typeface="Arial" panose="020B0604020202020204" pitchFamily="34" charset="0"/>
              <a:buChar char="•"/>
            </a:pPr>
            <a:r>
              <a:rPr lang="ro-RO" sz="1900" dirty="0">
                <a:solidFill>
                  <a:schemeClr val="tx1"/>
                </a:solidFill>
                <a:latin typeface="Times New Roman" panose="02020603050405020304" pitchFamily="18" charset="0"/>
                <a:cs typeface="Times New Roman" panose="02020603050405020304" pitchFamily="18" charset="0"/>
              </a:rPr>
              <a:t>dezvoltarea de infrastructuri pentru combustibili alternativi;</a:t>
            </a:r>
            <a:endParaRPr lang="en-GB" sz="1900" dirty="0">
              <a:solidFill>
                <a:schemeClr val="tx1"/>
              </a:solidFill>
              <a:latin typeface="Times New Roman" panose="02020603050405020304" pitchFamily="18" charset="0"/>
              <a:cs typeface="Times New Roman" panose="02020603050405020304" pitchFamily="18" charset="0"/>
            </a:endParaRPr>
          </a:p>
          <a:p>
            <a:pPr marL="176213" lvl="0" indent="-176213" algn="just">
              <a:spcBef>
                <a:spcPts val="300"/>
              </a:spcBef>
              <a:buClr>
                <a:schemeClr val="tx1"/>
              </a:buClr>
              <a:buFont typeface="Arial" panose="020B0604020202020204" pitchFamily="34" charset="0"/>
              <a:buChar char="•"/>
            </a:pPr>
            <a:r>
              <a:rPr lang="ro-RO" sz="1900" dirty="0">
                <a:solidFill>
                  <a:schemeClr val="tx1"/>
                </a:solidFill>
                <a:latin typeface="Times New Roman" panose="02020603050405020304" pitchFamily="18" charset="0"/>
                <a:cs typeface="Times New Roman" panose="02020603050405020304" pitchFamily="18" charset="0"/>
              </a:rPr>
              <a:t>dezvoltarea sistemelor de management a mobilitatii urbane (management trafic, aplicatii trafic, e-ticketing etc);</a:t>
            </a:r>
            <a:endParaRPr lang="en-GB" sz="1900" dirty="0">
              <a:solidFill>
                <a:schemeClr val="tx1"/>
              </a:solidFill>
              <a:latin typeface="Times New Roman" panose="02020603050405020304" pitchFamily="18" charset="0"/>
              <a:cs typeface="Times New Roman" panose="02020603050405020304" pitchFamily="18" charset="0"/>
            </a:endParaRPr>
          </a:p>
          <a:p>
            <a:pPr marL="176213" lvl="0" indent="-176213" algn="just">
              <a:spcBef>
                <a:spcPts val="300"/>
              </a:spcBef>
              <a:buClr>
                <a:schemeClr val="tx1"/>
              </a:buClr>
              <a:buFont typeface="Arial" panose="020B0604020202020204" pitchFamily="34" charset="0"/>
              <a:buChar char="•"/>
            </a:pPr>
            <a:r>
              <a:rPr lang="ro-RO" sz="1900" dirty="0">
                <a:solidFill>
                  <a:schemeClr val="tx1"/>
                </a:solidFill>
                <a:latin typeface="Times New Roman" panose="02020603050405020304" pitchFamily="18" charset="0"/>
                <a:cs typeface="Times New Roman" panose="02020603050405020304" pitchFamily="18" charset="0"/>
              </a:rPr>
              <a:t>m</a:t>
            </a:r>
            <a:r>
              <a:rPr lang="en-US" sz="1900" dirty="0" err="1">
                <a:solidFill>
                  <a:schemeClr val="tx1"/>
                </a:solidFill>
                <a:latin typeface="Times New Roman" panose="02020603050405020304" pitchFamily="18" charset="0"/>
                <a:cs typeface="Times New Roman" panose="02020603050405020304" pitchFamily="18" charset="0"/>
              </a:rPr>
              <a:t>odernizarea</a:t>
            </a:r>
            <a:r>
              <a:rPr lang="en-US" sz="1900" dirty="0">
                <a:solidFill>
                  <a:schemeClr val="tx1"/>
                </a:solidFill>
                <a:latin typeface="Times New Roman" panose="02020603050405020304" pitchFamily="18" charset="0"/>
                <a:cs typeface="Times New Roman" panose="02020603050405020304" pitchFamily="18" charset="0"/>
              </a:rPr>
              <a:t>/d</a:t>
            </a:r>
            <a:r>
              <a:rPr lang="ro-RO" sz="1900" dirty="0">
                <a:solidFill>
                  <a:schemeClr val="tx1"/>
                </a:solidFill>
                <a:latin typeface="Times New Roman" panose="02020603050405020304" pitchFamily="18" charset="0"/>
                <a:cs typeface="Times New Roman" panose="02020603050405020304" pitchFamily="18" charset="0"/>
              </a:rPr>
              <a:t>ezvoltarea</a:t>
            </a:r>
            <a:r>
              <a:rPr lang="en-US" sz="1900" dirty="0">
                <a:solidFill>
                  <a:schemeClr val="tx1"/>
                </a:solidFill>
                <a:latin typeface="Times New Roman" panose="02020603050405020304" pitchFamily="18" charset="0"/>
                <a:cs typeface="Times New Roman" panose="02020603050405020304" pitchFamily="18" charset="0"/>
              </a:rPr>
              <a:t>/</a:t>
            </a:r>
            <a:r>
              <a:rPr lang="en-US" sz="1900" dirty="0" err="1">
                <a:solidFill>
                  <a:schemeClr val="tx1"/>
                </a:solidFill>
                <a:latin typeface="Times New Roman" panose="02020603050405020304" pitchFamily="18" charset="0"/>
                <a:cs typeface="Times New Roman" panose="02020603050405020304" pitchFamily="18" charset="0"/>
              </a:rPr>
              <a:t>extinderea</a:t>
            </a:r>
            <a:r>
              <a:rPr lang="ro-RO" sz="1900" dirty="0">
                <a:solidFill>
                  <a:schemeClr val="tx1"/>
                </a:solidFill>
                <a:latin typeface="Times New Roman" panose="02020603050405020304" pitchFamily="18" charset="0"/>
                <a:cs typeface="Times New Roman" panose="02020603050405020304" pitchFamily="18" charset="0"/>
              </a:rPr>
              <a:t> infrastructurii pentru deplasări nemotorizate: dezvoltarea, extinderea infrastructurii pentru mersul cu bicicleta, amenajarea de zone pietonale, zone semi-pietonale, introducerea de sisteme de bike-sharing, sisteme de monitorizare etc.;</a:t>
            </a:r>
            <a:endParaRPr lang="en-GB" sz="1900" dirty="0">
              <a:solidFill>
                <a:schemeClr val="tx1"/>
              </a:solidFill>
              <a:latin typeface="Times New Roman" panose="02020603050405020304" pitchFamily="18" charset="0"/>
              <a:cs typeface="Times New Roman" panose="02020603050405020304" pitchFamily="18" charset="0"/>
            </a:endParaRPr>
          </a:p>
          <a:p>
            <a:pPr marL="176213" lvl="0" indent="-176213" algn="just">
              <a:spcBef>
                <a:spcPts val="300"/>
              </a:spcBef>
              <a:buClr>
                <a:schemeClr val="tx1"/>
              </a:buClr>
              <a:buFont typeface="Arial" panose="020B0604020202020204" pitchFamily="34" charset="0"/>
              <a:buChar char="•"/>
            </a:pPr>
            <a:r>
              <a:rPr lang="ro-RO" sz="1900" dirty="0">
                <a:solidFill>
                  <a:schemeClr val="tx1"/>
                </a:solidFill>
                <a:latin typeface="Times New Roman" panose="02020603050405020304" pitchFamily="18" charset="0"/>
                <a:cs typeface="Times New Roman" panose="02020603050405020304" pitchFamily="18" charset="0"/>
              </a:rPr>
              <a:t>dezvoltarea coridoarelor de mobilitate urbană durabilă (prin dezvoltarea unor trasee dedicate cu prioritate transportului public de călători, inclusiv a b</a:t>
            </a:r>
            <a:r>
              <a:rPr lang="en-US" sz="1900" dirty="0">
                <a:solidFill>
                  <a:schemeClr val="tx1"/>
                </a:solidFill>
                <a:latin typeface="Times New Roman" panose="02020603050405020304" pitchFamily="18" charset="0"/>
                <a:cs typeface="Times New Roman" panose="02020603050405020304" pitchFamily="18" charset="0"/>
              </a:rPr>
              <a:t>e</a:t>
            </a:r>
            <a:r>
              <a:rPr lang="ro-RO" sz="1900" dirty="0">
                <a:solidFill>
                  <a:schemeClr val="tx1"/>
                </a:solidFill>
                <a:latin typeface="Times New Roman" panose="02020603050405020304" pitchFamily="18" charset="0"/>
                <a:cs typeface="Times New Roman" panose="02020603050405020304" pitchFamily="18" charset="0"/>
              </a:rPr>
              <a:t>nzilor dedicate transportului în comun, a liniilor de tramvai - acolo unde este cazul, reconfigurarea fluxurilor de circulație prin stabilirea de sensuri unice, reconfigurarea spațiilor prin includerea infrastructurii pentru deplasări nemotorizate – piste de bicicliști, zone pietonale care să asigure legătura între stațiile de transport în comun sau accesul pietonilor la coridorul de mobilitate, toate acestea în conformitatea cu soluțiile identificate și validate în cadrul Planurilor de Mobilitate Urbană Durabilă aprobate la nivelul fiecărei autorități publice locale / zone metropolitane);</a:t>
            </a:r>
            <a:endParaRPr lang="en-GB" sz="1900" dirty="0">
              <a:solidFill>
                <a:schemeClr val="tx1"/>
              </a:solidFill>
              <a:latin typeface="Times New Roman" panose="02020603050405020304" pitchFamily="18" charset="0"/>
              <a:cs typeface="Times New Roman" panose="02020603050405020304" pitchFamily="18" charset="0"/>
            </a:endParaRPr>
          </a:p>
          <a:p>
            <a:pPr marL="176213" indent="-176213" algn="just">
              <a:spcBef>
                <a:spcPts val="300"/>
              </a:spcBef>
              <a:buClr>
                <a:schemeClr val="tx1"/>
              </a:buClr>
              <a:buFont typeface="Arial" panose="020B0604020202020204" pitchFamily="34" charset="0"/>
              <a:buChar char="•"/>
            </a:pPr>
            <a:r>
              <a:rPr lang="ro-RO" sz="1900" dirty="0">
                <a:solidFill>
                  <a:schemeClr val="tx1"/>
                </a:solidFill>
                <a:latin typeface="Times New Roman" panose="02020603050405020304" pitchFamily="18" charset="0"/>
                <a:cs typeface="Times New Roman" panose="02020603050405020304" pitchFamily="18" charset="0"/>
              </a:rPr>
              <a:t>coridorul de mobilitate urbană durabilă reprezintă o circulație importantă, nouă sau în curs de reconfigurare, din rețeaua stradală care include cel puțin următoarele elemente: transport public cu bandă dedicata, piste pentru biciclete sau coridoare pietonale. Astfel, coridoarele de mobilitate pot include interventii in modernizarea/reabilitarea/extinderea infrastructurii rutiere utilizate prioritar de transportul public urban curat de calatori, crearea, modernizarea, reabilitarea, extinderea de benzi separate, folosite exclusiv pentru mijloacele de transport public de calatori; configurarea/reconfigurarea infrastructurii rutiere pe strazile urbane deservite de transportul public de calatori, pentru prioritizarea transportului public de calatori, cu bicicleta si pietonal, accesibilizarea infrastructurii de transport pentru toate categoriile de persoane;</a:t>
            </a:r>
            <a:endParaRPr lang="en-GB" sz="1900" dirty="0">
              <a:solidFill>
                <a:schemeClr val="tx1"/>
              </a:solidFill>
              <a:latin typeface="Times New Roman" panose="02020603050405020304" pitchFamily="18" charset="0"/>
              <a:cs typeface="Times New Roman" panose="02020603050405020304" pitchFamily="18" charset="0"/>
            </a:endParaRPr>
          </a:p>
          <a:p>
            <a:pPr marL="176213" lvl="0" indent="-176213" algn="just">
              <a:spcBef>
                <a:spcPts val="300"/>
              </a:spcBef>
              <a:buClr>
                <a:schemeClr val="tx1"/>
              </a:buClr>
              <a:buFont typeface="Arial" panose="020B0604020202020204" pitchFamily="34" charset="0"/>
              <a:buChar char="•"/>
            </a:pPr>
            <a:r>
              <a:rPr lang="ro-RO" sz="1900" dirty="0">
                <a:solidFill>
                  <a:schemeClr val="tx1"/>
                </a:solidFill>
                <a:latin typeface="Times New Roman" panose="02020603050405020304" pitchFamily="18" charset="0"/>
                <a:cs typeface="Times New Roman" panose="02020603050405020304" pitchFamily="18" charset="0"/>
              </a:rPr>
              <a:t>orice alte activitati care conduc la indeplinirea realizarii obiectivelor proiectelor;</a:t>
            </a:r>
            <a:endParaRPr lang="en-GB" sz="1900" dirty="0">
              <a:solidFill>
                <a:schemeClr val="tx1"/>
              </a:solidFill>
              <a:latin typeface="Times New Roman" panose="02020603050405020304" pitchFamily="18" charset="0"/>
              <a:cs typeface="Times New Roman" panose="02020603050405020304" pitchFamily="18" charset="0"/>
            </a:endParaRPr>
          </a:p>
          <a:p>
            <a:pPr marL="176213" lvl="0" indent="-176213" algn="just">
              <a:spcBef>
                <a:spcPts val="300"/>
              </a:spcBef>
              <a:buClr>
                <a:schemeClr val="tx1"/>
              </a:buClr>
              <a:buFont typeface="Arial" panose="020B0604020202020204" pitchFamily="34" charset="0"/>
              <a:buChar char="•"/>
            </a:pPr>
            <a:r>
              <a:rPr lang="ro-RO" sz="1900" dirty="0">
                <a:solidFill>
                  <a:schemeClr val="tx1"/>
                </a:solidFill>
                <a:latin typeface="Times New Roman" panose="02020603050405020304" pitchFamily="18" charset="0"/>
                <a:cs typeface="Times New Roman" panose="02020603050405020304" pitchFamily="18" charset="0"/>
              </a:rPr>
              <a:t>sustinerea capacității administrative a AM-ului, a beneficiarilor și autorităților publice locale,  în etapa de programare și implementare (inclusiv costuri simplificate pentru managementul proiectului).</a:t>
            </a:r>
            <a:endParaRPr lang="en-GB" sz="1900" dirty="0">
              <a:solidFill>
                <a:schemeClr val="tx1"/>
              </a:solidFill>
              <a:latin typeface="Times New Roman" panose="02020603050405020304" pitchFamily="18" charset="0"/>
              <a:cs typeface="Times New Roman" panose="02020603050405020304" pitchFamily="18" charset="0"/>
            </a:endParaRPr>
          </a:p>
          <a:p>
            <a:pPr marL="0" indent="0" algn="just">
              <a:spcBef>
                <a:spcPts val="600"/>
              </a:spcBef>
              <a:buNone/>
            </a:pPr>
            <a:endParaRPr lang="ro-RO" i="1" dirty="0">
              <a:solidFill>
                <a:srgbClr val="2F5496"/>
              </a:solidFill>
              <a:latin typeface="Calibri" panose="020F0502020204030204" pitchFamily="34" charset="0"/>
              <a:ea typeface="Calibri" panose="020F0502020204030204" pitchFamily="34" charset="0"/>
              <a:cs typeface="Times New Roman" panose="02020603050405020304" pitchFamily="18" charset="0"/>
            </a:endParaRPr>
          </a:p>
          <a:p>
            <a:pPr marL="0" indent="0">
              <a:spcBef>
                <a:spcPts val="0"/>
              </a:spcBef>
              <a:buNone/>
            </a:pPr>
            <a:r>
              <a:rPr lang="en-GB" sz="1800" b="1" dirty="0" err="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Grup</a:t>
            </a:r>
            <a:r>
              <a:rPr lang="en-GB"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ro-RO"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ț</a:t>
            </a:r>
            <a:r>
              <a:rPr lang="en-GB"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int</a:t>
            </a:r>
            <a:r>
              <a:rPr lang="ro-RO"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ă</a:t>
            </a:r>
            <a:r>
              <a:rPr lang="en-GB"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GB"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UAT-</a:t>
            </a:r>
            <a:r>
              <a:rPr lang="en-GB"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uri</a:t>
            </a:r>
            <a:r>
              <a:rPr lang="en-GB"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din </a:t>
            </a:r>
            <a:r>
              <a:rPr lang="en-GB"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mediul</a:t>
            </a:r>
            <a:r>
              <a:rPr lang="en-GB"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urban</a:t>
            </a:r>
            <a:r>
              <a:rPr lang="ro-RO"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a:t>
            </a:r>
            <a:r>
              <a:rPr lang="en-GB"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at</a:t>
            </a:r>
            <a:r>
              <a:rPr lang="ro-RO"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â</a:t>
            </a:r>
            <a:r>
              <a:rPr lang="en-GB"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t </a:t>
            </a:r>
            <a:r>
              <a:rPr lang="en-GB"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municipii</a:t>
            </a:r>
            <a:r>
              <a:rPr lang="en-GB"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en-GB"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resedinta</a:t>
            </a:r>
            <a:r>
              <a:rPr lang="en-GB"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de </a:t>
            </a:r>
            <a:r>
              <a:rPr lang="en-GB"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judet</a:t>
            </a:r>
            <a:r>
              <a:rPr lang="en-GB"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c</a:t>
            </a:r>
            <a:r>
              <a:rPr lang="ro-RO"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â</a:t>
            </a:r>
            <a:r>
              <a:rPr lang="en-GB"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t </a:t>
            </a:r>
            <a:r>
              <a:rPr lang="ro-RO"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ș</a:t>
            </a:r>
            <a:r>
              <a:rPr lang="en-GB"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i</a:t>
            </a:r>
            <a:r>
              <a:rPr lang="en-GB"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en-GB"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orase</a:t>
            </a:r>
            <a:r>
              <a:rPr lang="en-GB"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en-GB"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mici</a:t>
            </a:r>
            <a:r>
              <a:rPr lang="en-GB"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en-GB"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si</a:t>
            </a:r>
            <a:r>
              <a:rPr lang="en-GB"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en-GB"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mijlocii</a:t>
            </a:r>
            <a:r>
              <a:rPr lang="en-GB"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UAT-</a:t>
            </a:r>
            <a:r>
              <a:rPr lang="en-GB"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uri</a:t>
            </a:r>
            <a:r>
              <a:rPr lang="en-GB"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ale </a:t>
            </a:r>
            <a:r>
              <a:rPr lang="en-GB"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municipiilor</a:t>
            </a:r>
            <a:r>
              <a:rPr lang="en-GB"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en-GB"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resedin</a:t>
            </a:r>
            <a:r>
              <a:rPr lang="ro-RO"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ță</a:t>
            </a:r>
            <a:r>
              <a:rPr lang="en-GB"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de </a:t>
            </a:r>
            <a:r>
              <a:rPr lang="en-GB"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judet</a:t>
            </a:r>
            <a:r>
              <a:rPr lang="en-GB"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ro-RO"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î</a:t>
            </a:r>
            <a:r>
              <a:rPr lang="en-GB"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n </a:t>
            </a:r>
            <a:r>
              <a:rPr lang="en-GB"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parteneriat</a:t>
            </a:r>
            <a:r>
              <a:rPr lang="en-GB"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cu ADI/</a:t>
            </a:r>
            <a:r>
              <a:rPr lang="en-GB"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Consilii</a:t>
            </a:r>
            <a:r>
              <a:rPr lang="en-GB"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en-GB"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Judetene</a:t>
            </a:r>
            <a:r>
              <a:rPr lang="en-GB"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a:t>
            </a:r>
            <a:r>
              <a:rPr lang="en-GB"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comune</a:t>
            </a:r>
            <a:r>
              <a:rPr lang="en-GB"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din Zona </a:t>
            </a:r>
            <a:r>
              <a:rPr lang="en-GB"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Metropolitană</a:t>
            </a:r>
            <a:r>
              <a:rPr lang="ro-RO"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C-ța, l</a:t>
            </a:r>
            <a:r>
              <a:rPr lang="en-GB"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ocuitorii</a:t>
            </a:r>
            <a:r>
              <a:rPr lang="en-GB"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din </a:t>
            </a:r>
            <a:r>
              <a:rPr lang="en-GB"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mediul</a:t>
            </a:r>
            <a:r>
              <a:rPr lang="en-GB"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urban din </a:t>
            </a:r>
            <a:r>
              <a:rPr lang="en-GB"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Regiunea</a:t>
            </a:r>
            <a:r>
              <a:rPr lang="en-GB"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Sud-Est</a:t>
            </a:r>
            <a:r>
              <a:rPr lang="ro-RO"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t</a:t>
            </a:r>
            <a:r>
              <a:rPr lang="en-GB"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uriști</a:t>
            </a:r>
            <a:r>
              <a:rPr lang="en-GB"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a:t>
            </a:r>
            <a:r>
              <a:rPr lang="en-GB"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vizitatori</a:t>
            </a:r>
            <a:r>
              <a:rPr lang="ro-RO"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a:t>
            </a:r>
            <a:endParaRPr lang="en-GB" dirty="0">
              <a:solidFill>
                <a:schemeClr val="tx1"/>
              </a:solidFill>
              <a:latin typeface="Times New Roman" panose="02020603050405020304" pitchFamily="18" charset="0"/>
              <a:ea typeface="Calibri" panose="020F0502020204030204" pitchFamily="34" charset="0"/>
              <a:cs typeface="Times New Roman" panose="02020603050405020304" pitchFamily="18" charset="0"/>
            </a:endParaRPr>
          </a:p>
          <a:p>
            <a:pPr marL="0" indent="0">
              <a:spcBef>
                <a:spcPts val="600"/>
              </a:spcBef>
              <a:buNone/>
            </a:pPr>
            <a:r>
              <a:rPr lang="ro-RO" sz="18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Acest tip de acțiune va avea alocare financiară dedicată </a:t>
            </a:r>
            <a:r>
              <a:rPr lang="ro-RO" sz="1800" u="sng"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ITI Delta Dunării</a:t>
            </a:r>
            <a:r>
              <a:rPr lang="ro-RO" sz="18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a:t>
            </a:r>
          </a:p>
          <a:p>
            <a:pPr marL="0" indent="0">
              <a:spcBef>
                <a:spcPts val="600"/>
              </a:spcBef>
              <a:buNone/>
            </a:pPr>
            <a:r>
              <a:rPr lang="ro-RO"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Modalitatea de implementare</a:t>
            </a:r>
            <a:r>
              <a:rPr lang="ro-RO"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ro-RO"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î</a:t>
            </a:r>
            <a:r>
              <a:rPr lang="en-GB"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n </a:t>
            </a:r>
            <a:r>
              <a:rPr lang="ro-RO"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conform</a:t>
            </a:r>
            <a:r>
              <a:rPr lang="en-GB" sz="1800" dirty="0" err="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itate</a:t>
            </a:r>
            <a:r>
              <a:rPr lang="ro-RO"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cu documentele strategice relevante: </a:t>
            </a:r>
            <a:r>
              <a:rPr lang="ro-RO" sz="18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SIDU și PMUD, </a:t>
            </a:r>
            <a:r>
              <a:rPr lang="en-GB"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cu </a:t>
            </a:r>
            <a:r>
              <a:rPr lang="en-GB"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prevederile</a:t>
            </a:r>
            <a:r>
              <a:rPr lang="en-GB"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ro-RO" sz="18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OUG 156/202</a:t>
            </a:r>
            <a:r>
              <a:rPr lang="en-GB" sz="18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0</a:t>
            </a:r>
            <a:endParaRPr lang="ro-RO" sz="18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endParaRPr>
          </a:p>
          <a:p>
            <a:pPr marL="0" indent="0">
              <a:spcBef>
                <a:spcPts val="600"/>
              </a:spcBef>
              <a:buNone/>
            </a:pPr>
            <a:r>
              <a:rPr lang="ro-RO" sz="18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și Strategia ITI Delta Dunării</a:t>
            </a:r>
            <a:endParaRPr lang="ro-RO" sz="1800" dirty="0">
              <a:solidFill>
                <a:schemeClr val="tx1"/>
              </a:solidFill>
              <a:latin typeface="Times New Roman" panose="02020603050405020304" pitchFamily="18" charset="0"/>
              <a:cs typeface="Times New Roman" panose="02020603050405020304" pitchFamily="18" charset="0"/>
            </a:endParaRPr>
          </a:p>
          <a:p>
            <a:pPr marL="0" indent="0">
              <a:buNone/>
            </a:pPr>
            <a:endParaRPr lang="ro-RO" dirty="0"/>
          </a:p>
        </p:txBody>
      </p:sp>
      <p:pic>
        <p:nvPicPr>
          <p:cNvPr id="4" name="Picture 3">
            <a:extLst>
              <a:ext uri="{FF2B5EF4-FFF2-40B4-BE49-F238E27FC236}">
                <a16:creationId xmlns:a16="http://schemas.microsoft.com/office/drawing/2014/main" id="{923DFB4B-8AFA-4EEB-B29B-A4E06EE115E0}"/>
              </a:ext>
            </a:extLst>
          </p:cNvPr>
          <p:cNvPicPr>
            <a:picLocks noChangeAspect="1"/>
          </p:cNvPicPr>
          <p:nvPr/>
        </p:nvPicPr>
        <p:blipFill>
          <a:blip r:embed="rId2"/>
          <a:stretch>
            <a:fillRect/>
          </a:stretch>
        </p:blipFill>
        <p:spPr>
          <a:xfrm>
            <a:off x="10481481" y="5950878"/>
            <a:ext cx="1710519" cy="907122"/>
          </a:xfrm>
          <a:prstGeom prst="rect">
            <a:avLst/>
          </a:prstGeom>
        </p:spPr>
      </p:pic>
    </p:spTree>
    <p:extLst>
      <p:ext uri="{BB962C8B-B14F-4D97-AF65-F5344CB8AC3E}">
        <p14:creationId xmlns:p14="http://schemas.microsoft.com/office/powerpoint/2010/main" val="5724037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4BFFB7B-6B87-44A4-87EA-ABFC29B0BD73}"/>
              </a:ext>
            </a:extLst>
          </p:cNvPr>
          <p:cNvSpPr>
            <a:spLocks noGrp="1"/>
          </p:cNvSpPr>
          <p:nvPr>
            <p:ph idx="1"/>
          </p:nvPr>
        </p:nvSpPr>
        <p:spPr>
          <a:xfrm>
            <a:off x="873458" y="218364"/>
            <a:ext cx="10171770" cy="6639636"/>
          </a:xfrm>
        </p:spPr>
        <p:txBody>
          <a:bodyPr>
            <a:normAutofit fontScale="47500" lnSpcReduction="20000"/>
          </a:bodyPr>
          <a:lstStyle/>
          <a:p>
            <a:pPr marL="0" indent="0">
              <a:spcBef>
                <a:spcPts val="0"/>
              </a:spcBef>
              <a:buNone/>
            </a:pPr>
            <a:r>
              <a:rPr lang="ro-RO" sz="3600" b="1" dirty="0">
                <a:latin typeface="Times New Roman" panose="02020603050405020304" pitchFamily="18" charset="0"/>
                <a:cs typeface="Times New Roman" panose="02020603050405020304" pitchFamily="18" charset="0"/>
              </a:rPr>
              <a:t>Obiectiv de politică 3 -  O Europă mai conectată prin creșterea mobilității</a:t>
            </a:r>
          </a:p>
          <a:p>
            <a:pPr marL="0" indent="0">
              <a:spcBef>
                <a:spcPts val="600"/>
              </a:spcBef>
              <a:buNone/>
            </a:pPr>
            <a:endParaRPr lang="ro-RO" sz="3500" b="1" u="sng" dirty="0">
              <a:solidFill>
                <a:srgbClr val="FF0000"/>
              </a:solidFill>
              <a:latin typeface="Times New Roman" panose="02020603050405020304" pitchFamily="18" charset="0"/>
              <a:cs typeface="Times New Roman" panose="02020603050405020304" pitchFamily="18" charset="0"/>
            </a:endParaRPr>
          </a:p>
          <a:p>
            <a:pPr marL="0" indent="0">
              <a:spcBef>
                <a:spcPts val="600"/>
              </a:spcBef>
              <a:buNone/>
            </a:pPr>
            <a:r>
              <a:rPr lang="ro-RO" sz="3500" b="1" u="sng" dirty="0">
                <a:solidFill>
                  <a:srgbClr val="FF0000"/>
                </a:solidFill>
                <a:latin typeface="Times New Roman" panose="02020603050405020304" pitchFamily="18" charset="0"/>
                <a:cs typeface="Times New Roman" panose="02020603050405020304" pitchFamily="18" charset="0"/>
              </a:rPr>
              <a:t>PRIORITATEA 4 - O regiune accesibilă </a:t>
            </a:r>
            <a:br>
              <a:rPr lang="ro-RO" sz="3500" dirty="0">
                <a:latin typeface="Times New Roman" panose="02020603050405020304" pitchFamily="18" charset="0"/>
                <a:ea typeface="Calibri" panose="020F0502020204030204" pitchFamily="34" charset="0"/>
                <a:cs typeface="Times New Roman" panose="02020603050405020304" pitchFamily="18" charset="0"/>
              </a:rPr>
            </a:br>
            <a:br>
              <a:rPr lang="ro-RO" sz="2300" dirty="0">
                <a:latin typeface="Times New Roman" panose="02020603050405020304" pitchFamily="18" charset="0"/>
                <a:ea typeface="Calibri" panose="020F0502020204030204" pitchFamily="34" charset="0"/>
                <a:cs typeface="Times New Roman" panose="02020603050405020304" pitchFamily="18" charset="0"/>
              </a:rPr>
            </a:br>
            <a:r>
              <a:rPr lang="ro-RO" sz="3000" i="1" u="sng" dirty="0">
                <a:latin typeface="Times New Roman" panose="02020603050405020304" pitchFamily="18" charset="0"/>
                <a:cs typeface="Times New Roman" panose="02020603050405020304" pitchFamily="18" charset="0"/>
              </a:rPr>
              <a:t>Obiectiv specific FEDR (ii) Dezvoltarea și creșterea unei mobilități  naționale, regionale și locale durabile, reziliente la schimbările climatice, inteligente și intermodale, inclusiv îmbunătățirea accesului la TEN-T și a mobilității transfrontaliere</a:t>
            </a:r>
          </a:p>
          <a:p>
            <a:pPr marL="0" indent="0">
              <a:spcBef>
                <a:spcPts val="600"/>
              </a:spcBef>
              <a:buNone/>
            </a:pPr>
            <a:endParaRPr lang="ro-RO" sz="2500" b="1" dirty="0">
              <a:solidFill>
                <a:srgbClr val="00B050"/>
              </a:solidFill>
              <a:latin typeface="Times New Roman" panose="02020603050405020304" pitchFamily="18" charset="0"/>
              <a:ea typeface="Calibri" panose="020F0502020204030204" pitchFamily="34" charset="0"/>
            </a:endParaRPr>
          </a:p>
          <a:p>
            <a:pPr marL="1071563" indent="-1071563" defTabSz="450850">
              <a:spcBef>
                <a:spcPts val="600"/>
              </a:spcBef>
              <a:buNone/>
              <a:tabLst>
                <a:tab pos="806450" algn="l"/>
              </a:tabLst>
            </a:pPr>
            <a:r>
              <a:rPr lang="ro-RO" sz="2400" b="1" dirty="0">
                <a:solidFill>
                  <a:srgbClr val="00B050"/>
                </a:solidFill>
                <a:latin typeface="Times New Roman" panose="02020603050405020304" pitchFamily="18" charset="0"/>
                <a:ea typeface="Calibri" panose="020F0502020204030204" pitchFamily="34" charset="0"/>
                <a:cs typeface="Times New Roman" panose="02020603050405020304" pitchFamily="18" charset="0"/>
              </a:rPr>
              <a:t> </a:t>
            </a:r>
            <a:r>
              <a:rPr lang="ro-RO" sz="3000" b="1" dirty="0">
                <a:solidFill>
                  <a:srgbClr val="00B050"/>
                </a:solidFill>
                <a:latin typeface="Times New Roman" panose="02020603050405020304" pitchFamily="18" charset="0"/>
                <a:ea typeface="Calibri" panose="020F0502020204030204" pitchFamily="34" charset="0"/>
                <a:cs typeface="Times New Roman" panose="02020603050405020304" pitchFamily="18" charset="0"/>
              </a:rPr>
              <a:t>Acțiunea 4.1 Investiții destinate reabilitării și modernizării infrastructurii rutiere de importanță regională pentru asigurarea    conectivității la rețeaua TEN-T</a:t>
            </a:r>
            <a:endParaRPr lang="ro-RO" sz="3000" b="1" dirty="0">
              <a:solidFill>
                <a:srgbClr val="00B050"/>
              </a:solidFill>
              <a:latin typeface="Times New Roman" panose="02020603050405020304" pitchFamily="18" charset="0"/>
              <a:cs typeface="Times New Roman" panose="02020603050405020304" pitchFamily="18" charset="0"/>
            </a:endParaRPr>
          </a:p>
          <a:p>
            <a:pPr marL="0" indent="0">
              <a:spcBef>
                <a:spcPts val="600"/>
              </a:spcBef>
              <a:buNone/>
            </a:pPr>
            <a:endParaRPr lang="ro-RO" sz="2900" b="1" dirty="0">
              <a:solidFill>
                <a:srgbClr val="00B050"/>
              </a:solidFill>
              <a:latin typeface="Times New Roman" panose="02020603050405020304" pitchFamily="18" charset="0"/>
              <a:ea typeface="Calibri" panose="020F0502020204030204" pitchFamily="34" charset="0"/>
            </a:endParaRPr>
          </a:p>
          <a:p>
            <a:pPr marL="0" indent="0">
              <a:spcBef>
                <a:spcPts val="600"/>
              </a:spcBef>
              <a:buNone/>
            </a:pPr>
            <a:r>
              <a:rPr lang="ro-RO" sz="2900" b="1" i="1" dirty="0">
                <a:solidFill>
                  <a:srgbClr val="2F5496"/>
                </a:solidFill>
                <a:latin typeface="Times New Roman" panose="02020603050405020304" pitchFamily="18" charset="0"/>
                <a:ea typeface="Calibri" panose="020F0502020204030204" pitchFamily="34" charset="0"/>
                <a:cs typeface="Times New Roman" panose="02020603050405020304" pitchFamily="18" charset="0"/>
              </a:rPr>
              <a:t>Activități orientative</a:t>
            </a:r>
            <a:r>
              <a:rPr lang="ro-RO" sz="2900" i="1" dirty="0">
                <a:solidFill>
                  <a:srgbClr val="2F5496"/>
                </a:solidFill>
                <a:latin typeface="Times New Roman" panose="02020603050405020304" pitchFamily="18" charset="0"/>
                <a:ea typeface="Calibri" panose="020F0502020204030204" pitchFamily="34" charset="0"/>
                <a:cs typeface="Times New Roman" panose="02020603050405020304" pitchFamily="18" charset="0"/>
              </a:rPr>
              <a:t>:</a:t>
            </a:r>
          </a:p>
          <a:p>
            <a:pPr marL="0" indent="0">
              <a:spcBef>
                <a:spcPts val="600"/>
              </a:spcBef>
              <a:buNone/>
            </a:pPr>
            <a:endParaRPr lang="ro-RO" sz="2500" i="1" dirty="0">
              <a:solidFill>
                <a:srgbClr val="2F5496"/>
              </a:solidFill>
              <a:latin typeface="Times New Roman" panose="02020603050405020304" pitchFamily="18" charset="0"/>
              <a:ea typeface="Calibri" panose="020F0502020204030204" pitchFamily="34" charset="0"/>
              <a:cs typeface="Times New Roman" panose="02020603050405020304" pitchFamily="18" charset="0"/>
            </a:endParaRPr>
          </a:p>
          <a:p>
            <a:pPr marL="180975" indent="-180975" algn="just">
              <a:lnSpc>
                <a:spcPct val="115000"/>
              </a:lnSpc>
              <a:spcBef>
                <a:spcPts val="0"/>
              </a:spcBef>
              <a:buClrTx/>
              <a:buFont typeface="Arial" panose="020B0604020202020204" pitchFamily="34" charset="0"/>
              <a:buChar char="•"/>
            </a:pPr>
            <a:r>
              <a:rPr lang="ro-RO" sz="3000" dirty="0">
                <a:latin typeface="Times New Roman" panose="02020603050405020304" pitchFamily="18" charset="0"/>
                <a:ea typeface="Calibri" panose="020F0502020204030204" pitchFamily="34" charset="0"/>
                <a:cs typeface="Times New Roman" panose="02020603050405020304" pitchFamily="18" charset="0"/>
              </a:rPr>
              <a:t>modernizarea si reabilitarea (pentru îmbunătățirea parametrilor relevanți- creșterea vitezei, siguranței rutiere, portanței etc.) rețelei de DJ care asigura conectivitatea, directa (DJ sau trasee compuse din mai multe DJ legate direct) sau indirectă (DJ/trasee legate de rețea prin intermediul unui DN modernizat) cu rețeaua TEN-T;</a:t>
            </a:r>
          </a:p>
          <a:p>
            <a:pPr marL="180975" indent="-180975" algn="just">
              <a:lnSpc>
                <a:spcPct val="115000"/>
              </a:lnSpc>
              <a:spcBef>
                <a:spcPts val="0"/>
              </a:spcBef>
              <a:buClrTx/>
              <a:buFont typeface="Arial" panose="020B0604020202020204" pitchFamily="34" charset="0"/>
              <a:buChar char="•"/>
            </a:pPr>
            <a:r>
              <a:rPr lang="ro-RO" sz="3000" dirty="0">
                <a:latin typeface="Times New Roman" panose="02020603050405020304" pitchFamily="18" charset="0"/>
                <a:ea typeface="Calibri" panose="020F0502020204030204" pitchFamily="34" charset="0"/>
                <a:cs typeface="Times New Roman" panose="02020603050405020304" pitchFamily="18" charset="0"/>
              </a:rPr>
              <a:t>construirea/modernizarea/reabilitarea sensurilor giratorii, pasarelelor pietonale, podurilor, a pasajelor rutiere precum și a stațiilor pentru transport public pe traseul DJ;</a:t>
            </a:r>
          </a:p>
          <a:p>
            <a:pPr marL="180975" indent="-180975" algn="just">
              <a:lnSpc>
                <a:spcPct val="115000"/>
              </a:lnSpc>
              <a:spcBef>
                <a:spcPts val="0"/>
              </a:spcBef>
              <a:buClrTx/>
              <a:buFont typeface="Arial" panose="020B0604020202020204" pitchFamily="34" charset="0"/>
              <a:buChar char="•"/>
            </a:pPr>
            <a:r>
              <a:rPr lang="ro-RO" sz="3000" dirty="0">
                <a:latin typeface="Times New Roman" panose="02020603050405020304" pitchFamily="18" charset="0"/>
                <a:ea typeface="Calibri" panose="020F0502020204030204" pitchFamily="34" charset="0"/>
                <a:cs typeface="Times New Roman" panose="02020603050405020304" pitchFamily="18" charset="0"/>
              </a:rPr>
              <a:t>construirea lucrărilor noi de artă ca parte a DJ, in functie de soluțiile tehnice propuse;</a:t>
            </a:r>
          </a:p>
          <a:p>
            <a:pPr marL="180975" indent="-180975" algn="just">
              <a:lnSpc>
                <a:spcPct val="115000"/>
              </a:lnSpc>
              <a:spcBef>
                <a:spcPts val="0"/>
              </a:spcBef>
              <a:buClrTx/>
              <a:buFont typeface="Arial" panose="020B0604020202020204" pitchFamily="34" charset="0"/>
              <a:buChar char="•"/>
            </a:pPr>
            <a:r>
              <a:rPr lang="ro-RO" sz="3000" dirty="0">
                <a:latin typeface="Times New Roman" panose="02020603050405020304" pitchFamily="18" charset="0"/>
                <a:ea typeface="Calibri" panose="020F0502020204030204" pitchFamily="34" charset="0"/>
                <a:cs typeface="Times New Roman" panose="02020603050405020304" pitchFamily="18" charset="0"/>
              </a:rPr>
              <a:t>realizarea de investiții destinate siguranței rutiere pentru pietoni și bicicliști pe traseul DJ (trasee pietonale și piste pentru bicicliști unde situația din teren o permite), inclusiv semnalistică verticală și orizontală pentru treceri de pietoni cu alimentare fotovoltaică;</a:t>
            </a:r>
          </a:p>
          <a:p>
            <a:pPr marL="180975" indent="-180975" algn="just">
              <a:lnSpc>
                <a:spcPct val="115000"/>
              </a:lnSpc>
              <a:spcBef>
                <a:spcPts val="0"/>
              </a:spcBef>
              <a:buClrTx/>
              <a:buFont typeface="Arial" panose="020B0604020202020204" pitchFamily="34" charset="0"/>
              <a:buChar char="•"/>
            </a:pPr>
            <a:r>
              <a:rPr lang="ro-RO" sz="3000" dirty="0">
                <a:latin typeface="Times New Roman" panose="02020603050405020304" pitchFamily="18" charset="0"/>
                <a:ea typeface="Calibri" panose="020F0502020204030204" pitchFamily="34" charset="0"/>
                <a:cs typeface="Times New Roman" panose="02020603050405020304" pitchFamily="18" charset="0"/>
              </a:rPr>
              <a:t>realizarea de investiții suplimentare pentru protecția drumului față de efectele generate de condiții meteorologice extreme – inundații, viscol etc.</a:t>
            </a:r>
          </a:p>
          <a:p>
            <a:pPr marL="180975" indent="-180975" algn="just">
              <a:lnSpc>
                <a:spcPct val="115000"/>
              </a:lnSpc>
              <a:spcBef>
                <a:spcPts val="0"/>
              </a:spcBef>
              <a:buClrTx/>
              <a:buFont typeface="Arial" panose="020B0604020202020204" pitchFamily="34" charset="0"/>
              <a:buChar char="•"/>
            </a:pPr>
            <a:endParaRPr lang="ro-RO" sz="2300" dirty="0">
              <a:latin typeface="Times New Roman" panose="02020603050405020304" pitchFamily="18" charset="0"/>
              <a:ea typeface="Calibri" panose="020F0502020204030204" pitchFamily="34" charset="0"/>
              <a:cs typeface="Times New Roman" panose="02020603050405020304" pitchFamily="18" charset="0"/>
            </a:endParaRPr>
          </a:p>
          <a:p>
            <a:pPr marL="0" indent="0" algn="just">
              <a:spcBef>
                <a:spcPts val="600"/>
              </a:spcBef>
              <a:spcAft>
                <a:spcPts val="600"/>
              </a:spcAft>
              <a:buNone/>
            </a:pPr>
            <a:r>
              <a:rPr lang="en-GB" sz="3000" b="1" dirty="0" err="1">
                <a:latin typeface="Times New Roman" panose="02020603050405020304" pitchFamily="18" charset="0"/>
                <a:ea typeface="Calibri" panose="020F0502020204030204" pitchFamily="34" charset="0"/>
                <a:cs typeface="Times New Roman" panose="02020603050405020304" pitchFamily="18" charset="0"/>
              </a:rPr>
              <a:t>Grup</a:t>
            </a:r>
            <a:r>
              <a:rPr lang="en-GB" sz="3000" b="1" dirty="0">
                <a:latin typeface="Times New Roman" panose="02020603050405020304" pitchFamily="18" charset="0"/>
                <a:ea typeface="Calibri" panose="020F0502020204030204" pitchFamily="34" charset="0"/>
                <a:cs typeface="Times New Roman" panose="02020603050405020304" pitchFamily="18" charset="0"/>
              </a:rPr>
              <a:t> </a:t>
            </a:r>
            <a:r>
              <a:rPr lang="ro-RO" sz="3000" b="1" dirty="0">
                <a:latin typeface="Times New Roman" panose="02020603050405020304" pitchFamily="18" charset="0"/>
                <a:ea typeface="Calibri" panose="020F0502020204030204" pitchFamily="34" charset="0"/>
                <a:cs typeface="Times New Roman" panose="02020603050405020304" pitchFamily="18" charset="0"/>
              </a:rPr>
              <a:t>ț</a:t>
            </a:r>
            <a:r>
              <a:rPr lang="en-GB" sz="3000" b="1" dirty="0">
                <a:latin typeface="Times New Roman" panose="02020603050405020304" pitchFamily="18" charset="0"/>
                <a:ea typeface="Calibri" panose="020F0502020204030204" pitchFamily="34" charset="0"/>
                <a:cs typeface="Times New Roman" panose="02020603050405020304" pitchFamily="18" charset="0"/>
              </a:rPr>
              <a:t>int</a:t>
            </a:r>
            <a:r>
              <a:rPr lang="ro-RO" sz="3000" b="1" dirty="0">
                <a:latin typeface="Times New Roman" panose="02020603050405020304" pitchFamily="18" charset="0"/>
                <a:ea typeface="Calibri" panose="020F0502020204030204" pitchFamily="34" charset="0"/>
                <a:cs typeface="Times New Roman" panose="02020603050405020304" pitchFamily="18" charset="0"/>
              </a:rPr>
              <a:t>ă</a:t>
            </a:r>
            <a:r>
              <a:rPr lang="en-GB" sz="3000" b="1" dirty="0">
                <a:latin typeface="Times New Roman" panose="02020603050405020304" pitchFamily="18" charset="0"/>
                <a:ea typeface="Calibri" panose="020F0502020204030204" pitchFamily="34" charset="0"/>
                <a:cs typeface="Times New Roman" panose="02020603050405020304" pitchFamily="18" charset="0"/>
              </a:rPr>
              <a:t>: </a:t>
            </a:r>
            <a:r>
              <a:rPr lang="ro-RO" sz="3000" dirty="0">
                <a:latin typeface="Times New Roman" panose="02020603050405020304" pitchFamily="18" charset="0"/>
                <a:ea typeface="Calibri" panose="020F0502020204030204" pitchFamily="34" charset="0"/>
                <a:cs typeface="Times New Roman" panose="02020603050405020304" pitchFamily="18" charset="0"/>
              </a:rPr>
              <a:t>locuitori</a:t>
            </a:r>
            <a:r>
              <a:rPr lang="en-GB" sz="3000" dirty="0">
                <a:latin typeface="Times New Roman" panose="02020603050405020304" pitchFamily="18" charset="0"/>
                <a:ea typeface="Calibri" panose="020F0502020204030204" pitchFamily="34" charset="0"/>
                <a:cs typeface="Times New Roman" panose="02020603050405020304" pitchFamily="18" charset="0"/>
              </a:rPr>
              <a:t>, </a:t>
            </a:r>
            <a:r>
              <a:rPr lang="en-GB" sz="3000"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agen</a:t>
            </a:r>
            <a:r>
              <a:rPr lang="ro-RO" sz="30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ț</a:t>
            </a:r>
            <a:r>
              <a:rPr lang="en-GB" sz="3000"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i</a:t>
            </a:r>
            <a:r>
              <a:rPr lang="en-GB" sz="30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economici</a:t>
            </a:r>
            <a:endParaRPr lang="ro-RO" sz="30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endParaRPr>
          </a:p>
          <a:p>
            <a:pPr marL="0" indent="0">
              <a:spcBef>
                <a:spcPts val="600"/>
              </a:spcBef>
              <a:buNone/>
            </a:pPr>
            <a:r>
              <a:rPr lang="ro-RO" sz="3000" b="1" dirty="0">
                <a:latin typeface="Times New Roman" panose="02020603050405020304" pitchFamily="18" charset="0"/>
                <a:ea typeface="Calibri" panose="020F0502020204030204" pitchFamily="34" charset="0"/>
                <a:cs typeface="Times New Roman" panose="02020603050405020304" pitchFamily="18" charset="0"/>
              </a:rPr>
              <a:t>Modalitatea de implementare</a:t>
            </a:r>
            <a:r>
              <a:rPr lang="ro-RO" sz="3000" dirty="0">
                <a:latin typeface="Times New Roman" panose="02020603050405020304" pitchFamily="18" charset="0"/>
                <a:ea typeface="Calibri" panose="020F0502020204030204" pitchFamily="34" charset="0"/>
                <a:cs typeface="Times New Roman" panose="02020603050405020304" pitchFamily="18" charset="0"/>
              </a:rPr>
              <a:t>: conform </a:t>
            </a:r>
            <a:r>
              <a:rPr lang="ro-RO" sz="30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strategi</a:t>
            </a:r>
            <a:r>
              <a:rPr lang="en-GB" sz="3000"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ei</a:t>
            </a:r>
            <a:r>
              <a:rPr lang="ro-RO" sz="30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de dezvoltare </a:t>
            </a:r>
            <a:r>
              <a:rPr lang="en-GB" sz="30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a j</a:t>
            </a:r>
            <a:r>
              <a:rPr lang="ro-RO" sz="30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udeț</a:t>
            </a:r>
            <a:r>
              <a:rPr lang="en-GB" sz="3000"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ului</a:t>
            </a:r>
            <a:r>
              <a:rPr lang="ro-RO" sz="30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a:t>
            </a:r>
            <a:br>
              <a:rPr lang="ro-RO" sz="2300"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br>
            <a:endParaRPr lang="ro-RO" sz="23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endParaRPr>
          </a:p>
          <a:p>
            <a:pPr marL="0" indent="0">
              <a:spcBef>
                <a:spcPts val="600"/>
              </a:spcBef>
              <a:buNone/>
            </a:pPr>
            <a:br>
              <a:rPr lang="ro-RO" sz="2300"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br>
            <a:endParaRPr lang="ro-RO" sz="23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endParaRPr>
          </a:p>
          <a:p>
            <a:pPr marL="0" indent="0">
              <a:spcBef>
                <a:spcPts val="0"/>
              </a:spcBef>
              <a:buNone/>
            </a:pPr>
            <a:br>
              <a:rPr lang="ro-RO" sz="1800" dirty="0">
                <a:effectLst/>
                <a:latin typeface="Calibri" panose="020F0502020204030204" pitchFamily="34" charset="0"/>
                <a:ea typeface="Calibri" panose="020F0502020204030204" pitchFamily="34" charset="0"/>
                <a:cs typeface="Times New Roman" panose="02020603050405020304" pitchFamily="18" charset="0"/>
              </a:rPr>
            </a:br>
            <a:endParaRPr lang="ro-RO" dirty="0"/>
          </a:p>
        </p:txBody>
      </p:sp>
      <p:pic>
        <p:nvPicPr>
          <p:cNvPr id="4" name="Picture 3">
            <a:extLst>
              <a:ext uri="{FF2B5EF4-FFF2-40B4-BE49-F238E27FC236}">
                <a16:creationId xmlns:a16="http://schemas.microsoft.com/office/drawing/2014/main" id="{AB978C23-AF59-4592-ABD0-6FE2AC3C3986}"/>
              </a:ext>
            </a:extLst>
          </p:cNvPr>
          <p:cNvPicPr>
            <a:picLocks noChangeAspect="1"/>
          </p:cNvPicPr>
          <p:nvPr/>
        </p:nvPicPr>
        <p:blipFill>
          <a:blip r:embed="rId2"/>
          <a:stretch>
            <a:fillRect/>
          </a:stretch>
        </p:blipFill>
        <p:spPr>
          <a:xfrm>
            <a:off x="10154653" y="5895498"/>
            <a:ext cx="1814945" cy="962501"/>
          </a:xfrm>
          <a:prstGeom prst="rect">
            <a:avLst/>
          </a:prstGeom>
        </p:spPr>
      </p:pic>
    </p:spTree>
    <p:extLst>
      <p:ext uri="{BB962C8B-B14F-4D97-AF65-F5344CB8AC3E}">
        <p14:creationId xmlns:p14="http://schemas.microsoft.com/office/powerpoint/2010/main" val="17716298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BC8BBEB-3064-45E1-B6B0-5EB8EDAC04AA}"/>
              </a:ext>
            </a:extLst>
          </p:cNvPr>
          <p:cNvSpPr>
            <a:spLocks noGrp="1"/>
          </p:cNvSpPr>
          <p:nvPr>
            <p:ph idx="1"/>
          </p:nvPr>
        </p:nvSpPr>
        <p:spPr>
          <a:xfrm>
            <a:off x="521647" y="1118666"/>
            <a:ext cx="10565394" cy="6298441"/>
          </a:xfrm>
        </p:spPr>
        <p:txBody>
          <a:bodyPr>
            <a:normAutofit/>
          </a:bodyPr>
          <a:lstStyle/>
          <a:p>
            <a:pPr marL="0" indent="0">
              <a:spcBef>
                <a:spcPts val="0"/>
              </a:spcBef>
              <a:buNone/>
            </a:pPr>
            <a:endParaRPr lang="ro-RO"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lvl="0" indent="0">
              <a:spcBef>
                <a:spcPts val="0"/>
              </a:spcBef>
              <a:buNone/>
            </a:pPr>
            <a:r>
              <a:rPr lang="ro-RO" b="1" dirty="0">
                <a:solidFill>
                  <a:srgbClr val="00B050"/>
                </a:solidFill>
                <a:latin typeface="Times New Roman" panose="02020603050405020304" pitchFamily="18" charset="0"/>
              </a:rPr>
              <a:t>Acțiunea 4.2 Investiții destinate sistemului de transport public  adaptat nevoilor, cerințelelor actuale ale mediului și siguranței pasagerilor, coroborate cu infrastructura de acostare din arealul ITI DD</a:t>
            </a:r>
          </a:p>
          <a:p>
            <a:pPr marL="0" indent="0">
              <a:spcBef>
                <a:spcPts val="0"/>
              </a:spcBef>
              <a:buNone/>
            </a:pPr>
            <a:endParaRPr lang="ro-RO" b="1" i="1" dirty="0">
              <a:solidFill>
                <a:srgbClr val="2F5496"/>
              </a:solidFill>
              <a:latin typeface="Times New Roman" panose="02020603050405020304" pitchFamily="18" charset="0"/>
              <a:ea typeface="Calibri" panose="020F0502020204030204" pitchFamily="34" charset="0"/>
              <a:cs typeface="Times New Roman" panose="02020603050405020304" pitchFamily="18" charset="0"/>
            </a:endParaRPr>
          </a:p>
          <a:p>
            <a:pPr marL="0" indent="0">
              <a:spcBef>
                <a:spcPts val="0"/>
              </a:spcBef>
              <a:buNone/>
            </a:pPr>
            <a:endParaRPr lang="ro-RO" b="1" i="1" dirty="0">
              <a:solidFill>
                <a:srgbClr val="2F5496"/>
              </a:solidFill>
              <a:latin typeface="Times New Roman" panose="02020603050405020304" pitchFamily="18" charset="0"/>
              <a:ea typeface="Calibri" panose="020F0502020204030204" pitchFamily="34" charset="0"/>
              <a:cs typeface="Times New Roman" panose="02020603050405020304" pitchFamily="18" charset="0"/>
            </a:endParaRPr>
          </a:p>
          <a:p>
            <a:pPr marL="0" indent="0">
              <a:spcBef>
                <a:spcPts val="0"/>
              </a:spcBef>
              <a:buNone/>
            </a:pPr>
            <a:r>
              <a:rPr lang="ro-RO" b="1" i="1" dirty="0">
                <a:solidFill>
                  <a:srgbClr val="2F5496"/>
                </a:solidFill>
                <a:latin typeface="Times New Roman" panose="02020603050405020304" pitchFamily="18" charset="0"/>
                <a:ea typeface="Calibri" panose="020F0502020204030204" pitchFamily="34" charset="0"/>
                <a:cs typeface="Times New Roman" panose="02020603050405020304" pitchFamily="18" charset="0"/>
              </a:rPr>
              <a:t>Activități orientative</a:t>
            </a:r>
            <a:r>
              <a:rPr lang="ro-RO" i="1" dirty="0">
                <a:solidFill>
                  <a:srgbClr val="2F5496"/>
                </a:solidFill>
                <a:latin typeface="Times New Roman" panose="02020603050405020304" pitchFamily="18" charset="0"/>
                <a:ea typeface="Calibri" panose="020F0502020204030204" pitchFamily="34" charset="0"/>
                <a:cs typeface="Times New Roman" panose="02020603050405020304" pitchFamily="18" charset="0"/>
              </a:rPr>
              <a:t>:</a:t>
            </a:r>
          </a:p>
          <a:p>
            <a:pPr marL="0" indent="0">
              <a:spcBef>
                <a:spcPts val="0"/>
              </a:spcBef>
              <a:buNone/>
            </a:pPr>
            <a:endParaRPr lang="ro-RO" b="1" dirty="0">
              <a:solidFill>
                <a:srgbClr val="00B050"/>
              </a:solidFill>
              <a:latin typeface="Times New Roman" panose="02020603050405020304" pitchFamily="18" charset="0"/>
            </a:endParaRPr>
          </a:p>
          <a:p>
            <a:pPr marL="180975" indent="-180975" algn="just">
              <a:spcBef>
                <a:spcPts val="0"/>
              </a:spcBef>
              <a:buClrTx/>
              <a:buFont typeface="Arial" panose="020B0604020202020204" pitchFamily="34" charset="0"/>
              <a:buChar char="•"/>
            </a:pPr>
            <a:r>
              <a:rPr lang="en-GB" dirty="0" err="1">
                <a:solidFill>
                  <a:schemeClr val="tx1"/>
                </a:solidFill>
                <a:latin typeface="Times New Roman" panose="02020603050405020304" pitchFamily="18" charset="0"/>
                <a:cs typeface="Times New Roman" panose="02020603050405020304" pitchFamily="18" charset="0"/>
              </a:rPr>
              <a:t>achiziționarea</a:t>
            </a:r>
            <a:r>
              <a:rPr lang="en-GB" dirty="0">
                <a:solidFill>
                  <a:schemeClr val="tx1"/>
                </a:solidFill>
                <a:latin typeface="Times New Roman" panose="02020603050405020304" pitchFamily="18" charset="0"/>
                <a:cs typeface="Times New Roman" panose="02020603050405020304" pitchFamily="18" charset="0"/>
              </a:rPr>
              <a:t> de nave </a:t>
            </a:r>
            <a:r>
              <a:rPr lang="en-GB" dirty="0" err="1">
                <a:solidFill>
                  <a:schemeClr val="tx1"/>
                </a:solidFill>
                <a:latin typeface="Times New Roman" panose="02020603050405020304" pitchFamily="18" charset="0"/>
                <a:cs typeface="Times New Roman" panose="02020603050405020304" pitchFamily="18" charset="0"/>
              </a:rPr>
              <a:t>performante</a:t>
            </a:r>
            <a:r>
              <a:rPr lang="en-GB" dirty="0">
                <a:solidFill>
                  <a:schemeClr val="tx1"/>
                </a:solidFill>
                <a:latin typeface="Times New Roman" panose="02020603050405020304" pitchFamily="18" charset="0"/>
                <a:cs typeface="Times New Roman" panose="02020603050405020304" pitchFamily="18" charset="0"/>
              </a:rPr>
              <a:t> energetic, </a:t>
            </a:r>
            <a:r>
              <a:rPr lang="en-GB" dirty="0" err="1">
                <a:solidFill>
                  <a:schemeClr val="tx1"/>
                </a:solidFill>
                <a:latin typeface="Times New Roman" panose="02020603050405020304" pitchFamily="18" charset="0"/>
                <a:cs typeface="Times New Roman" panose="02020603050405020304" pitchFamily="18" charset="0"/>
              </a:rPr>
              <a:t>adaptate</a:t>
            </a:r>
            <a:r>
              <a:rPr lang="en-GB" dirty="0">
                <a:solidFill>
                  <a:schemeClr val="tx1"/>
                </a:solidFill>
                <a:latin typeface="Times New Roman" panose="02020603050405020304" pitchFamily="18" charset="0"/>
                <a:cs typeface="Times New Roman" panose="02020603050405020304" pitchFamily="18" charset="0"/>
              </a:rPr>
              <a:t> </a:t>
            </a:r>
            <a:r>
              <a:rPr lang="en-GB" dirty="0" err="1">
                <a:solidFill>
                  <a:schemeClr val="tx1"/>
                </a:solidFill>
                <a:latin typeface="Times New Roman" panose="02020603050405020304" pitchFamily="18" charset="0"/>
                <a:cs typeface="Times New Roman" panose="02020603050405020304" pitchFamily="18" charset="0"/>
              </a:rPr>
              <a:t>nevoilor</a:t>
            </a:r>
            <a:r>
              <a:rPr lang="en-GB" dirty="0">
                <a:solidFill>
                  <a:schemeClr val="tx1"/>
                </a:solidFill>
                <a:latin typeface="Times New Roman" panose="02020603050405020304" pitchFamily="18" charset="0"/>
                <a:cs typeface="Times New Roman" panose="02020603050405020304" pitchFamily="18" charset="0"/>
              </a:rPr>
              <a:t> de transport public, </a:t>
            </a:r>
            <a:r>
              <a:rPr lang="en-GB" dirty="0" err="1">
                <a:solidFill>
                  <a:schemeClr val="tx1"/>
                </a:solidFill>
                <a:latin typeface="Times New Roman" panose="02020603050405020304" pitchFamily="18" charset="0"/>
                <a:cs typeface="Times New Roman" panose="02020603050405020304" pitchFamily="18" charset="0"/>
              </a:rPr>
              <a:t>pentru</a:t>
            </a:r>
            <a:r>
              <a:rPr lang="en-GB" dirty="0">
                <a:solidFill>
                  <a:schemeClr val="tx1"/>
                </a:solidFill>
                <a:latin typeface="Times New Roman" panose="02020603050405020304" pitchFamily="18" charset="0"/>
                <a:cs typeface="Times New Roman" panose="02020603050405020304" pitchFamily="18" charset="0"/>
              </a:rPr>
              <a:t> a </a:t>
            </a:r>
            <a:r>
              <a:rPr lang="en-GB" dirty="0" err="1">
                <a:solidFill>
                  <a:schemeClr val="tx1"/>
                </a:solidFill>
                <a:latin typeface="Times New Roman" panose="02020603050405020304" pitchFamily="18" charset="0"/>
                <a:cs typeface="Times New Roman" panose="02020603050405020304" pitchFamily="18" charset="0"/>
              </a:rPr>
              <a:t>satisface</a:t>
            </a:r>
            <a:r>
              <a:rPr lang="en-GB" dirty="0">
                <a:solidFill>
                  <a:schemeClr val="tx1"/>
                </a:solidFill>
                <a:latin typeface="Times New Roman" panose="02020603050405020304" pitchFamily="18" charset="0"/>
                <a:cs typeface="Times New Roman" panose="02020603050405020304" pitchFamily="18" charset="0"/>
              </a:rPr>
              <a:t> </a:t>
            </a:r>
            <a:r>
              <a:rPr lang="en-GB" dirty="0" err="1">
                <a:solidFill>
                  <a:schemeClr val="tx1"/>
                </a:solidFill>
                <a:latin typeface="Times New Roman" panose="02020603050405020304" pitchFamily="18" charset="0"/>
                <a:cs typeface="Times New Roman" panose="02020603050405020304" pitchFamily="18" charset="0"/>
              </a:rPr>
              <a:t>cerin</a:t>
            </a:r>
            <a:r>
              <a:rPr lang="ro-RO" dirty="0">
                <a:solidFill>
                  <a:schemeClr val="tx1"/>
                </a:solidFill>
                <a:latin typeface="Times New Roman" panose="02020603050405020304" pitchFamily="18" charset="0"/>
                <a:cs typeface="Times New Roman" panose="02020603050405020304" pitchFamily="18" charset="0"/>
              </a:rPr>
              <a:t>ț</a:t>
            </a:r>
            <a:r>
              <a:rPr lang="en-GB" dirty="0" err="1">
                <a:solidFill>
                  <a:schemeClr val="tx1"/>
                </a:solidFill>
                <a:latin typeface="Times New Roman" panose="02020603050405020304" pitchFamily="18" charset="0"/>
                <a:cs typeface="Times New Roman" panose="02020603050405020304" pitchFamily="18" charset="0"/>
              </a:rPr>
              <a:t>ele</a:t>
            </a:r>
            <a:r>
              <a:rPr lang="en-GB" dirty="0">
                <a:solidFill>
                  <a:schemeClr val="tx1"/>
                </a:solidFill>
                <a:latin typeface="Times New Roman" panose="02020603050405020304" pitchFamily="18" charset="0"/>
                <a:cs typeface="Times New Roman" panose="02020603050405020304" pitchFamily="18" charset="0"/>
              </a:rPr>
              <a:t> </a:t>
            </a:r>
            <a:r>
              <a:rPr lang="en-GB" dirty="0" err="1">
                <a:solidFill>
                  <a:schemeClr val="tx1"/>
                </a:solidFill>
                <a:latin typeface="Times New Roman" panose="02020603050405020304" pitchFamily="18" charset="0"/>
                <a:cs typeface="Times New Roman" panose="02020603050405020304" pitchFamily="18" charset="0"/>
              </a:rPr>
              <a:t>actuale</a:t>
            </a:r>
            <a:r>
              <a:rPr lang="en-GB" dirty="0">
                <a:solidFill>
                  <a:schemeClr val="tx1"/>
                </a:solidFill>
                <a:latin typeface="Times New Roman" panose="02020603050405020304" pitchFamily="18" charset="0"/>
                <a:cs typeface="Times New Roman" panose="02020603050405020304" pitchFamily="18" charset="0"/>
              </a:rPr>
              <a:t> ale </a:t>
            </a:r>
            <a:r>
              <a:rPr lang="en-GB" dirty="0" err="1">
                <a:solidFill>
                  <a:schemeClr val="tx1"/>
                </a:solidFill>
                <a:latin typeface="Times New Roman" panose="02020603050405020304" pitchFamily="18" charset="0"/>
                <a:cs typeface="Times New Roman" panose="02020603050405020304" pitchFamily="18" charset="0"/>
              </a:rPr>
              <a:t>mediului</a:t>
            </a:r>
            <a:r>
              <a:rPr lang="en-GB" dirty="0">
                <a:solidFill>
                  <a:schemeClr val="tx1"/>
                </a:solidFill>
                <a:latin typeface="Times New Roman" panose="02020603050405020304" pitchFamily="18" charset="0"/>
                <a:cs typeface="Times New Roman" panose="02020603050405020304" pitchFamily="18" charset="0"/>
              </a:rPr>
              <a:t> </a:t>
            </a:r>
            <a:r>
              <a:rPr lang="en-GB" dirty="0" err="1">
                <a:solidFill>
                  <a:schemeClr val="tx1"/>
                </a:solidFill>
                <a:latin typeface="Times New Roman" panose="02020603050405020304" pitchFamily="18" charset="0"/>
                <a:cs typeface="Times New Roman" panose="02020603050405020304" pitchFamily="18" charset="0"/>
              </a:rPr>
              <a:t>și</a:t>
            </a:r>
            <a:r>
              <a:rPr lang="en-GB" dirty="0">
                <a:solidFill>
                  <a:schemeClr val="tx1"/>
                </a:solidFill>
                <a:latin typeface="Times New Roman" panose="02020603050405020304" pitchFamily="18" charset="0"/>
                <a:cs typeface="Times New Roman" panose="02020603050405020304" pitchFamily="18" charset="0"/>
              </a:rPr>
              <a:t> </a:t>
            </a:r>
            <a:r>
              <a:rPr lang="en-GB" dirty="0" err="1">
                <a:solidFill>
                  <a:schemeClr val="tx1"/>
                </a:solidFill>
                <a:latin typeface="Times New Roman" panose="02020603050405020304" pitchFamily="18" charset="0"/>
                <a:cs typeface="Times New Roman" panose="02020603050405020304" pitchFamily="18" charset="0"/>
              </a:rPr>
              <a:t>siguranța</a:t>
            </a:r>
            <a:r>
              <a:rPr lang="en-GB" dirty="0">
                <a:solidFill>
                  <a:schemeClr val="tx1"/>
                </a:solidFill>
                <a:latin typeface="Times New Roman" panose="02020603050405020304" pitchFamily="18" charset="0"/>
                <a:cs typeface="Times New Roman" panose="02020603050405020304" pitchFamily="18" charset="0"/>
              </a:rPr>
              <a:t> </a:t>
            </a:r>
            <a:r>
              <a:rPr lang="en-GB" dirty="0" err="1">
                <a:solidFill>
                  <a:schemeClr val="tx1"/>
                </a:solidFill>
                <a:latin typeface="Times New Roman" panose="02020603050405020304" pitchFamily="18" charset="0"/>
                <a:cs typeface="Times New Roman" panose="02020603050405020304" pitchFamily="18" charset="0"/>
              </a:rPr>
              <a:t>pasagerilor</a:t>
            </a:r>
            <a:r>
              <a:rPr lang="en-GB" dirty="0">
                <a:solidFill>
                  <a:schemeClr val="tx1"/>
                </a:solidFill>
                <a:latin typeface="Times New Roman" panose="02020603050405020304" pitchFamily="18" charset="0"/>
                <a:cs typeface="Times New Roman" panose="02020603050405020304" pitchFamily="18" charset="0"/>
              </a:rPr>
              <a:t> (</a:t>
            </a:r>
            <a:r>
              <a:rPr lang="en-GB" dirty="0" err="1">
                <a:solidFill>
                  <a:schemeClr val="tx1"/>
                </a:solidFill>
                <a:latin typeface="Times New Roman" panose="02020603050405020304" pitchFamily="18" charset="0"/>
                <a:cs typeface="Times New Roman" panose="02020603050405020304" pitchFamily="18" charset="0"/>
              </a:rPr>
              <a:t>locuitori+turiști</a:t>
            </a:r>
            <a:r>
              <a:rPr lang="en-GB" dirty="0">
                <a:solidFill>
                  <a:schemeClr val="tx1"/>
                </a:solidFill>
                <a:latin typeface="Times New Roman" panose="02020603050405020304" pitchFamily="18" charset="0"/>
                <a:cs typeface="Times New Roman" panose="02020603050405020304" pitchFamily="18" charset="0"/>
              </a:rPr>
              <a:t>)</a:t>
            </a:r>
          </a:p>
          <a:p>
            <a:pPr marL="180975" indent="-180975" algn="just">
              <a:spcBef>
                <a:spcPts val="0"/>
              </a:spcBef>
              <a:buClrTx/>
              <a:buFont typeface="Arial" panose="020B0604020202020204" pitchFamily="34" charset="0"/>
              <a:buChar char="•"/>
            </a:pPr>
            <a:r>
              <a:rPr lang="en-GB" dirty="0" err="1">
                <a:solidFill>
                  <a:schemeClr val="tx1"/>
                </a:solidFill>
                <a:latin typeface="Times New Roman" panose="02020603050405020304" pitchFamily="18" charset="0"/>
                <a:cs typeface="Times New Roman" panose="02020603050405020304" pitchFamily="18" charset="0"/>
              </a:rPr>
              <a:t>construirea</a:t>
            </a:r>
            <a:r>
              <a:rPr lang="en-GB" dirty="0">
                <a:solidFill>
                  <a:schemeClr val="tx1"/>
                </a:solidFill>
                <a:latin typeface="Times New Roman" panose="02020603050405020304" pitchFamily="18" charset="0"/>
                <a:cs typeface="Times New Roman" panose="02020603050405020304" pitchFamily="18" charset="0"/>
              </a:rPr>
              <a:t>/</a:t>
            </a:r>
            <a:r>
              <a:rPr lang="en-GB" dirty="0" err="1">
                <a:solidFill>
                  <a:schemeClr val="tx1"/>
                </a:solidFill>
                <a:latin typeface="Times New Roman" panose="02020603050405020304" pitchFamily="18" charset="0"/>
                <a:cs typeface="Times New Roman" panose="02020603050405020304" pitchFamily="18" charset="0"/>
              </a:rPr>
              <a:t>modernizarea</a:t>
            </a:r>
            <a:r>
              <a:rPr lang="en-GB" dirty="0">
                <a:solidFill>
                  <a:schemeClr val="tx1"/>
                </a:solidFill>
                <a:latin typeface="Times New Roman" panose="02020603050405020304" pitchFamily="18" charset="0"/>
                <a:cs typeface="Times New Roman" panose="02020603050405020304" pitchFamily="18" charset="0"/>
              </a:rPr>
              <a:t>/</a:t>
            </a:r>
            <a:r>
              <a:rPr lang="en-GB" dirty="0" err="1">
                <a:solidFill>
                  <a:schemeClr val="tx1"/>
                </a:solidFill>
                <a:latin typeface="Times New Roman" panose="02020603050405020304" pitchFamily="18" charset="0"/>
                <a:cs typeface="Times New Roman" panose="02020603050405020304" pitchFamily="18" charset="0"/>
              </a:rPr>
              <a:t>reabilitarea</a:t>
            </a:r>
            <a:r>
              <a:rPr lang="en-GB" dirty="0">
                <a:solidFill>
                  <a:schemeClr val="tx1"/>
                </a:solidFill>
                <a:latin typeface="Times New Roman" panose="02020603050405020304" pitchFamily="18" charset="0"/>
                <a:cs typeface="Times New Roman" panose="02020603050405020304" pitchFamily="18" charset="0"/>
              </a:rPr>
              <a:t> </a:t>
            </a:r>
            <a:r>
              <a:rPr lang="en-GB" dirty="0" err="1">
                <a:solidFill>
                  <a:schemeClr val="tx1"/>
                </a:solidFill>
                <a:latin typeface="Times New Roman" panose="02020603050405020304" pitchFamily="18" charset="0"/>
                <a:cs typeface="Times New Roman" panose="02020603050405020304" pitchFamily="18" charset="0"/>
              </a:rPr>
              <a:t>facilitatilor</a:t>
            </a:r>
            <a:r>
              <a:rPr lang="en-GB" dirty="0">
                <a:solidFill>
                  <a:schemeClr val="tx1"/>
                </a:solidFill>
                <a:latin typeface="Times New Roman" panose="02020603050405020304" pitchFamily="18" charset="0"/>
                <a:cs typeface="Times New Roman" panose="02020603050405020304" pitchFamily="18" charset="0"/>
              </a:rPr>
              <a:t> de </a:t>
            </a:r>
            <a:r>
              <a:rPr lang="en-GB" dirty="0" err="1">
                <a:solidFill>
                  <a:schemeClr val="tx1"/>
                </a:solidFill>
                <a:latin typeface="Times New Roman" panose="02020603050405020304" pitchFamily="18" charset="0"/>
                <a:cs typeface="Times New Roman" panose="02020603050405020304" pitchFamily="18" charset="0"/>
              </a:rPr>
              <a:t>acostare</a:t>
            </a:r>
            <a:r>
              <a:rPr lang="en-GB" dirty="0">
                <a:solidFill>
                  <a:schemeClr val="tx1"/>
                </a:solidFill>
                <a:latin typeface="Times New Roman" panose="02020603050405020304" pitchFamily="18" charset="0"/>
                <a:cs typeface="Times New Roman" panose="02020603050405020304" pitchFamily="18" charset="0"/>
              </a:rPr>
              <a:t> a </a:t>
            </a:r>
            <a:r>
              <a:rPr lang="en-GB" dirty="0" err="1">
                <a:solidFill>
                  <a:schemeClr val="tx1"/>
                </a:solidFill>
                <a:latin typeface="Times New Roman" panose="02020603050405020304" pitchFamily="18" charset="0"/>
                <a:cs typeface="Times New Roman" panose="02020603050405020304" pitchFamily="18" charset="0"/>
              </a:rPr>
              <a:t>navelor</a:t>
            </a:r>
            <a:r>
              <a:rPr lang="en-GB" dirty="0">
                <a:solidFill>
                  <a:schemeClr val="tx1"/>
                </a:solidFill>
                <a:latin typeface="Times New Roman" panose="02020603050405020304" pitchFamily="18" charset="0"/>
                <a:cs typeface="Times New Roman" panose="02020603050405020304" pitchFamily="18" charset="0"/>
              </a:rPr>
              <a:t> de transport </a:t>
            </a:r>
            <a:r>
              <a:rPr lang="en-GB" dirty="0" err="1">
                <a:solidFill>
                  <a:schemeClr val="tx1"/>
                </a:solidFill>
                <a:latin typeface="Times New Roman" panose="02020603050405020304" pitchFamily="18" charset="0"/>
                <a:cs typeface="Times New Roman" panose="02020603050405020304" pitchFamily="18" charset="0"/>
              </a:rPr>
              <a:t>pasageri</a:t>
            </a:r>
            <a:r>
              <a:rPr lang="en-GB" dirty="0">
                <a:solidFill>
                  <a:schemeClr val="tx1"/>
                </a:solidFill>
                <a:latin typeface="Times New Roman" panose="02020603050405020304" pitchFamily="18" charset="0"/>
                <a:cs typeface="Times New Roman" panose="02020603050405020304" pitchFamily="18" charset="0"/>
              </a:rPr>
              <a:t>, </a:t>
            </a:r>
            <a:r>
              <a:rPr lang="en-GB" dirty="0" err="1">
                <a:solidFill>
                  <a:schemeClr val="tx1"/>
                </a:solidFill>
                <a:latin typeface="Times New Roman" panose="02020603050405020304" pitchFamily="18" charset="0"/>
                <a:cs typeface="Times New Roman" panose="02020603050405020304" pitchFamily="18" charset="0"/>
              </a:rPr>
              <a:t>ambarcațiuni</a:t>
            </a:r>
            <a:r>
              <a:rPr lang="en-GB" dirty="0">
                <a:solidFill>
                  <a:schemeClr val="tx1"/>
                </a:solidFill>
                <a:latin typeface="Times New Roman" panose="02020603050405020304" pitchFamily="18" charset="0"/>
                <a:cs typeface="Times New Roman" panose="02020603050405020304" pitchFamily="18" charset="0"/>
              </a:rPr>
              <a:t> de </a:t>
            </a:r>
            <a:r>
              <a:rPr lang="en-GB" dirty="0" err="1">
                <a:solidFill>
                  <a:schemeClr val="tx1"/>
                </a:solidFill>
                <a:latin typeface="Times New Roman" panose="02020603050405020304" pitchFamily="18" charset="0"/>
                <a:cs typeface="Times New Roman" panose="02020603050405020304" pitchFamily="18" charset="0"/>
              </a:rPr>
              <a:t>agrement</a:t>
            </a:r>
            <a:r>
              <a:rPr lang="en-GB" dirty="0">
                <a:solidFill>
                  <a:schemeClr val="tx1"/>
                </a:solidFill>
                <a:latin typeface="Times New Roman" panose="02020603050405020304" pitchFamily="18" charset="0"/>
                <a:cs typeface="Times New Roman" panose="02020603050405020304" pitchFamily="18" charset="0"/>
              </a:rPr>
              <a:t>, </a:t>
            </a:r>
            <a:r>
              <a:rPr lang="en-GB" dirty="0" err="1">
                <a:solidFill>
                  <a:schemeClr val="tx1"/>
                </a:solidFill>
                <a:latin typeface="Times New Roman" panose="02020603050405020304" pitchFamily="18" charset="0"/>
                <a:cs typeface="Times New Roman" panose="02020603050405020304" pitchFamily="18" charset="0"/>
              </a:rPr>
              <a:t>sistemele</a:t>
            </a:r>
            <a:r>
              <a:rPr lang="en-GB" dirty="0">
                <a:solidFill>
                  <a:schemeClr val="tx1"/>
                </a:solidFill>
                <a:latin typeface="Times New Roman" panose="02020603050405020304" pitchFamily="18" charset="0"/>
                <a:cs typeface="Times New Roman" panose="02020603050405020304" pitchFamily="18" charset="0"/>
              </a:rPr>
              <a:t> de </a:t>
            </a:r>
            <a:r>
              <a:rPr lang="en-GB" dirty="0" err="1">
                <a:solidFill>
                  <a:schemeClr val="tx1"/>
                </a:solidFill>
                <a:latin typeface="Times New Roman" panose="02020603050405020304" pitchFamily="18" charset="0"/>
                <a:cs typeface="Times New Roman" panose="02020603050405020304" pitchFamily="18" charset="0"/>
              </a:rPr>
              <a:t>ancorare</a:t>
            </a:r>
            <a:r>
              <a:rPr lang="en-GB" dirty="0">
                <a:solidFill>
                  <a:schemeClr val="tx1"/>
                </a:solidFill>
                <a:latin typeface="Times New Roman" panose="02020603050405020304" pitchFamily="18" charset="0"/>
                <a:cs typeface="Times New Roman" panose="02020603050405020304" pitchFamily="18" charset="0"/>
              </a:rPr>
              <a:t> </a:t>
            </a:r>
            <a:r>
              <a:rPr lang="en-GB" dirty="0" err="1">
                <a:solidFill>
                  <a:schemeClr val="tx1"/>
                </a:solidFill>
                <a:latin typeface="Times New Roman" panose="02020603050405020304" pitchFamily="18" charset="0"/>
                <a:cs typeface="Times New Roman" panose="02020603050405020304" pitchFamily="18" charset="0"/>
              </a:rPr>
              <a:t>și</a:t>
            </a:r>
            <a:r>
              <a:rPr lang="en-GB" dirty="0">
                <a:solidFill>
                  <a:schemeClr val="tx1"/>
                </a:solidFill>
                <a:latin typeface="Times New Roman" panose="02020603050405020304" pitchFamily="18" charset="0"/>
                <a:cs typeface="Times New Roman" panose="02020603050405020304" pitchFamily="18" charset="0"/>
              </a:rPr>
              <a:t> </a:t>
            </a:r>
            <a:r>
              <a:rPr lang="en-GB" dirty="0" err="1">
                <a:solidFill>
                  <a:schemeClr val="tx1"/>
                </a:solidFill>
                <a:latin typeface="Times New Roman" panose="02020603050405020304" pitchFamily="18" charset="0"/>
                <a:cs typeface="Times New Roman" panose="02020603050405020304" pitchFamily="18" charset="0"/>
              </a:rPr>
              <a:t>îmbarcare</a:t>
            </a:r>
            <a:r>
              <a:rPr lang="en-GB" dirty="0">
                <a:solidFill>
                  <a:schemeClr val="tx1"/>
                </a:solidFill>
                <a:latin typeface="Times New Roman" panose="02020603050405020304" pitchFamily="18" charset="0"/>
                <a:cs typeface="Times New Roman" panose="02020603050405020304" pitchFamily="18" charset="0"/>
              </a:rPr>
              <a:t> / </a:t>
            </a:r>
            <a:r>
              <a:rPr lang="en-GB" dirty="0" err="1">
                <a:solidFill>
                  <a:schemeClr val="tx1"/>
                </a:solidFill>
                <a:latin typeface="Times New Roman" panose="02020603050405020304" pitchFamily="18" charset="0"/>
                <a:cs typeface="Times New Roman" panose="02020603050405020304" pitchFamily="18" charset="0"/>
              </a:rPr>
              <a:t>debarcare</a:t>
            </a:r>
            <a:r>
              <a:rPr lang="en-GB" dirty="0">
                <a:solidFill>
                  <a:schemeClr val="tx1"/>
                </a:solidFill>
                <a:latin typeface="Times New Roman" panose="02020603050405020304" pitchFamily="18" charset="0"/>
                <a:cs typeface="Times New Roman" panose="02020603050405020304" pitchFamily="18" charset="0"/>
              </a:rPr>
              <a:t> a </a:t>
            </a:r>
            <a:r>
              <a:rPr lang="en-GB" dirty="0" err="1">
                <a:solidFill>
                  <a:schemeClr val="tx1"/>
                </a:solidFill>
                <a:latin typeface="Times New Roman" panose="02020603050405020304" pitchFamily="18" charset="0"/>
                <a:cs typeface="Times New Roman" panose="02020603050405020304" pitchFamily="18" charset="0"/>
              </a:rPr>
              <a:t>pasagerilor</a:t>
            </a:r>
            <a:r>
              <a:rPr lang="en-GB" dirty="0">
                <a:solidFill>
                  <a:schemeClr val="tx1"/>
                </a:solidFill>
                <a:latin typeface="Times New Roman" panose="02020603050405020304" pitchFamily="18" charset="0"/>
                <a:cs typeface="Times New Roman" panose="02020603050405020304" pitchFamily="18" charset="0"/>
              </a:rPr>
              <a:t>.</a:t>
            </a:r>
          </a:p>
          <a:p>
            <a:pPr marL="0" indent="0" algn="just">
              <a:spcBef>
                <a:spcPts val="0"/>
              </a:spcBef>
              <a:buClrTx/>
              <a:buNone/>
            </a:pPr>
            <a:endParaRPr lang="en-GB" sz="1800" b="1"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just">
              <a:spcBef>
                <a:spcPts val="0"/>
              </a:spcBef>
              <a:buClrTx/>
              <a:buNone/>
            </a:pPr>
            <a:r>
              <a:rPr lang="en-GB" sz="1800" b="1" dirty="0" err="1">
                <a:effectLst/>
                <a:latin typeface="Times New Roman" panose="02020603050405020304" pitchFamily="18" charset="0"/>
                <a:ea typeface="Calibri" panose="020F0502020204030204" pitchFamily="34" charset="0"/>
                <a:cs typeface="Times New Roman" panose="02020603050405020304" pitchFamily="18" charset="0"/>
              </a:rPr>
              <a:t>Grup</a:t>
            </a:r>
            <a:r>
              <a:rPr lang="en-GB" sz="1800" b="1" dirty="0">
                <a:effectLst/>
                <a:latin typeface="Times New Roman" panose="02020603050405020304" pitchFamily="18" charset="0"/>
                <a:ea typeface="Calibri" panose="020F0502020204030204" pitchFamily="34" charset="0"/>
                <a:cs typeface="Times New Roman" panose="02020603050405020304" pitchFamily="18" charset="0"/>
              </a:rPr>
              <a:t> </a:t>
            </a:r>
            <a:r>
              <a:rPr lang="ro-RO" b="1" dirty="0">
                <a:latin typeface="Times New Roman" panose="02020603050405020304" pitchFamily="18" charset="0"/>
                <a:ea typeface="Calibri" panose="020F0502020204030204" pitchFamily="34" charset="0"/>
                <a:cs typeface="Times New Roman" panose="02020603050405020304" pitchFamily="18" charset="0"/>
              </a:rPr>
              <a:t>ț</a:t>
            </a:r>
            <a:r>
              <a:rPr lang="en-GB" sz="1800" b="1" dirty="0">
                <a:effectLst/>
                <a:latin typeface="Times New Roman" panose="02020603050405020304" pitchFamily="18" charset="0"/>
                <a:ea typeface="Calibri" panose="020F0502020204030204" pitchFamily="34" charset="0"/>
                <a:cs typeface="Times New Roman" panose="02020603050405020304" pitchFamily="18" charset="0"/>
              </a:rPr>
              <a:t>int</a:t>
            </a:r>
            <a:r>
              <a:rPr lang="ro-RO" sz="1800" b="1" dirty="0">
                <a:effectLst/>
                <a:latin typeface="Times New Roman" panose="02020603050405020304" pitchFamily="18" charset="0"/>
                <a:ea typeface="Calibri" panose="020F0502020204030204" pitchFamily="34" charset="0"/>
                <a:cs typeface="Times New Roman" panose="02020603050405020304" pitchFamily="18" charset="0"/>
              </a:rPr>
              <a:t>ă</a:t>
            </a:r>
            <a:r>
              <a:rPr lang="en-GB" b="1" dirty="0">
                <a:latin typeface="Times New Roman" panose="02020603050405020304" pitchFamily="18" charset="0"/>
                <a:ea typeface="Calibri" panose="020F0502020204030204" pitchFamily="34" charset="0"/>
                <a:cs typeface="Times New Roman" panose="02020603050405020304" pitchFamily="18" charset="0"/>
              </a:rPr>
              <a:t>: </a:t>
            </a:r>
            <a:r>
              <a:rPr lang="en-GB"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locuitori din Delta </a:t>
            </a:r>
            <a:r>
              <a:rPr lang="en-GB"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Dunarii</a:t>
            </a:r>
            <a:r>
              <a:rPr lang="en-GB"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ro-RO"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ș</a:t>
            </a:r>
            <a:r>
              <a:rPr lang="en-GB"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i</a:t>
            </a:r>
            <a:r>
              <a:rPr lang="en-GB"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en-GB"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turi</a:t>
            </a:r>
            <a:r>
              <a:rPr lang="ro-RO"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ș</a:t>
            </a:r>
            <a:r>
              <a:rPr lang="en-GB"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ti</a:t>
            </a:r>
            <a:endParaRPr lang="en-GB" dirty="0">
              <a:solidFill>
                <a:schemeClr val="tx1"/>
              </a:solidFill>
              <a:latin typeface="Times New Roman" panose="02020603050405020304" pitchFamily="18" charset="0"/>
              <a:ea typeface="Calibri" panose="020F0502020204030204" pitchFamily="34" charset="0"/>
              <a:cs typeface="Times New Roman" panose="02020603050405020304" pitchFamily="18" charset="0"/>
            </a:endParaRPr>
          </a:p>
          <a:p>
            <a:pPr marL="0" indent="0" algn="just">
              <a:spcBef>
                <a:spcPts val="0"/>
              </a:spcBef>
              <a:buClrTx/>
              <a:buNone/>
            </a:pPr>
            <a:endParaRPr lang="en-GB" dirty="0">
              <a:latin typeface="Times New Roman" panose="02020603050405020304" pitchFamily="18" charset="0"/>
              <a:ea typeface="Calibri" panose="020F0502020204030204" pitchFamily="34" charset="0"/>
              <a:cs typeface="Times New Roman" panose="02020603050405020304" pitchFamily="18" charset="0"/>
            </a:endParaRPr>
          </a:p>
          <a:p>
            <a:pPr marL="0" indent="0">
              <a:spcBef>
                <a:spcPts val="0"/>
              </a:spcBef>
              <a:buNone/>
            </a:pPr>
            <a:r>
              <a:rPr lang="ro-RO"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Modalitatea de implementare: Planul de Mobilitate </a:t>
            </a:r>
            <a:r>
              <a:rPr lang="en-GB"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N</a:t>
            </a:r>
            <a:r>
              <a:rPr lang="ro-RO"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avală</a:t>
            </a:r>
            <a:r>
              <a:rPr lang="en-GB"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ro-RO"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î</a:t>
            </a:r>
            <a:r>
              <a:rPr lang="en-GB"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n </a:t>
            </a:r>
            <a:r>
              <a:rPr lang="ro-RO" dirty="0">
                <a:latin typeface="Times New Roman" panose="02020603050405020304" pitchFamily="18" charset="0"/>
                <a:ea typeface="Calibri" panose="020F0502020204030204" pitchFamily="34" charset="0"/>
                <a:cs typeface="Times New Roman" panose="02020603050405020304" pitchFamily="18" charset="0"/>
              </a:rPr>
              <a:t>Delta Dunării</a:t>
            </a:r>
            <a:endParaRPr lang="ro-RO" dirty="0">
              <a:solidFill>
                <a:schemeClr val="tx1"/>
              </a:solidFill>
              <a:latin typeface="Times New Roman" panose="02020603050405020304" pitchFamily="18" charset="0"/>
              <a:ea typeface="Calibri" panose="020F0502020204030204" pitchFamily="34" charset="0"/>
              <a:cs typeface="Times New Roman" panose="02020603050405020304" pitchFamily="18" charset="0"/>
            </a:endParaRPr>
          </a:p>
          <a:p>
            <a:pPr marL="0" indent="0">
              <a:spcBef>
                <a:spcPts val="0"/>
              </a:spcBef>
              <a:buNone/>
            </a:pPr>
            <a:endParaRPr lang="en-GB"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indent="0">
              <a:spcBef>
                <a:spcPts val="0"/>
              </a:spcBef>
              <a:buNone/>
            </a:pPr>
            <a:r>
              <a:rPr lang="ro-RO" sz="18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Acest tip de acțiune va avea alocare financiară dedicată </a:t>
            </a:r>
            <a:r>
              <a:rPr lang="ro-RO" sz="1800" u="sng"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ITI Delta Dunării</a:t>
            </a:r>
            <a:r>
              <a:rPr lang="ro-RO" sz="18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a:t>
            </a:r>
          </a:p>
          <a:p>
            <a:pPr marL="0" indent="0">
              <a:spcBef>
                <a:spcPts val="0"/>
              </a:spcBef>
              <a:buNone/>
            </a:pPr>
            <a:endParaRPr lang="en-GB" sz="18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5B041165-D707-4F53-9C7B-5A8D086CDAF0}"/>
              </a:ext>
            </a:extLst>
          </p:cNvPr>
          <p:cNvPicPr>
            <a:picLocks noChangeAspect="1"/>
          </p:cNvPicPr>
          <p:nvPr/>
        </p:nvPicPr>
        <p:blipFill>
          <a:blip r:embed="rId2"/>
          <a:stretch>
            <a:fillRect/>
          </a:stretch>
        </p:blipFill>
        <p:spPr>
          <a:xfrm>
            <a:off x="10154653" y="5895498"/>
            <a:ext cx="1814945" cy="962501"/>
          </a:xfrm>
          <a:prstGeom prst="rect">
            <a:avLst/>
          </a:prstGeom>
        </p:spPr>
      </p:pic>
    </p:spTree>
    <p:extLst>
      <p:ext uri="{BB962C8B-B14F-4D97-AF65-F5344CB8AC3E}">
        <p14:creationId xmlns:p14="http://schemas.microsoft.com/office/powerpoint/2010/main" val="18889467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44FEFD2-492B-4878-A4C4-2F804BE94224}"/>
              </a:ext>
            </a:extLst>
          </p:cNvPr>
          <p:cNvSpPr>
            <a:spLocks noGrp="1"/>
          </p:cNvSpPr>
          <p:nvPr>
            <p:ph idx="1"/>
          </p:nvPr>
        </p:nvSpPr>
        <p:spPr>
          <a:xfrm>
            <a:off x="461728" y="218363"/>
            <a:ext cx="10756732" cy="6639637"/>
          </a:xfrm>
        </p:spPr>
        <p:txBody>
          <a:bodyPr>
            <a:normAutofit fontScale="85000" lnSpcReduction="20000"/>
          </a:bodyPr>
          <a:lstStyle/>
          <a:p>
            <a:pPr marL="0" indent="0">
              <a:spcBef>
                <a:spcPts val="1800"/>
              </a:spcBef>
              <a:buNone/>
            </a:pPr>
            <a:r>
              <a:rPr lang="ro-RO" sz="2200" b="1" dirty="0">
                <a:effectLst/>
                <a:latin typeface="Times New Roman" panose="02020603050405020304" pitchFamily="18" charset="0"/>
                <a:ea typeface="Calibri" panose="020F0502020204030204" pitchFamily="34" charset="0"/>
              </a:rPr>
              <a:t>Obiectiv de politică 4 -  O Europă mai socială </a:t>
            </a:r>
            <a:r>
              <a:rPr lang="it-IT" sz="2200" b="1" dirty="0">
                <a:effectLst/>
                <a:latin typeface="Times New Roman" panose="02020603050405020304" pitchFamily="18" charset="0"/>
                <a:ea typeface="Calibri" panose="020F0502020204030204" pitchFamily="34" charset="0"/>
              </a:rPr>
              <a:t>și mai incluzivă, prin implementarea Pilonului european al drepturilor sociale</a:t>
            </a:r>
            <a:br>
              <a:rPr lang="ro-RO" sz="2400" b="1" dirty="0">
                <a:effectLst/>
                <a:latin typeface="Times New Roman" panose="02020603050405020304" pitchFamily="18" charset="0"/>
                <a:ea typeface="Calibri" panose="020F0502020204030204" pitchFamily="34" charset="0"/>
              </a:rPr>
            </a:br>
            <a:br>
              <a:rPr lang="ro-RO" sz="1100" b="1" dirty="0">
                <a:effectLst/>
                <a:latin typeface="Times New Roman" panose="02020603050405020304" pitchFamily="18" charset="0"/>
                <a:ea typeface="Calibri" panose="020F0502020204030204" pitchFamily="34" charset="0"/>
              </a:rPr>
            </a:br>
            <a:r>
              <a:rPr lang="ro-RO" sz="1900" b="1" u="sng"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P</a:t>
            </a:r>
            <a:r>
              <a:rPr lang="ro-RO" sz="1900" b="1" u="sng"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RIORITATEA </a:t>
            </a:r>
            <a:r>
              <a:rPr lang="ro-RO" sz="1900" b="1" u="sng"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5 </a:t>
            </a:r>
            <a:r>
              <a:rPr lang="ro-RO" sz="19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o-RO" sz="1900" b="1" dirty="0">
                <a:solidFill>
                  <a:srgbClr val="FF0000"/>
                </a:solidFill>
                <a:effectLst/>
                <a:latin typeface="Times New Roman" panose="02020603050405020304" pitchFamily="18" charset="0"/>
                <a:ea typeface="Calibri" panose="020F0502020204030204" pitchFamily="34" charset="0"/>
              </a:rPr>
              <a:t>O regiune educată </a:t>
            </a:r>
            <a:br>
              <a:rPr lang="ro-RO" sz="1900" dirty="0">
                <a:effectLst/>
                <a:latin typeface="Times New Roman" panose="02020603050405020304" pitchFamily="18" charset="0"/>
                <a:ea typeface="Calibri" panose="020F0502020204030204" pitchFamily="34" charset="0"/>
              </a:rPr>
            </a:br>
            <a:br>
              <a:rPr lang="ro-RO" sz="1900" dirty="0">
                <a:effectLst/>
                <a:latin typeface="Times New Roman" panose="02020603050405020304" pitchFamily="18" charset="0"/>
                <a:ea typeface="Calibri" panose="020F0502020204030204" pitchFamily="34" charset="0"/>
              </a:rPr>
            </a:br>
            <a:r>
              <a:rPr lang="ro-RO" sz="1900" i="1" u="sng"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Obiectiv specific FEDR </a:t>
            </a:r>
            <a:r>
              <a:rPr lang="ro-RO" sz="1900" i="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(ii) </a:t>
            </a:r>
            <a:r>
              <a:rPr lang="ro-RO" sz="1800" i="1" dirty="0">
                <a:solidFill>
                  <a:schemeClr val="tx1"/>
                </a:solidFill>
                <a:effectLst/>
                <a:latin typeface="Times New Roman" panose="02020603050405020304" pitchFamily="18" charset="0"/>
                <a:ea typeface="Calibri" panose="020F0502020204030204" pitchFamily="34" charset="0"/>
              </a:rPr>
              <a:t>Îmbunătățirea accesului egal la servicii de calitate și incluzive în educație, formare și învățarea pe tot parcursul vieții prin dezvoltarea infrastructurii accesibile, inclusiv prin promovarea rezilienței pentru educația și formarea la distanță și on-line</a:t>
            </a:r>
          </a:p>
          <a:p>
            <a:pPr marL="0" indent="0">
              <a:spcBef>
                <a:spcPts val="600"/>
              </a:spcBef>
              <a:buNone/>
            </a:pPr>
            <a:endParaRPr lang="ro-RO" sz="1000"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spcBef>
                <a:spcPts val="600"/>
              </a:spcBef>
              <a:buNone/>
            </a:pPr>
            <a:r>
              <a:rPr lang="ro-RO" sz="17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Acțiunea 5.1 Dezvoltarea infrastructurii educaționale la nivelul învățământului obligatoriu</a:t>
            </a:r>
          </a:p>
          <a:p>
            <a:pPr marL="0" indent="0">
              <a:spcBef>
                <a:spcPts val="600"/>
              </a:spcBef>
              <a:buNone/>
            </a:pPr>
            <a:r>
              <a:rPr lang="ro-RO" sz="17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Activități orientative</a:t>
            </a:r>
            <a:r>
              <a:rPr lang="ro-RO" sz="1700"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p>
          <a:p>
            <a:pPr marL="0" lvl="0" indent="0" algn="just">
              <a:lnSpc>
                <a:spcPct val="115000"/>
              </a:lnSpc>
              <a:buSzPts val="1400"/>
              <a:buNone/>
              <a:tabLst>
                <a:tab pos="180975" algn="l"/>
              </a:tabLst>
            </a:pPr>
            <a:r>
              <a:rPr lang="ro-RO" sz="17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a:t>
            </a:r>
            <a:r>
              <a:rPr lang="ro-RO" dirty="0">
                <a:solidFill>
                  <a:schemeClr val="tx1"/>
                </a:solidFill>
                <a:latin typeface="Times New Roman" panose="02020603050405020304" pitchFamily="18" charset="0"/>
                <a:ea typeface="Times New Roman" panose="02020603050405020304" pitchFamily="18" charset="0"/>
              </a:rPr>
              <a:t>intervenții în construirea, extinderea, modernizarea și dotarea unităților de învățământ primar și gimnazial, din mediul urban și rural, inclusiv condiții de acces pentru persoane cu dizabilități, care să asigure condiții de siguranță și funcționare pentru respectarea unor standarde minime;</a:t>
            </a:r>
          </a:p>
          <a:p>
            <a:pPr marL="0" lvl="0" indent="0" algn="just">
              <a:lnSpc>
                <a:spcPct val="115000"/>
              </a:lnSpc>
              <a:buSzPts val="1400"/>
              <a:buNone/>
              <a:tabLst>
                <a:tab pos="180975" algn="l"/>
              </a:tabLst>
            </a:pPr>
            <a:r>
              <a:rPr lang="ro-RO" dirty="0">
                <a:solidFill>
                  <a:schemeClr val="tx1"/>
                </a:solidFill>
                <a:latin typeface="Times New Roman" panose="02020603050405020304" pitchFamily="18" charset="0"/>
                <a:ea typeface="Times New Roman" panose="02020603050405020304" pitchFamily="18" charset="0"/>
              </a:rPr>
              <a:t>•	intervenții în construirea, extinderea, modernizarea și dotarea unităților de învățământ special: Centre pentru educație incluzivă, aparținând Consiliilor Județene.</a:t>
            </a:r>
          </a:p>
          <a:p>
            <a:pPr marL="180975" indent="-180975">
              <a:spcBef>
                <a:spcPts val="600"/>
              </a:spcBef>
              <a:buNone/>
            </a:pPr>
            <a:r>
              <a:rPr lang="ro-RO" sz="17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Grup țintă: </a:t>
            </a:r>
            <a:r>
              <a:rPr lang="ro-RO" sz="17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elevi</a:t>
            </a:r>
          </a:p>
          <a:p>
            <a:pPr marL="0" indent="0" algn="just">
              <a:spcBef>
                <a:spcPts val="600"/>
              </a:spcBef>
              <a:buNone/>
            </a:pPr>
            <a:r>
              <a:rPr lang="ro-RO" sz="17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Criteriile de prioritizare </a:t>
            </a:r>
            <a:r>
              <a:rPr lang="ro-RO" sz="17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vor fi definite (reducerea abandonul școlar, supraaglomerarea, creșterea accesului la educație al elevilor aparținând unor grupuri marginalizate, reducerea decalajelor între rural și urban privind accesul la educație de calitate și evoluția demografică a populației școlare)</a:t>
            </a:r>
          </a:p>
          <a:p>
            <a:pPr marL="180975" indent="-180975">
              <a:spcBef>
                <a:spcPts val="600"/>
              </a:spcBef>
              <a:spcAft>
                <a:spcPts val="600"/>
              </a:spcAft>
              <a:buNone/>
            </a:pPr>
            <a:r>
              <a:rPr lang="ro-RO" sz="18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Acest tip de acțiune va avea alocare financiară dedicată </a:t>
            </a:r>
            <a:r>
              <a:rPr lang="ro-RO" sz="1800" u="sng"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ITI Delta Dunării</a:t>
            </a:r>
            <a:r>
              <a:rPr lang="ro-RO" sz="18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a:t>
            </a:r>
            <a:endParaRPr lang="ro-RO" sz="17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p>
            <a:pPr marL="0" indent="0">
              <a:spcBef>
                <a:spcPts val="600"/>
              </a:spcBef>
              <a:spcAft>
                <a:spcPts val="600"/>
              </a:spcAft>
              <a:buNone/>
            </a:pPr>
            <a:r>
              <a:rPr lang="ro-RO" sz="17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Acțiunea 5.2 Dezvoltarea infrastructurii educaționale la nivelul învățământului profesional și tehnic </a:t>
            </a:r>
          </a:p>
          <a:p>
            <a:pPr marL="0" indent="0">
              <a:spcBef>
                <a:spcPts val="600"/>
              </a:spcBef>
              <a:buNone/>
            </a:pPr>
            <a:r>
              <a:rPr lang="ro-RO" sz="1700" b="1"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Activități orientative</a:t>
            </a:r>
            <a:r>
              <a:rPr lang="ro-RO" sz="1700" i="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p>
          <a:p>
            <a:pPr marL="180975" indent="-180975" algn="just">
              <a:spcBef>
                <a:spcPts val="600"/>
              </a:spcBef>
              <a:buNone/>
            </a:pPr>
            <a:r>
              <a:rPr lang="ro-RO" sz="17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t>
            </a:r>
            <a:r>
              <a:rPr lang="ro-RO" sz="1700"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a:t>
            </a:r>
            <a:r>
              <a:rPr lang="ro-RO" dirty="0">
                <a:solidFill>
                  <a:schemeClr val="tx1"/>
                </a:solidFill>
                <a:latin typeface="Times New Roman" panose="02020603050405020304" pitchFamily="18" charset="0"/>
                <a:ea typeface="Times New Roman" panose="02020603050405020304" pitchFamily="18" charset="0"/>
              </a:rPr>
              <a:t>intervenții în construcția, extinderea, modernizarea infrastructurii învățământului profesional și tehnic, inclusiv în sistem dual (cu excepția liceelor cu profil agricol), dotarea atelierelor școlare cu echipamente didactice/aparatură pentru practica elevilor, dotarea laboratoarelor și condiții de acces pentru persoane cu dizabilități, din mediul urban si rural.</a:t>
            </a:r>
          </a:p>
          <a:p>
            <a:pPr marL="180975" indent="-180975">
              <a:spcBef>
                <a:spcPts val="600"/>
              </a:spcBef>
              <a:buNone/>
            </a:pPr>
            <a:r>
              <a:rPr lang="ro-RO" sz="17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Grup țintă: </a:t>
            </a:r>
            <a:r>
              <a:rPr lang="ro-RO" sz="17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elevi</a:t>
            </a:r>
          </a:p>
          <a:p>
            <a:pPr marL="180975" indent="-180975">
              <a:spcBef>
                <a:spcPts val="600"/>
              </a:spcBef>
              <a:buNone/>
            </a:pPr>
            <a:r>
              <a:rPr lang="ro-RO" sz="18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Acest tip de acțiune va avea alocare financiară dedicată </a:t>
            </a:r>
            <a:r>
              <a:rPr lang="ro-RO" sz="1800" u="sng"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ITI Delta Dunării</a:t>
            </a:r>
            <a:r>
              <a:rPr lang="ro-RO" sz="18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a:t>
            </a:r>
          </a:p>
        </p:txBody>
      </p:sp>
      <p:pic>
        <p:nvPicPr>
          <p:cNvPr id="4" name="Picture 3">
            <a:extLst>
              <a:ext uri="{FF2B5EF4-FFF2-40B4-BE49-F238E27FC236}">
                <a16:creationId xmlns:a16="http://schemas.microsoft.com/office/drawing/2014/main" id="{611EBED6-E79F-4679-91B6-0679C7834DFC}"/>
              </a:ext>
            </a:extLst>
          </p:cNvPr>
          <p:cNvPicPr>
            <a:picLocks noChangeAspect="1"/>
          </p:cNvPicPr>
          <p:nvPr/>
        </p:nvPicPr>
        <p:blipFill>
          <a:blip r:embed="rId3"/>
          <a:stretch>
            <a:fillRect/>
          </a:stretch>
        </p:blipFill>
        <p:spPr>
          <a:xfrm>
            <a:off x="10154653" y="5895498"/>
            <a:ext cx="1814945" cy="962501"/>
          </a:xfrm>
          <a:prstGeom prst="rect">
            <a:avLst/>
          </a:prstGeom>
        </p:spPr>
      </p:pic>
    </p:spTree>
    <p:extLst>
      <p:ext uri="{BB962C8B-B14F-4D97-AF65-F5344CB8AC3E}">
        <p14:creationId xmlns:p14="http://schemas.microsoft.com/office/powerpoint/2010/main" val="25447778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BC46573-BD13-44CA-A6C4-C4C311D6F30C}"/>
              </a:ext>
            </a:extLst>
          </p:cNvPr>
          <p:cNvSpPr>
            <a:spLocks noGrp="1"/>
          </p:cNvSpPr>
          <p:nvPr>
            <p:ph idx="1"/>
          </p:nvPr>
        </p:nvSpPr>
        <p:spPr>
          <a:xfrm>
            <a:off x="380246" y="721895"/>
            <a:ext cx="10719303" cy="5774439"/>
          </a:xfrm>
        </p:spPr>
        <p:txBody>
          <a:bodyPr>
            <a:normAutofit lnSpcReduction="10000"/>
          </a:bodyPr>
          <a:lstStyle/>
          <a:p>
            <a:pPr marL="0" indent="0">
              <a:spcBef>
                <a:spcPts val="600"/>
              </a:spcBef>
              <a:buNone/>
            </a:pPr>
            <a:r>
              <a:rPr lang="ro-RO" sz="1800" b="1" dirty="0">
                <a:solidFill>
                  <a:srgbClr val="00B050"/>
                </a:solidFill>
                <a:latin typeface="Times New Roman" panose="02020603050405020304" pitchFamily="18" charset="0"/>
                <a:ea typeface="Times New Roman" panose="02020603050405020304" pitchFamily="18" charset="0"/>
                <a:cs typeface="Times New Roman" panose="02020603050405020304" pitchFamily="18" charset="0"/>
              </a:rPr>
              <a:t>Acțiunea 5.3 Dezvoltarea infrastructurii educaționale în învățământul universitar</a:t>
            </a:r>
          </a:p>
          <a:p>
            <a:pPr marL="0" indent="0">
              <a:spcBef>
                <a:spcPts val="600"/>
              </a:spcBef>
              <a:buNone/>
            </a:pPr>
            <a:r>
              <a:rPr lang="ro-RO" sz="1800" b="1" i="1" dirty="0">
                <a:solidFill>
                  <a:srgbClr val="2F5496"/>
                </a:solidFill>
                <a:effectLst/>
                <a:latin typeface="Times New Roman" panose="02020603050405020304" pitchFamily="18" charset="0"/>
                <a:ea typeface="Calibri" panose="020F0502020204030204" pitchFamily="34" charset="0"/>
                <a:cs typeface="Times New Roman" panose="02020603050405020304" pitchFamily="18" charset="0"/>
              </a:rPr>
              <a:t>Activități orientative</a:t>
            </a:r>
            <a:r>
              <a:rPr lang="ro-RO" sz="1800" i="1" dirty="0">
                <a:solidFill>
                  <a:srgbClr val="2F5496"/>
                </a:solidFill>
                <a:effectLst/>
                <a:latin typeface="Times New Roman" panose="02020603050405020304" pitchFamily="18" charset="0"/>
                <a:ea typeface="Calibri" panose="020F0502020204030204" pitchFamily="34" charset="0"/>
                <a:cs typeface="Times New Roman" panose="02020603050405020304" pitchFamily="18" charset="0"/>
              </a:rPr>
              <a:t>:</a:t>
            </a:r>
          </a:p>
          <a:p>
            <a:pPr marL="180975" indent="-180975" algn="just">
              <a:spcBef>
                <a:spcPts val="600"/>
              </a:spcBef>
              <a:buNone/>
            </a:pPr>
            <a:r>
              <a:rPr lang="ro-RO" sz="18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a:t>
            </a:r>
            <a:r>
              <a:rPr lang="ro-RO" dirty="0">
                <a:latin typeface="Times New Roman" panose="02020603050405020304" pitchFamily="18" charset="0"/>
                <a:ea typeface="Times New Roman" panose="02020603050405020304" pitchFamily="18" charset="0"/>
              </a:rPr>
              <a:t>intervenții în construcția, extinderea, modernizarea și dotarea infrastructurii educaționale universitare de stat, în special prin investiții în dotarea laboratoarelor. Se vor finanța inclusiv condiții de acces pentru persoane cu dizabilități</a:t>
            </a:r>
          </a:p>
          <a:p>
            <a:pPr marL="180975" indent="-180975" algn="just">
              <a:spcBef>
                <a:spcPts val="600"/>
              </a:spcBef>
              <a:buNone/>
            </a:pPr>
            <a:endParaRPr lang="ro-RO"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p>
            <a:pPr marL="0" indent="0">
              <a:lnSpc>
                <a:spcPct val="110000"/>
              </a:lnSpc>
              <a:spcBef>
                <a:spcPts val="0"/>
              </a:spcBef>
              <a:spcAft>
                <a:spcPts val="600"/>
              </a:spcAft>
              <a:buNone/>
            </a:pPr>
            <a:r>
              <a:rPr lang="ro-RO" sz="17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Grup țintă</a:t>
            </a:r>
            <a:r>
              <a:rPr lang="ro-RO"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ro-RO"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studenți din cadrul</a:t>
            </a:r>
            <a:r>
              <a:rPr lang="en-GB"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ro-RO"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universităților de stat din Regiunea Sud-Est</a:t>
            </a:r>
          </a:p>
          <a:p>
            <a:pPr marL="0" indent="0">
              <a:lnSpc>
                <a:spcPct val="110000"/>
              </a:lnSpc>
              <a:spcBef>
                <a:spcPts val="0"/>
              </a:spcBef>
              <a:spcAft>
                <a:spcPts val="600"/>
              </a:spcAft>
              <a:buNone/>
            </a:pPr>
            <a:endParaRPr lang="ro-RO" i="1" u="sng" dirty="0">
              <a:solidFill>
                <a:schemeClr val="tx1"/>
              </a:solidFill>
              <a:latin typeface="Times New Roman" panose="02020603050405020304" pitchFamily="18" charset="0"/>
              <a:ea typeface="Calibri" panose="020F0502020204030204" pitchFamily="34" charset="0"/>
              <a:cs typeface="Times New Roman" panose="02020603050405020304" pitchFamily="18" charset="0"/>
            </a:endParaRPr>
          </a:p>
          <a:p>
            <a:pPr marL="0" indent="0" algn="just">
              <a:lnSpc>
                <a:spcPct val="110000"/>
              </a:lnSpc>
              <a:spcBef>
                <a:spcPts val="0"/>
              </a:spcBef>
              <a:spcAft>
                <a:spcPts val="600"/>
              </a:spcAft>
              <a:buNone/>
            </a:pPr>
            <a:r>
              <a:rPr lang="ro-RO" i="1" u="sng"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Obiectiv specific FEDR (vi) Creșterea</a:t>
            </a:r>
            <a:r>
              <a:rPr lang="it-IT" i="1" u="sng"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rolului culturii si </a:t>
            </a:r>
            <a:r>
              <a:rPr lang="ro-RO" i="1" u="sng"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al </a:t>
            </a:r>
            <a:r>
              <a:rPr lang="it-IT" i="1" u="sng"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turismului </a:t>
            </a:r>
            <a:r>
              <a:rPr lang="ro-RO" i="1" u="sng"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durabil</a:t>
            </a:r>
            <a:r>
              <a:rPr lang="it-IT" i="1" u="sng"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ro-RO" i="1" u="sng"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î</a:t>
            </a:r>
            <a:r>
              <a:rPr lang="it-IT" i="1" u="sng"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n dezvoltarea economică, incluziu</a:t>
            </a:r>
            <a:r>
              <a:rPr lang="ro-RO" i="1" u="sng"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nea</a:t>
            </a:r>
            <a:r>
              <a:rPr lang="it-IT" i="1" u="sng"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social</a:t>
            </a:r>
            <a:r>
              <a:rPr lang="ro-RO" i="1" u="sng"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ă</a:t>
            </a:r>
            <a:r>
              <a:rPr lang="it-IT" i="1" u="sng"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ro-RO" i="1" u="sng"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ș</a:t>
            </a:r>
            <a:r>
              <a:rPr lang="it-IT" i="1" u="sng"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i inovar</a:t>
            </a:r>
            <a:r>
              <a:rPr lang="ro-RO" i="1" u="sng"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ea</a:t>
            </a:r>
            <a:r>
              <a:rPr lang="it-IT" i="1" u="sng"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social</a:t>
            </a:r>
            <a:r>
              <a:rPr lang="ro-RO" i="1" u="sng"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ă</a:t>
            </a:r>
            <a:endParaRPr lang="it-IT" i="1" u="sng" dirty="0">
              <a:solidFill>
                <a:schemeClr val="tx1"/>
              </a:solidFill>
              <a:latin typeface="Times New Roman" panose="02020603050405020304" pitchFamily="18" charset="0"/>
              <a:ea typeface="Calibri" panose="020F0502020204030204" pitchFamily="34" charset="0"/>
              <a:cs typeface="Times New Roman" panose="02020603050405020304" pitchFamily="18" charset="0"/>
            </a:endParaRPr>
          </a:p>
          <a:p>
            <a:pPr marL="0" indent="0">
              <a:lnSpc>
                <a:spcPct val="110000"/>
              </a:lnSpc>
              <a:spcBef>
                <a:spcPts val="0"/>
              </a:spcBef>
              <a:spcAft>
                <a:spcPts val="600"/>
              </a:spcAft>
              <a:buNone/>
            </a:pPr>
            <a:endParaRPr lang="ro-RO" i="1" u="sng" dirty="0">
              <a:latin typeface="Times New Roman" panose="02020603050405020304" pitchFamily="18" charset="0"/>
              <a:ea typeface="Calibri" panose="020F0502020204030204" pitchFamily="34" charset="0"/>
              <a:cs typeface="Times New Roman" panose="02020603050405020304" pitchFamily="18" charset="0"/>
            </a:endParaRPr>
          </a:p>
          <a:p>
            <a:pPr marL="0" indent="0">
              <a:lnSpc>
                <a:spcPct val="110000"/>
              </a:lnSpc>
              <a:spcBef>
                <a:spcPts val="0"/>
              </a:spcBef>
              <a:spcAft>
                <a:spcPts val="600"/>
              </a:spcAft>
              <a:buNone/>
            </a:pPr>
            <a:r>
              <a:rPr lang="ro-RO" b="1" dirty="0">
                <a:solidFill>
                  <a:srgbClr val="00B050"/>
                </a:solidFill>
                <a:latin typeface="Times New Roman" panose="02020603050405020304" pitchFamily="18" charset="0"/>
                <a:ea typeface="Times New Roman" panose="02020603050405020304" pitchFamily="18" charset="0"/>
                <a:cs typeface="Times New Roman" panose="02020603050405020304" pitchFamily="18" charset="0"/>
              </a:rPr>
              <a:t>Actiunea 5.4 Dezvoltarea taberelor școlare/centrelor de agrement pentru elevi si tineri</a:t>
            </a:r>
          </a:p>
          <a:p>
            <a:pPr marL="0" indent="0">
              <a:lnSpc>
                <a:spcPct val="110000"/>
              </a:lnSpc>
              <a:spcBef>
                <a:spcPts val="0"/>
              </a:spcBef>
              <a:spcAft>
                <a:spcPts val="600"/>
              </a:spcAft>
              <a:buNone/>
            </a:pPr>
            <a:r>
              <a:rPr lang="ro-RO" sz="1800" b="1" i="1" dirty="0">
                <a:solidFill>
                  <a:srgbClr val="2F5496"/>
                </a:solidFill>
                <a:effectLst/>
                <a:latin typeface="Times New Roman" panose="02020603050405020304" pitchFamily="18" charset="0"/>
                <a:ea typeface="Calibri" panose="020F0502020204030204" pitchFamily="34" charset="0"/>
                <a:cs typeface="Times New Roman" panose="02020603050405020304" pitchFamily="18" charset="0"/>
              </a:rPr>
              <a:t>Activități orientative</a:t>
            </a:r>
            <a:r>
              <a:rPr lang="ro-RO" sz="1800" i="1" dirty="0">
                <a:solidFill>
                  <a:srgbClr val="2F5496"/>
                </a:solidFill>
                <a:effectLst/>
                <a:latin typeface="Times New Roman" panose="02020603050405020304" pitchFamily="18" charset="0"/>
                <a:ea typeface="Calibri" panose="020F0502020204030204" pitchFamily="34" charset="0"/>
                <a:cs typeface="Times New Roman" panose="02020603050405020304" pitchFamily="18" charset="0"/>
              </a:rPr>
              <a:t>:</a:t>
            </a:r>
          </a:p>
          <a:p>
            <a:pPr marL="90488" indent="-90488">
              <a:lnSpc>
                <a:spcPct val="110000"/>
              </a:lnSpc>
              <a:spcBef>
                <a:spcPts val="0"/>
              </a:spcBef>
              <a:spcAft>
                <a:spcPts val="600"/>
              </a:spcAft>
              <a:buNone/>
            </a:pPr>
            <a:r>
              <a:rPr lang="ro-RO" dirty="0">
                <a:latin typeface="Times New Roman" panose="02020603050405020304" pitchFamily="18" charset="0"/>
                <a:ea typeface="Calibri" panose="020F0502020204030204" pitchFamily="34" charset="0"/>
                <a:cs typeface="Times New Roman" panose="02020603050405020304" pitchFamily="18" charset="0"/>
              </a:rPr>
              <a:t>•	 </a:t>
            </a:r>
            <a:r>
              <a:rPr lang="ro-RO"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Investitii în modernizarea, reabilitarea și </a:t>
            </a:r>
            <a:r>
              <a:rPr lang="ro-RO" sz="1800" dirty="0">
                <a:effectLst/>
                <a:latin typeface="Times New Roman" panose="02020603050405020304" pitchFamily="18" charset="0"/>
                <a:ea typeface="Times New Roman" panose="02020603050405020304" pitchFamily="18" charset="0"/>
              </a:rPr>
              <a:t>dotarea taberelor școlare/centre de agrement</a:t>
            </a:r>
            <a:endParaRPr lang="ro-RO" dirty="0">
              <a:solidFill>
                <a:schemeClr val="tx1"/>
              </a:solidFill>
              <a:latin typeface="Times New Roman" panose="02020603050405020304" pitchFamily="18" charset="0"/>
              <a:ea typeface="Calibri" panose="020F0502020204030204" pitchFamily="34" charset="0"/>
              <a:cs typeface="Times New Roman" panose="02020603050405020304" pitchFamily="18" charset="0"/>
            </a:endParaRPr>
          </a:p>
          <a:p>
            <a:pPr marL="0" indent="0">
              <a:lnSpc>
                <a:spcPct val="110000"/>
              </a:lnSpc>
              <a:spcBef>
                <a:spcPts val="0"/>
              </a:spcBef>
              <a:buNone/>
            </a:pPr>
            <a:r>
              <a:rPr lang="en-GB" sz="1700" b="1" dirty="0" err="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Grup</a:t>
            </a:r>
            <a:r>
              <a:rPr lang="en-GB" sz="17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ro-RO" sz="17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ț</a:t>
            </a:r>
            <a:r>
              <a:rPr lang="en-GB" sz="17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int</a:t>
            </a:r>
            <a:r>
              <a:rPr lang="ro-RO" sz="17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ă</a:t>
            </a:r>
            <a:r>
              <a:rPr lang="en-GB"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GB" dirty="0" err="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copii</a:t>
            </a:r>
            <a:r>
              <a:rPr lang="ro-RO"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elevi, tineri.</a:t>
            </a:r>
            <a:endParaRPr lang="en-GB"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nSpc>
                <a:spcPct val="110000"/>
              </a:lnSpc>
              <a:spcBef>
                <a:spcPts val="0"/>
              </a:spcBef>
              <a:buNone/>
            </a:pPr>
            <a:endParaRPr lang="en-GB"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nSpc>
                <a:spcPct val="110000"/>
              </a:lnSpc>
              <a:spcBef>
                <a:spcPts val="0"/>
              </a:spcBef>
              <a:buNone/>
            </a:pPr>
            <a:r>
              <a:rPr lang="ro-RO"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Modalitatea de implementare</a:t>
            </a:r>
            <a:r>
              <a:rPr lang="ro-RO"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GB"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conform </a:t>
            </a:r>
            <a:r>
              <a:rPr lang="en-GB"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strategiei</a:t>
            </a:r>
            <a:r>
              <a:rPr lang="en-GB"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en-GB"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na</a:t>
            </a:r>
            <a:r>
              <a:rPr lang="ro-RO"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ț</a:t>
            </a:r>
            <a:r>
              <a:rPr lang="en-GB"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ionale</a:t>
            </a:r>
            <a:r>
              <a:rPr lang="en-GB"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en-GB"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privind</a:t>
            </a:r>
            <a:r>
              <a:rPr lang="en-GB"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en-GB"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taberele</a:t>
            </a:r>
            <a:r>
              <a:rPr lang="en-GB"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ro-RO"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ș</a:t>
            </a:r>
            <a:r>
              <a:rPr lang="en-GB"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colare</a:t>
            </a:r>
            <a:r>
              <a:rPr lang="ro-RO"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ro-RO"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strategi</a:t>
            </a:r>
            <a:r>
              <a:rPr lang="en-GB"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ei</a:t>
            </a:r>
            <a:r>
              <a:rPr lang="ro-RO"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GB"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ITI Delta Dun</a:t>
            </a:r>
            <a:r>
              <a:rPr lang="ro-RO"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ă</a:t>
            </a:r>
            <a:r>
              <a:rPr lang="en-GB"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rii</a:t>
            </a:r>
            <a:endParaRPr lang="ro-RO" dirty="0">
              <a:solidFill>
                <a:schemeClr val="tx1"/>
              </a:solidFill>
            </a:endParaRPr>
          </a:p>
        </p:txBody>
      </p:sp>
      <p:pic>
        <p:nvPicPr>
          <p:cNvPr id="4" name="Picture 3">
            <a:extLst>
              <a:ext uri="{FF2B5EF4-FFF2-40B4-BE49-F238E27FC236}">
                <a16:creationId xmlns:a16="http://schemas.microsoft.com/office/drawing/2014/main" id="{C0E864CE-B39E-49D1-864A-77C724BA7104}"/>
              </a:ext>
            </a:extLst>
          </p:cNvPr>
          <p:cNvPicPr>
            <a:picLocks noChangeAspect="1"/>
          </p:cNvPicPr>
          <p:nvPr/>
        </p:nvPicPr>
        <p:blipFill>
          <a:blip r:embed="rId2"/>
          <a:stretch>
            <a:fillRect/>
          </a:stretch>
        </p:blipFill>
        <p:spPr>
          <a:xfrm>
            <a:off x="10154653" y="5895498"/>
            <a:ext cx="1814945" cy="962501"/>
          </a:xfrm>
          <a:prstGeom prst="rect">
            <a:avLst/>
          </a:prstGeom>
        </p:spPr>
      </p:pic>
    </p:spTree>
    <p:extLst>
      <p:ext uri="{BB962C8B-B14F-4D97-AF65-F5344CB8AC3E}">
        <p14:creationId xmlns:p14="http://schemas.microsoft.com/office/powerpoint/2010/main" val="23819317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C5AC294-23E1-42AB-AD15-B34AECBFBE1F}"/>
              </a:ext>
            </a:extLst>
          </p:cNvPr>
          <p:cNvSpPr>
            <a:spLocks noGrp="1"/>
          </p:cNvSpPr>
          <p:nvPr>
            <p:ph idx="1"/>
          </p:nvPr>
        </p:nvSpPr>
        <p:spPr>
          <a:xfrm>
            <a:off x="452673" y="488887"/>
            <a:ext cx="10447699" cy="6211171"/>
          </a:xfrm>
        </p:spPr>
        <p:txBody>
          <a:bodyPr>
            <a:normAutofit fontScale="70000" lnSpcReduction="20000"/>
          </a:bodyPr>
          <a:lstStyle/>
          <a:p>
            <a:pPr marL="0" indent="0">
              <a:buNone/>
            </a:pPr>
            <a:r>
              <a:rPr lang="ro-RO" sz="2300" b="1" dirty="0">
                <a:effectLst/>
                <a:latin typeface="Times New Roman" panose="02020603050405020304" pitchFamily="18" charset="0"/>
                <a:ea typeface="Calibri" panose="020F0502020204030204" pitchFamily="34" charset="0"/>
              </a:rPr>
              <a:t>Obiectiv de politică 5 -  </a:t>
            </a:r>
            <a:r>
              <a:rPr lang="ro-RO" sz="2300" b="1" dirty="0">
                <a:latin typeface="Times New Roman" panose="02020603050405020304" pitchFamily="18" charset="0"/>
                <a:ea typeface="Calibri" panose="020F0502020204030204" pitchFamily="34" charset="0"/>
              </a:rPr>
              <a:t>O Europă mai apropiata de cetatenii sai prin promovarea dezvoltării durabile și integrate a tuturor tipurilor de teritorii și de inițiative locale</a:t>
            </a:r>
          </a:p>
          <a:p>
            <a:pPr marL="0" indent="0">
              <a:buNone/>
            </a:pPr>
            <a:r>
              <a:rPr lang="ro-RO" sz="2300" b="1" u="sng"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PRIORITATEA  6</a:t>
            </a:r>
            <a:r>
              <a:rPr lang="ro-RO" sz="23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 - </a:t>
            </a:r>
            <a:r>
              <a:rPr lang="ro-RO" sz="2300" b="1" dirty="0">
                <a:solidFill>
                  <a:srgbClr val="FF0000"/>
                </a:solidFill>
                <a:effectLst/>
                <a:latin typeface="Times New Roman" panose="02020603050405020304" pitchFamily="18" charset="0"/>
                <a:ea typeface="Calibri" panose="020F0502020204030204" pitchFamily="34" charset="0"/>
              </a:rPr>
              <a:t>O regiune atractivă</a:t>
            </a:r>
            <a:br>
              <a:rPr lang="ro-RO" sz="2300" dirty="0">
                <a:effectLst/>
                <a:latin typeface="Times New Roman" panose="02020603050405020304" pitchFamily="18" charset="0"/>
                <a:ea typeface="Calibri" panose="020F0502020204030204" pitchFamily="34" charset="0"/>
              </a:rPr>
            </a:br>
            <a:br>
              <a:rPr lang="ro-RO" sz="1600" dirty="0">
                <a:effectLst/>
                <a:latin typeface="Times New Roman" panose="02020603050405020304" pitchFamily="18" charset="0"/>
                <a:ea typeface="Calibri" panose="020F0502020204030204" pitchFamily="34" charset="0"/>
              </a:rPr>
            </a:br>
            <a:r>
              <a:rPr lang="ro-RO" i="1" u="sng" dirty="0">
                <a:effectLst/>
                <a:latin typeface="Times New Roman" panose="02020603050405020304" pitchFamily="18" charset="0"/>
                <a:ea typeface="Calibri" panose="020F0502020204030204" pitchFamily="34" charset="0"/>
                <a:cs typeface="Times New Roman" panose="02020603050405020304" pitchFamily="18" charset="0"/>
              </a:rPr>
              <a:t>Obiective specific FEDR</a:t>
            </a:r>
            <a:r>
              <a:rPr lang="ro-RO" dirty="0">
                <a:effectLst/>
                <a:latin typeface="Calibri" panose="020F0502020204030204" pitchFamily="34" charset="0"/>
                <a:ea typeface="Calibri" panose="020F0502020204030204" pitchFamily="34" charset="0"/>
                <a:cs typeface="Times New Roman" panose="02020603050405020304" pitchFamily="18" charset="0"/>
              </a:rPr>
              <a:t>	</a:t>
            </a:r>
            <a:r>
              <a:rPr lang="ro-RO" i="1" dirty="0">
                <a:effectLst/>
                <a:latin typeface="Times New Roman" panose="02020603050405020304" pitchFamily="18" charset="0"/>
                <a:ea typeface="Calibri" panose="020F0502020204030204" pitchFamily="34" charset="0"/>
                <a:cs typeface="Times New Roman" panose="02020603050405020304" pitchFamily="18" charset="0"/>
              </a:rPr>
              <a:t>(</a:t>
            </a:r>
            <a:r>
              <a:rPr lang="ro-RO" i="1" dirty="0">
                <a:latin typeface="Times New Roman" panose="02020603050405020304" pitchFamily="18" charset="0"/>
                <a:ea typeface="Times New Roman" panose="02020603050405020304" pitchFamily="18" charset="0"/>
                <a:cs typeface="Times New Roman" panose="02020603050405020304" pitchFamily="18" charset="0"/>
              </a:rPr>
              <a:t>i) </a:t>
            </a:r>
            <a:r>
              <a:rPr lang="ro-RO" i="1" dirty="0">
                <a:effectLst/>
                <a:latin typeface="Times New Roman" panose="02020603050405020304" pitchFamily="18" charset="0"/>
                <a:ea typeface="Calibri" panose="020F0502020204030204" pitchFamily="34" charset="0"/>
                <a:cs typeface="Times New Roman" panose="02020603050405020304" pitchFamily="18" charset="0"/>
              </a:rPr>
              <a:t>Promovarea dezvoltării integrate și incluzive în domeniul social, economic și al mediului, precum și a culturii, a patrimoniului natural, a turismului durabil și a securității în zonele urbane</a:t>
            </a:r>
            <a:r>
              <a:rPr lang="ro-RO" i="1"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GB" i="1"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buNone/>
            </a:pPr>
            <a:r>
              <a:rPr lang="en-GB" sz="2100" b="1" dirty="0" err="1">
                <a:solidFill>
                  <a:srgbClr val="00B050"/>
                </a:solidFill>
                <a:latin typeface="Times New Roman" panose="02020603050405020304" pitchFamily="18" charset="0"/>
                <a:cs typeface="Times New Roman" panose="02020603050405020304" pitchFamily="18" charset="0"/>
              </a:rPr>
              <a:t>Actiunea</a:t>
            </a:r>
            <a:r>
              <a:rPr lang="en-GB" sz="2100" b="1" dirty="0">
                <a:solidFill>
                  <a:srgbClr val="00B050"/>
                </a:solidFill>
                <a:latin typeface="Times New Roman" panose="02020603050405020304" pitchFamily="18" charset="0"/>
                <a:cs typeface="Times New Roman" panose="02020603050405020304" pitchFamily="18" charset="0"/>
              </a:rPr>
              <a:t> </a:t>
            </a:r>
            <a:r>
              <a:rPr lang="ro-RO" sz="2100" b="1" dirty="0">
                <a:solidFill>
                  <a:srgbClr val="00B050"/>
                </a:solidFill>
                <a:latin typeface="Times New Roman" panose="02020603050405020304" pitchFamily="18" charset="0"/>
                <a:cs typeface="Times New Roman" panose="02020603050405020304" pitchFamily="18" charset="0"/>
              </a:rPr>
              <a:t>6</a:t>
            </a:r>
            <a:r>
              <a:rPr lang="en-GB" sz="2100" b="1" dirty="0">
                <a:solidFill>
                  <a:srgbClr val="00B050"/>
                </a:solidFill>
                <a:latin typeface="Times New Roman" panose="02020603050405020304" pitchFamily="18" charset="0"/>
                <a:cs typeface="Times New Roman" panose="02020603050405020304" pitchFamily="18" charset="0"/>
              </a:rPr>
              <a:t>.1 - Dezvoltare </a:t>
            </a:r>
            <a:r>
              <a:rPr lang="en-GB" sz="2100" b="1" dirty="0" err="1">
                <a:solidFill>
                  <a:srgbClr val="00B050"/>
                </a:solidFill>
                <a:latin typeface="Times New Roman" panose="02020603050405020304" pitchFamily="18" charset="0"/>
                <a:cs typeface="Times New Roman" panose="02020603050405020304" pitchFamily="18" charset="0"/>
              </a:rPr>
              <a:t>integrată</a:t>
            </a:r>
            <a:r>
              <a:rPr lang="en-GB" sz="2100" b="1" dirty="0">
                <a:solidFill>
                  <a:srgbClr val="00B050"/>
                </a:solidFill>
                <a:latin typeface="Times New Roman" panose="02020603050405020304" pitchFamily="18" charset="0"/>
                <a:cs typeface="Times New Roman" panose="02020603050405020304" pitchFamily="18" charset="0"/>
              </a:rPr>
              <a:t> </a:t>
            </a:r>
            <a:r>
              <a:rPr lang="en-GB" sz="2100" b="1" dirty="0" err="1">
                <a:solidFill>
                  <a:srgbClr val="00B050"/>
                </a:solidFill>
                <a:latin typeface="Times New Roman" panose="02020603050405020304" pitchFamily="18" charset="0"/>
                <a:cs typeface="Times New Roman" panose="02020603050405020304" pitchFamily="18" charset="0"/>
              </a:rPr>
              <a:t>în</a:t>
            </a:r>
            <a:r>
              <a:rPr lang="en-GB" sz="2100" b="1" dirty="0">
                <a:solidFill>
                  <a:srgbClr val="00B050"/>
                </a:solidFill>
                <a:latin typeface="Times New Roman" panose="02020603050405020304" pitchFamily="18" charset="0"/>
                <a:cs typeface="Times New Roman" panose="02020603050405020304" pitchFamily="18" charset="0"/>
              </a:rPr>
              <a:t> </a:t>
            </a:r>
            <a:r>
              <a:rPr lang="en-GB" sz="2100" b="1" dirty="0" err="1">
                <a:solidFill>
                  <a:srgbClr val="00B050"/>
                </a:solidFill>
                <a:latin typeface="Times New Roman" panose="02020603050405020304" pitchFamily="18" charset="0"/>
                <a:cs typeface="Times New Roman" panose="02020603050405020304" pitchFamily="18" charset="0"/>
              </a:rPr>
              <a:t>zonele</a:t>
            </a:r>
            <a:r>
              <a:rPr lang="en-GB" sz="2100" b="1" dirty="0">
                <a:solidFill>
                  <a:srgbClr val="00B050"/>
                </a:solidFill>
                <a:latin typeface="Times New Roman" panose="02020603050405020304" pitchFamily="18" charset="0"/>
                <a:cs typeface="Times New Roman" panose="02020603050405020304" pitchFamily="18" charset="0"/>
              </a:rPr>
              <a:t> urbane </a:t>
            </a:r>
            <a:r>
              <a:rPr lang="en-GB" sz="2100" b="1" dirty="0" err="1">
                <a:solidFill>
                  <a:srgbClr val="00B050"/>
                </a:solidFill>
                <a:latin typeface="Times New Roman" panose="02020603050405020304" pitchFamily="18" charset="0"/>
                <a:cs typeface="Times New Roman" panose="02020603050405020304" pitchFamily="18" charset="0"/>
              </a:rPr>
              <a:t>prin</a:t>
            </a:r>
            <a:r>
              <a:rPr lang="en-GB" sz="2100" b="1" dirty="0">
                <a:solidFill>
                  <a:srgbClr val="00B050"/>
                </a:solidFill>
                <a:latin typeface="Times New Roman" panose="02020603050405020304" pitchFamily="18" charset="0"/>
                <a:cs typeface="Times New Roman" panose="02020603050405020304" pitchFamily="18" charset="0"/>
              </a:rPr>
              <a:t> </a:t>
            </a:r>
            <a:r>
              <a:rPr lang="en-GB" sz="2100" b="1" dirty="0" err="1">
                <a:solidFill>
                  <a:srgbClr val="00B050"/>
                </a:solidFill>
                <a:latin typeface="Times New Roman" panose="02020603050405020304" pitchFamily="18" charset="0"/>
                <a:cs typeface="Times New Roman" panose="02020603050405020304" pitchFamily="18" charset="0"/>
              </a:rPr>
              <a:t>regenerare</a:t>
            </a:r>
            <a:r>
              <a:rPr lang="en-GB" sz="2100" b="1" dirty="0">
                <a:solidFill>
                  <a:srgbClr val="00B050"/>
                </a:solidFill>
                <a:latin typeface="Times New Roman" panose="02020603050405020304" pitchFamily="18" charset="0"/>
                <a:cs typeface="Times New Roman" panose="02020603050405020304" pitchFamily="18" charset="0"/>
              </a:rPr>
              <a:t> </a:t>
            </a:r>
            <a:r>
              <a:rPr lang="en-GB" sz="2100" b="1" dirty="0" err="1">
                <a:solidFill>
                  <a:srgbClr val="00B050"/>
                </a:solidFill>
                <a:latin typeface="Times New Roman" panose="02020603050405020304" pitchFamily="18" charset="0"/>
                <a:cs typeface="Times New Roman" panose="02020603050405020304" pitchFamily="18" charset="0"/>
              </a:rPr>
              <a:t>urbană</a:t>
            </a:r>
            <a:r>
              <a:rPr lang="en-GB" sz="2100" b="1" dirty="0">
                <a:solidFill>
                  <a:srgbClr val="00B050"/>
                </a:solidFill>
                <a:latin typeface="Times New Roman" panose="02020603050405020304" pitchFamily="18" charset="0"/>
                <a:cs typeface="Times New Roman" panose="02020603050405020304" pitchFamily="18" charset="0"/>
              </a:rPr>
              <a:t>, </a:t>
            </a:r>
            <a:r>
              <a:rPr lang="en-GB" sz="2100" b="1" dirty="0" err="1">
                <a:solidFill>
                  <a:srgbClr val="00B050"/>
                </a:solidFill>
                <a:latin typeface="Times New Roman" panose="02020603050405020304" pitchFamily="18" charset="0"/>
                <a:cs typeface="Times New Roman" panose="02020603050405020304" pitchFamily="18" charset="0"/>
              </a:rPr>
              <a:t>conservarea</a:t>
            </a:r>
            <a:r>
              <a:rPr lang="en-GB" sz="2100" b="1" dirty="0">
                <a:solidFill>
                  <a:srgbClr val="00B050"/>
                </a:solidFill>
                <a:latin typeface="Times New Roman" panose="02020603050405020304" pitchFamily="18" charset="0"/>
                <a:cs typeface="Times New Roman" panose="02020603050405020304" pitchFamily="18" charset="0"/>
              </a:rPr>
              <a:t>  </a:t>
            </a:r>
            <a:r>
              <a:rPr lang="en-GB" sz="2100" b="1" dirty="0" err="1">
                <a:solidFill>
                  <a:srgbClr val="00B050"/>
                </a:solidFill>
                <a:latin typeface="Times New Roman" panose="02020603050405020304" pitchFamily="18" charset="0"/>
                <a:cs typeface="Times New Roman" panose="02020603050405020304" pitchFamily="18" charset="0"/>
              </a:rPr>
              <a:t>patrimoniului</a:t>
            </a:r>
            <a:r>
              <a:rPr lang="en-GB" sz="2100" b="1" dirty="0">
                <a:solidFill>
                  <a:srgbClr val="00B050"/>
                </a:solidFill>
                <a:latin typeface="Times New Roman" panose="02020603050405020304" pitchFamily="18" charset="0"/>
                <a:cs typeface="Times New Roman" panose="02020603050405020304" pitchFamily="18" charset="0"/>
              </a:rPr>
              <a:t> </a:t>
            </a:r>
            <a:r>
              <a:rPr lang="en-GB" sz="2100" b="1" dirty="0" err="1">
                <a:solidFill>
                  <a:srgbClr val="00B050"/>
                </a:solidFill>
                <a:latin typeface="Times New Roman" panose="02020603050405020304" pitchFamily="18" charset="0"/>
                <a:cs typeface="Times New Roman" panose="02020603050405020304" pitchFamily="18" charset="0"/>
              </a:rPr>
              <a:t>și</a:t>
            </a:r>
            <a:r>
              <a:rPr lang="en-GB" sz="2100" b="1" dirty="0">
                <a:solidFill>
                  <a:srgbClr val="00B050"/>
                </a:solidFill>
                <a:latin typeface="Times New Roman" panose="02020603050405020304" pitchFamily="18" charset="0"/>
                <a:cs typeface="Times New Roman" panose="02020603050405020304" pitchFamily="18" charset="0"/>
              </a:rPr>
              <a:t> </a:t>
            </a:r>
            <a:r>
              <a:rPr lang="en-GB" sz="2100" b="1" dirty="0" err="1">
                <a:solidFill>
                  <a:srgbClr val="00B050"/>
                </a:solidFill>
                <a:latin typeface="Times New Roman" panose="02020603050405020304" pitchFamily="18" charset="0"/>
                <a:cs typeface="Times New Roman" panose="02020603050405020304" pitchFamily="18" charset="0"/>
              </a:rPr>
              <a:t>dezvoltarea</a:t>
            </a:r>
            <a:r>
              <a:rPr lang="en-GB" sz="2100" b="1" dirty="0">
                <a:solidFill>
                  <a:srgbClr val="00B050"/>
                </a:solidFill>
                <a:latin typeface="Times New Roman" panose="02020603050405020304" pitchFamily="18" charset="0"/>
                <a:cs typeface="Times New Roman" panose="02020603050405020304" pitchFamily="18" charset="0"/>
              </a:rPr>
              <a:t>  </a:t>
            </a:r>
            <a:r>
              <a:rPr lang="en-GB" sz="2100" b="1" dirty="0" err="1">
                <a:solidFill>
                  <a:srgbClr val="00B050"/>
                </a:solidFill>
                <a:latin typeface="Times New Roman" panose="02020603050405020304" pitchFamily="18" charset="0"/>
                <a:cs typeface="Times New Roman" panose="02020603050405020304" pitchFamily="18" charset="0"/>
              </a:rPr>
              <a:t>turismului</a:t>
            </a:r>
            <a:endParaRPr lang="en-GB" sz="2100" b="1" dirty="0">
              <a:solidFill>
                <a:srgbClr val="00B050"/>
              </a:solidFill>
              <a:latin typeface="Times New Roman" panose="02020603050405020304" pitchFamily="18" charset="0"/>
              <a:cs typeface="Times New Roman" panose="02020603050405020304" pitchFamily="18" charset="0"/>
            </a:endParaRPr>
          </a:p>
          <a:p>
            <a:pPr marL="0" indent="0">
              <a:buNone/>
            </a:pPr>
            <a:r>
              <a:rPr lang="ro-RO" sz="2000" b="1" i="1" dirty="0">
                <a:solidFill>
                  <a:srgbClr val="2F5496"/>
                </a:solidFill>
                <a:effectLst/>
                <a:latin typeface="Times New Roman" panose="02020603050405020304" pitchFamily="18" charset="0"/>
                <a:ea typeface="Calibri" panose="020F0502020204030204" pitchFamily="34" charset="0"/>
                <a:cs typeface="Times New Roman" panose="02020603050405020304" pitchFamily="18" charset="0"/>
              </a:rPr>
              <a:t>Activități orientative</a:t>
            </a:r>
            <a:r>
              <a:rPr lang="ro-RO" sz="2000" i="1" dirty="0">
                <a:solidFill>
                  <a:srgbClr val="2F5496"/>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ro-RO" sz="2000" i="1" dirty="0">
              <a:solidFill>
                <a:srgbClr val="2F5496"/>
              </a:solidFill>
              <a:latin typeface="Calibri" panose="020F0502020204030204" pitchFamily="34" charset="0"/>
              <a:ea typeface="Calibri" panose="020F0502020204030204" pitchFamily="34" charset="0"/>
              <a:cs typeface="Times New Roman" panose="02020603050405020304" pitchFamily="18" charset="0"/>
            </a:endParaRPr>
          </a:p>
          <a:p>
            <a:pPr marL="180975" indent="-180975">
              <a:spcBef>
                <a:spcPts val="300"/>
              </a:spcBef>
              <a:buClrTx/>
              <a:buFont typeface="Arial" panose="020B0604020202020204" pitchFamily="34" charset="0"/>
              <a:buChar char="•"/>
            </a:pPr>
            <a:r>
              <a:rPr lang="ro-RO" sz="2000" i="1" dirty="0">
                <a:latin typeface="Times New Roman" panose="02020603050405020304" pitchFamily="18" charset="0"/>
                <a:ea typeface="Calibri" panose="020F0502020204030204" pitchFamily="34" charset="0"/>
                <a:cs typeface="Times New Roman" panose="02020603050405020304" pitchFamily="18" charset="0"/>
              </a:rPr>
              <a:t>îmbunatatirea infrastructurii de turism, in special in zonele urbane care dispun de un potential turistic valoros , respectiv centre istorice, faleze). </a:t>
            </a:r>
            <a:r>
              <a:rPr lang="ro-RO" sz="2000" dirty="0">
                <a:latin typeface="Times New Roman" panose="02020603050405020304" pitchFamily="18" charset="0"/>
                <a:ea typeface="Calibri" panose="020F0502020204030204" pitchFamily="34" charset="0"/>
                <a:cs typeface="Times New Roman" panose="02020603050405020304" pitchFamily="18" charset="0"/>
              </a:rPr>
              <a:t>De asemenea, pot fi finantate proiecte inovative de diversificare a serviciilor si activitatilor oferite turistilor cu scopul cresterii accesibilitatii obiectivelor turistice. </a:t>
            </a:r>
          </a:p>
          <a:p>
            <a:pPr marL="180975" indent="-180975">
              <a:spcBef>
                <a:spcPts val="300"/>
              </a:spcBef>
              <a:buClrTx/>
              <a:buFont typeface="Arial" panose="020B0604020202020204" pitchFamily="34" charset="0"/>
              <a:buChar char="•"/>
            </a:pPr>
            <a:r>
              <a:rPr lang="ro-RO" sz="2000" i="1" dirty="0">
                <a:latin typeface="Times New Roman" panose="02020603050405020304" pitchFamily="18" charset="0"/>
                <a:ea typeface="Calibri" panose="020F0502020204030204" pitchFamily="34" charset="0"/>
                <a:cs typeface="Times New Roman" panose="02020603050405020304" pitchFamily="18" charset="0"/>
              </a:rPr>
              <a:t>dezvoltarea si punerea in valoare a statiunilor turistice urbane, balneare si balneoclimaterice </a:t>
            </a:r>
            <a:r>
              <a:rPr lang="ro-RO" sz="2000" dirty="0">
                <a:latin typeface="Times New Roman" panose="02020603050405020304" pitchFamily="18" charset="0"/>
                <a:ea typeface="Calibri" panose="020F0502020204030204" pitchFamily="34" charset="0"/>
                <a:cs typeface="Times New Roman" panose="02020603050405020304" pitchFamily="18" charset="0"/>
              </a:rPr>
              <a:t>prin dezvoltarea infrastructurii turistice specifice, precum si dezvoltarea si modernizarea infrastructurii de utilitate publica aferenta. </a:t>
            </a:r>
          </a:p>
          <a:p>
            <a:pPr marL="180975" indent="-180975">
              <a:spcBef>
                <a:spcPts val="300"/>
              </a:spcBef>
              <a:buClrTx/>
              <a:buFont typeface="Arial" panose="020B0604020202020204" pitchFamily="34" charset="0"/>
              <a:buChar char="•"/>
            </a:pPr>
            <a:r>
              <a:rPr lang="ro-RO" sz="2000" i="1" dirty="0">
                <a:latin typeface="Times New Roman" panose="02020603050405020304" pitchFamily="18" charset="0"/>
                <a:ea typeface="Calibri" panose="020F0502020204030204" pitchFamily="34" charset="0"/>
                <a:cs typeface="Times New Roman" panose="02020603050405020304" pitchFamily="18" charset="0"/>
              </a:rPr>
              <a:t>conservarea, protectia, restaurarea si valorificarea durabila a patrimoniului cultural si istoric</a:t>
            </a:r>
            <a:r>
              <a:rPr lang="ro-RO" sz="2000" dirty="0">
                <a:latin typeface="Times New Roman" panose="02020603050405020304" pitchFamily="18" charset="0"/>
                <a:ea typeface="Calibri" panose="020F0502020204030204" pitchFamily="34" charset="0"/>
                <a:cs typeface="Times New Roman" panose="02020603050405020304" pitchFamily="18" charset="0"/>
              </a:rPr>
              <a:t> si dezvoltarea serviciilor aferente (ex. restaurarea, consolidarea, protecția, conservarea, extinderea și dotarea monumentelor istorice și a patrimoniului cultural; construire/ modernizarea / reabilitarea / extinderea / dotarea clădirilor cu funcții culturale, biblioteci, muzee, teatre);</a:t>
            </a:r>
          </a:p>
          <a:p>
            <a:pPr marL="180975" indent="-180975">
              <a:spcBef>
                <a:spcPts val="300"/>
              </a:spcBef>
              <a:buClrTx/>
              <a:buFont typeface="Arial" panose="020B0604020202020204" pitchFamily="34" charset="0"/>
              <a:buChar char="•"/>
            </a:pPr>
            <a:r>
              <a:rPr lang="ro-RO" sz="2000" i="1" dirty="0">
                <a:latin typeface="Times New Roman" panose="02020603050405020304" pitchFamily="18" charset="0"/>
                <a:ea typeface="Calibri" panose="020F0502020204030204" pitchFamily="34" charset="0"/>
                <a:cs typeface="Times New Roman" panose="02020603050405020304" pitchFamily="18" charset="0"/>
              </a:rPr>
              <a:t>regenerarea urbană și securitatea spatiilor publice </a:t>
            </a:r>
            <a:r>
              <a:rPr lang="ro-RO" sz="2000" dirty="0">
                <a:latin typeface="Times New Roman" panose="02020603050405020304" pitchFamily="18" charset="0"/>
                <a:ea typeface="Calibri" panose="020F0502020204030204" pitchFamily="34" charset="0"/>
                <a:cs typeface="Times New Roman" panose="02020603050405020304" pitchFamily="18" charset="0"/>
              </a:rPr>
              <a:t>vizeaza activitatile de reabilitare integrata a spațiilor publice urbane (inclusiv infrastructura tehnico-edilitara aferenta) in zone precum: spatii din interiorul amsamblurilor de locuinte (cartiere), zone de faleza, maluri, zone istorice, rezidentiale periferice, locuri de joaca pentru copii, scuaruri, piete, alei pietonale, piste de biciclete, mobilier urban, utilități publice, camere de supraveghere video, facilități wi-fi, etc. .</a:t>
            </a:r>
          </a:p>
          <a:p>
            <a:pPr marL="0" indent="0">
              <a:spcBef>
                <a:spcPts val="300"/>
              </a:spcBef>
              <a:buClrTx/>
              <a:buNone/>
            </a:pPr>
            <a:r>
              <a:rPr lang="ro-RO" sz="2000" dirty="0">
                <a:latin typeface="Times New Roman" panose="02020603050405020304" pitchFamily="18" charset="0"/>
                <a:ea typeface="Calibri" panose="020F0502020204030204" pitchFamily="34" charset="0"/>
                <a:cs typeface="Times New Roman" panose="02020603050405020304" pitchFamily="18" charset="0"/>
              </a:rPr>
              <a:t>În mod integrat prin proiectele de regenerare urbana, se va finanta și infrastructura verde ( parcuri, scuaruri, gradini, spatii verzi, culoare verzi).</a:t>
            </a:r>
          </a:p>
          <a:p>
            <a:pPr marL="0" indent="0">
              <a:spcBef>
                <a:spcPts val="300"/>
              </a:spcBef>
              <a:buClrTx/>
              <a:buNone/>
            </a:pPr>
            <a:r>
              <a:rPr lang="ro-RO" sz="2000" dirty="0">
                <a:latin typeface="Times New Roman" panose="02020603050405020304" pitchFamily="18" charset="0"/>
                <a:ea typeface="Calibri" panose="020F0502020204030204" pitchFamily="34" charset="0"/>
                <a:cs typeface="Times New Roman" panose="02020603050405020304" pitchFamily="18" charset="0"/>
              </a:rPr>
              <a:t>•   sprijin pentru creșterea capacității administrative a AM-ului si a organismenlor implicate in executia fondurilor, în etapa de programare și implementare</a:t>
            </a:r>
          </a:p>
          <a:p>
            <a:pPr marL="0" indent="0">
              <a:buClrTx/>
              <a:buNone/>
            </a:pPr>
            <a:r>
              <a:rPr lang="en-GB" sz="2000" b="1" dirty="0" err="1">
                <a:latin typeface="Times New Roman" panose="02020603050405020304" pitchFamily="18" charset="0"/>
                <a:ea typeface="Calibri" panose="020F0502020204030204" pitchFamily="34" charset="0"/>
                <a:cs typeface="Times New Roman" panose="02020603050405020304" pitchFamily="18" charset="0"/>
              </a:rPr>
              <a:t>Grup</a:t>
            </a:r>
            <a:r>
              <a:rPr lang="en-GB" sz="2000" b="1" dirty="0">
                <a:latin typeface="Times New Roman" panose="02020603050405020304" pitchFamily="18" charset="0"/>
                <a:ea typeface="Calibri" panose="020F0502020204030204" pitchFamily="34" charset="0"/>
                <a:cs typeface="Times New Roman" panose="02020603050405020304" pitchFamily="18" charset="0"/>
              </a:rPr>
              <a:t> </a:t>
            </a:r>
            <a:r>
              <a:rPr lang="ro-RO" sz="2000" b="1" dirty="0">
                <a:latin typeface="Times New Roman" panose="02020603050405020304" pitchFamily="18" charset="0"/>
                <a:ea typeface="Calibri" panose="020F0502020204030204" pitchFamily="34" charset="0"/>
                <a:cs typeface="Times New Roman" panose="02020603050405020304" pitchFamily="18" charset="0"/>
              </a:rPr>
              <a:t>ț</a:t>
            </a:r>
            <a:r>
              <a:rPr lang="en-GB" sz="2000" b="1" dirty="0">
                <a:latin typeface="Times New Roman" panose="02020603050405020304" pitchFamily="18" charset="0"/>
                <a:ea typeface="Calibri" panose="020F0502020204030204" pitchFamily="34" charset="0"/>
                <a:cs typeface="Times New Roman" panose="02020603050405020304" pitchFamily="18" charset="0"/>
              </a:rPr>
              <a:t>int</a:t>
            </a:r>
            <a:r>
              <a:rPr lang="ro-RO" sz="2000" b="1" dirty="0">
                <a:latin typeface="Times New Roman" panose="02020603050405020304" pitchFamily="18" charset="0"/>
                <a:ea typeface="Calibri" panose="020F0502020204030204" pitchFamily="34" charset="0"/>
                <a:cs typeface="Times New Roman" panose="02020603050405020304" pitchFamily="18" charset="0"/>
              </a:rPr>
              <a:t>ă</a:t>
            </a:r>
            <a:r>
              <a:rPr lang="en-GB" sz="2000" b="1" dirty="0">
                <a:latin typeface="Times New Roman" panose="02020603050405020304" pitchFamily="18" charset="0"/>
                <a:ea typeface="Calibri" panose="020F0502020204030204" pitchFamily="34" charset="0"/>
                <a:cs typeface="Times New Roman" panose="02020603050405020304" pitchFamily="18" charset="0"/>
              </a:rPr>
              <a:t>: </a:t>
            </a:r>
            <a:r>
              <a:rPr lang="en-GB" sz="2000"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locuitorii</a:t>
            </a:r>
            <a:r>
              <a:rPr lang="en-GB" sz="20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din zona </a:t>
            </a:r>
            <a:r>
              <a:rPr lang="en-GB" sz="2000"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urbana</a:t>
            </a:r>
            <a:r>
              <a:rPr lang="en-GB" sz="20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 </a:t>
            </a:r>
            <a:r>
              <a:rPr lang="en-GB" sz="2000"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Regiunii</a:t>
            </a:r>
            <a:r>
              <a:rPr lang="en-GB" sz="20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Sud-Est </a:t>
            </a:r>
            <a:r>
              <a:rPr lang="ro-RO" sz="20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en-GB" sz="20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en-GB" sz="2000"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instituțiile</a:t>
            </a:r>
            <a:r>
              <a:rPr lang="en-GB" sz="20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en-GB" sz="2000"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publice</a:t>
            </a:r>
            <a:r>
              <a:rPr lang="en-GB" sz="20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care </a:t>
            </a:r>
            <a:r>
              <a:rPr lang="en-GB" sz="2000"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vor</a:t>
            </a:r>
            <a:r>
              <a:rPr lang="en-GB" sz="20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fi implicate </a:t>
            </a:r>
            <a:r>
              <a:rPr lang="en-GB" sz="2000"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sau</a:t>
            </a:r>
            <a:r>
              <a:rPr lang="en-GB" sz="20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en-GB" sz="2000"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vor</a:t>
            </a:r>
            <a:r>
              <a:rPr lang="en-GB" sz="20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en-GB" sz="2000"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folosi</a:t>
            </a:r>
            <a:r>
              <a:rPr lang="en-GB" sz="20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 beneficia de </a:t>
            </a:r>
            <a:r>
              <a:rPr lang="en-GB" sz="2000"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rezultatele</a:t>
            </a:r>
            <a:r>
              <a:rPr lang="en-GB" sz="20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en-GB" sz="2000"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investițiilor</a:t>
            </a:r>
            <a:endParaRPr lang="en-GB" sz="20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endParaRPr>
          </a:p>
          <a:p>
            <a:pPr marL="0" indent="0">
              <a:buClrTx/>
              <a:buNone/>
            </a:pPr>
            <a:r>
              <a:rPr lang="en-GB" sz="2000"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turisti</a:t>
            </a:r>
            <a:r>
              <a:rPr lang="en-GB" sz="20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a:t>
            </a:r>
            <a:r>
              <a:rPr lang="en-GB" sz="2000"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vizitatori</a:t>
            </a:r>
            <a:endParaRPr lang="ro-RO" sz="2000" dirty="0">
              <a:latin typeface="Times New Roman" panose="02020603050405020304" pitchFamily="18" charset="0"/>
              <a:ea typeface="Calibri" panose="020F0502020204030204" pitchFamily="34" charset="0"/>
              <a:cs typeface="Times New Roman" panose="02020603050405020304" pitchFamily="18" charset="0"/>
            </a:endParaRPr>
          </a:p>
          <a:p>
            <a:pPr marL="0" indent="0">
              <a:buClrTx/>
              <a:buNone/>
            </a:pPr>
            <a:r>
              <a:rPr lang="ro-RO" sz="20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Acest tip de acțiune va avea alocare financiară dedicată </a:t>
            </a:r>
            <a:r>
              <a:rPr lang="ro-RO" sz="2000" u="sng"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ITI Delta Dunării</a:t>
            </a:r>
            <a:r>
              <a:rPr lang="ro-RO" sz="20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a:t>
            </a:r>
            <a:endParaRPr lang="ro-RO" sz="2000" dirty="0">
              <a:latin typeface="Times New Roman" panose="02020603050405020304" pitchFamily="18" charset="0"/>
              <a:ea typeface="Calibri" panose="020F0502020204030204" pitchFamily="34" charset="0"/>
              <a:cs typeface="Times New Roman" panose="02020603050405020304" pitchFamily="18" charset="0"/>
            </a:endParaRPr>
          </a:p>
          <a:p>
            <a:pPr marL="0" indent="0">
              <a:buClrTx/>
              <a:buNone/>
            </a:pPr>
            <a:r>
              <a:rPr lang="en-GB" sz="2000" b="1" dirty="0" err="1">
                <a:latin typeface="Times New Roman" panose="02020603050405020304" pitchFamily="18" charset="0"/>
                <a:ea typeface="Calibri" panose="020F0502020204030204" pitchFamily="34" charset="0"/>
                <a:cs typeface="Times New Roman" panose="02020603050405020304" pitchFamily="18" charset="0"/>
              </a:rPr>
              <a:t>Modalitatea</a:t>
            </a:r>
            <a:r>
              <a:rPr lang="en-GB" sz="2000" b="1" dirty="0">
                <a:latin typeface="Times New Roman" panose="02020603050405020304" pitchFamily="18" charset="0"/>
                <a:ea typeface="Calibri" panose="020F0502020204030204" pitchFamily="34" charset="0"/>
                <a:cs typeface="Times New Roman" panose="02020603050405020304" pitchFamily="18" charset="0"/>
              </a:rPr>
              <a:t> de </a:t>
            </a:r>
            <a:r>
              <a:rPr lang="en-GB" sz="2000" b="1" dirty="0" err="1">
                <a:latin typeface="Times New Roman" panose="02020603050405020304" pitchFamily="18" charset="0"/>
                <a:ea typeface="Calibri" panose="020F0502020204030204" pitchFamily="34" charset="0"/>
                <a:cs typeface="Times New Roman" panose="02020603050405020304" pitchFamily="18" charset="0"/>
              </a:rPr>
              <a:t>implementare</a:t>
            </a:r>
            <a:r>
              <a:rPr lang="en-GB" sz="2000" dirty="0">
                <a:latin typeface="Times New Roman" panose="02020603050405020304" pitchFamily="18" charset="0"/>
                <a:ea typeface="Calibri" panose="020F0502020204030204" pitchFamily="34" charset="0"/>
                <a:cs typeface="Times New Roman" panose="02020603050405020304" pitchFamily="18" charset="0"/>
              </a:rPr>
              <a:t>: </a:t>
            </a:r>
            <a:r>
              <a:rPr lang="ro-RO" sz="2000" dirty="0">
                <a:latin typeface="Times New Roman" panose="02020603050405020304" pitchFamily="18" charset="0"/>
                <a:ea typeface="Calibri" panose="020F0502020204030204" pitchFamily="34" charset="0"/>
                <a:cs typeface="Times New Roman" panose="02020603050405020304" pitchFamily="18" charset="0"/>
              </a:rPr>
              <a:t>î</a:t>
            </a:r>
            <a:r>
              <a:rPr lang="en-GB" sz="2000" dirty="0">
                <a:latin typeface="Times New Roman" panose="02020603050405020304" pitchFamily="18" charset="0"/>
                <a:ea typeface="Calibri" panose="020F0502020204030204" pitchFamily="34" charset="0"/>
                <a:cs typeface="Times New Roman" panose="02020603050405020304" pitchFamily="18" charset="0"/>
              </a:rPr>
              <a:t>n </a:t>
            </a:r>
            <a:r>
              <a:rPr lang="en-GB" sz="2000" dirty="0" err="1">
                <a:latin typeface="Times New Roman" panose="02020603050405020304" pitchFamily="18" charset="0"/>
                <a:ea typeface="Calibri" panose="020F0502020204030204" pitchFamily="34" charset="0"/>
                <a:cs typeface="Times New Roman" panose="02020603050405020304" pitchFamily="18" charset="0"/>
              </a:rPr>
              <a:t>conformitate</a:t>
            </a:r>
            <a:r>
              <a:rPr lang="en-GB" sz="2000" dirty="0">
                <a:latin typeface="Times New Roman" panose="02020603050405020304" pitchFamily="18" charset="0"/>
                <a:ea typeface="Calibri" panose="020F0502020204030204" pitchFamily="34" charset="0"/>
                <a:cs typeface="Times New Roman" panose="02020603050405020304" pitchFamily="18" charset="0"/>
              </a:rPr>
              <a:t> cu </a:t>
            </a:r>
            <a:r>
              <a:rPr lang="ro-RO" sz="2000" dirty="0">
                <a:latin typeface="Times New Roman" panose="02020603050405020304" pitchFamily="18" charset="0"/>
                <a:ea typeface="Calibri" panose="020F0502020204030204" pitchFamily="34" charset="0"/>
                <a:cs typeface="Times New Roman" panose="02020603050405020304" pitchFamily="18" charset="0"/>
              </a:rPr>
              <a:t>SIDU</a:t>
            </a:r>
            <a:r>
              <a:rPr lang="ro-RO" sz="2000" b="1" dirty="0">
                <a:latin typeface="Times New Roman" panose="02020603050405020304" pitchFamily="18" charset="0"/>
                <a:ea typeface="Calibri" panose="020F0502020204030204" pitchFamily="34" charset="0"/>
                <a:cs typeface="Times New Roman" panose="02020603050405020304" pitchFamily="18" charset="0"/>
              </a:rPr>
              <a:t>, </a:t>
            </a:r>
            <a:r>
              <a:rPr lang="en-GB" sz="2000" dirty="0">
                <a:latin typeface="Times New Roman" panose="02020603050405020304" pitchFamily="18" charset="0"/>
                <a:ea typeface="Calibri" panose="020F0502020204030204" pitchFamily="34" charset="0"/>
                <a:cs typeface="Times New Roman" panose="02020603050405020304" pitchFamily="18" charset="0"/>
              </a:rPr>
              <a:t>cu </a:t>
            </a:r>
            <a:r>
              <a:rPr lang="en-GB" sz="2000" dirty="0" err="1">
                <a:latin typeface="Times New Roman" panose="02020603050405020304" pitchFamily="18" charset="0"/>
                <a:ea typeface="Calibri" panose="020F0502020204030204" pitchFamily="34" charset="0"/>
                <a:cs typeface="Times New Roman" panose="02020603050405020304" pitchFamily="18" charset="0"/>
              </a:rPr>
              <a:t>prevederile</a:t>
            </a:r>
            <a:r>
              <a:rPr lang="en-GB" sz="2000" dirty="0">
                <a:latin typeface="Times New Roman" panose="02020603050405020304" pitchFamily="18" charset="0"/>
                <a:ea typeface="Calibri" panose="020F0502020204030204" pitchFamily="34" charset="0"/>
                <a:cs typeface="Times New Roman" panose="02020603050405020304" pitchFamily="18" charset="0"/>
              </a:rPr>
              <a:t> OUG 156/ 2020</a:t>
            </a:r>
            <a:r>
              <a:rPr lang="ro-RO" sz="2000" dirty="0">
                <a:latin typeface="Times New Roman" panose="02020603050405020304" pitchFamily="18" charset="0"/>
                <a:ea typeface="Calibri" panose="020F0502020204030204" pitchFamily="34" charset="0"/>
                <a:cs typeface="Times New Roman" panose="02020603050405020304" pitchFamily="18" charset="0"/>
              </a:rPr>
              <a:t> și Strategia ITI Delta Dunării</a:t>
            </a:r>
            <a:endParaRPr lang="en-GB" sz="20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80405CF5-A736-43B2-B28A-5B26F00E47BB}"/>
              </a:ext>
            </a:extLst>
          </p:cNvPr>
          <p:cNvPicPr>
            <a:picLocks noChangeAspect="1"/>
          </p:cNvPicPr>
          <p:nvPr/>
        </p:nvPicPr>
        <p:blipFill>
          <a:blip r:embed="rId3"/>
          <a:stretch>
            <a:fillRect/>
          </a:stretch>
        </p:blipFill>
        <p:spPr>
          <a:xfrm>
            <a:off x="10154653" y="5895498"/>
            <a:ext cx="1814945" cy="962501"/>
          </a:xfrm>
          <a:prstGeom prst="rect">
            <a:avLst/>
          </a:prstGeom>
        </p:spPr>
      </p:pic>
    </p:spTree>
    <p:extLst>
      <p:ext uri="{BB962C8B-B14F-4D97-AF65-F5344CB8AC3E}">
        <p14:creationId xmlns:p14="http://schemas.microsoft.com/office/powerpoint/2010/main" val="36599770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C5AC294-23E1-42AB-AD15-B34AECBFBE1F}"/>
              </a:ext>
            </a:extLst>
          </p:cNvPr>
          <p:cNvSpPr>
            <a:spLocks noGrp="1"/>
          </p:cNvSpPr>
          <p:nvPr>
            <p:ph idx="1"/>
          </p:nvPr>
        </p:nvSpPr>
        <p:spPr>
          <a:xfrm>
            <a:off x="452674" y="0"/>
            <a:ext cx="10474860" cy="6858000"/>
          </a:xfrm>
        </p:spPr>
        <p:txBody>
          <a:bodyPr>
            <a:normAutofit lnSpcReduction="10000"/>
          </a:bodyPr>
          <a:lstStyle/>
          <a:p>
            <a:pPr marL="0" indent="0">
              <a:buNone/>
            </a:pPr>
            <a:endParaRPr lang="en-GB" dirty="0">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r>
              <a:rPr lang="it-IT" sz="1700" i="1" u="sng" dirty="0">
                <a:solidFill>
                  <a:schemeClr val="tx1"/>
                </a:solidFill>
                <a:latin typeface="Times New Roman" panose="02020603050405020304" pitchFamily="18" charset="0"/>
                <a:cs typeface="Times New Roman" panose="02020603050405020304" pitchFamily="18" charset="0"/>
              </a:rPr>
              <a:t>Obiective specific FEDR</a:t>
            </a:r>
            <a:r>
              <a:rPr lang="ro-RO" sz="1700" i="1" u="sng" dirty="0">
                <a:solidFill>
                  <a:schemeClr val="tx1"/>
                </a:solidFill>
                <a:latin typeface="Times New Roman" panose="02020603050405020304" pitchFamily="18" charset="0"/>
                <a:cs typeface="Times New Roman" panose="02020603050405020304" pitchFamily="18" charset="0"/>
              </a:rPr>
              <a:t> </a:t>
            </a:r>
            <a:r>
              <a:rPr lang="it-IT" sz="1700" i="1" dirty="0">
                <a:solidFill>
                  <a:schemeClr val="tx1"/>
                </a:solidFill>
                <a:latin typeface="Times New Roman" panose="02020603050405020304" pitchFamily="18" charset="0"/>
                <a:cs typeface="Times New Roman" panose="02020603050405020304" pitchFamily="18" charset="0"/>
              </a:rPr>
              <a:t>(ii) Promovarea dezvoltării locale integrate și incluzive în domeniul social, economic și al mediului, </a:t>
            </a:r>
            <a:r>
              <a:rPr lang="ro-RO" sz="1700" i="1" dirty="0">
                <a:solidFill>
                  <a:schemeClr val="tx1"/>
                </a:solidFill>
                <a:latin typeface="Times New Roman" panose="02020603050405020304" pitchFamily="18" charset="0"/>
                <a:cs typeface="Times New Roman" panose="02020603050405020304" pitchFamily="18" charset="0"/>
              </a:rPr>
              <a:t>în domeniul </a:t>
            </a:r>
            <a:r>
              <a:rPr lang="it-IT" sz="1700" i="1" dirty="0">
                <a:solidFill>
                  <a:schemeClr val="tx1"/>
                </a:solidFill>
                <a:latin typeface="Times New Roman" panose="02020603050405020304" pitchFamily="18" charset="0"/>
                <a:cs typeface="Times New Roman" panose="02020603050405020304" pitchFamily="18" charset="0"/>
              </a:rPr>
              <a:t>culturii, a patrimoniului natural, a turismului durabil și a securității în alte zone decât cele urbane</a:t>
            </a:r>
          </a:p>
          <a:p>
            <a:pPr marL="0" indent="0">
              <a:buNone/>
            </a:pPr>
            <a:endParaRPr lang="it-IT" sz="1700" i="1" dirty="0">
              <a:solidFill>
                <a:schemeClr val="tx1"/>
              </a:solidFill>
              <a:latin typeface="Times New Roman" panose="02020603050405020304" pitchFamily="18" charset="0"/>
              <a:cs typeface="Times New Roman" panose="02020603050405020304" pitchFamily="18" charset="0"/>
            </a:endParaRPr>
          </a:p>
          <a:p>
            <a:pPr marL="0" indent="0">
              <a:buNone/>
            </a:pPr>
            <a:r>
              <a:rPr lang="it-IT" sz="1700" b="1" dirty="0">
                <a:solidFill>
                  <a:srgbClr val="00B050"/>
                </a:solidFill>
                <a:latin typeface="Times New Roman" panose="02020603050405020304" pitchFamily="18" charset="0"/>
                <a:cs typeface="Times New Roman" panose="02020603050405020304" pitchFamily="18" charset="0"/>
              </a:rPr>
              <a:t>Actiunea </a:t>
            </a:r>
            <a:r>
              <a:rPr lang="ro-RO" sz="1700" b="1" dirty="0">
                <a:solidFill>
                  <a:srgbClr val="00B050"/>
                </a:solidFill>
                <a:latin typeface="Times New Roman" panose="02020603050405020304" pitchFamily="18" charset="0"/>
                <a:cs typeface="Times New Roman" panose="02020603050405020304" pitchFamily="18" charset="0"/>
              </a:rPr>
              <a:t>6</a:t>
            </a:r>
            <a:r>
              <a:rPr lang="it-IT" sz="1700" b="1" dirty="0">
                <a:solidFill>
                  <a:srgbClr val="00B050"/>
                </a:solidFill>
                <a:latin typeface="Times New Roman" panose="02020603050405020304" pitchFamily="18" charset="0"/>
                <a:cs typeface="Times New Roman" panose="02020603050405020304" pitchFamily="18" charset="0"/>
              </a:rPr>
              <a:t>.2 Valorificarea potențialului turistic </a:t>
            </a:r>
            <a:r>
              <a:rPr lang="ro-RO" sz="1700" b="1" dirty="0">
                <a:solidFill>
                  <a:srgbClr val="00B050"/>
                </a:solidFill>
                <a:latin typeface="Times New Roman" panose="02020603050405020304" pitchFamily="18" charset="0"/>
                <a:cs typeface="Times New Roman" panose="02020603050405020304" pitchFamily="18" charset="0"/>
              </a:rPr>
              <a:t>și conservarea patrimoniului </a:t>
            </a:r>
            <a:r>
              <a:rPr lang="it-IT" sz="1700" b="1" dirty="0">
                <a:solidFill>
                  <a:srgbClr val="00B050"/>
                </a:solidFill>
                <a:latin typeface="Times New Roman" panose="02020603050405020304" pitchFamily="18" charset="0"/>
                <a:cs typeface="Times New Roman" panose="02020603050405020304" pitchFamily="18" charset="0"/>
              </a:rPr>
              <a:t>în zone non – urbane </a:t>
            </a:r>
            <a:endParaRPr lang="ro-RO" sz="1700" b="1" dirty="0">
              <a:solidFill>
                <a:srgbClr val="00B050"/>
              </a:solidFill>
              <a:latin typeface="Times New Roman" panose="02020603050405020304" pitchFamily="18" charset="0"/>
              <a:cs typeface="Times New Roman" panose="02020603050405020304" pitchFamily="18" charset="0"/>
            </a:endParaRPr>
          </a:p>
          <a:p>
            <a:pPr marL="0" indent="0">
              <a:buNone/>
            </a:pPr>
            <a:r>
              <a:rPr lang="ro-RO" sz="1600" b="1" i="1" dirty="0">
                <a:solidFill>
                  <a:srgbClr val="2F5496"/>
                </a:solidFill>
                <a:latin typeface="Times New Roman" panose="02020603050405020304" pitchFamily="18" charset="0"/>
                <a:ea typeface="Calibri" panose="020F0502020204030204" pitchFamily="34" charset="0"/>
                <a:cs typeface="Times New Roman" panose="02020603050405020304" pitchFamily="18" charset="0"/>
              </a:rPr>
              <a:t>Activități orientative</a:t>
            </a:r>
            <a:r>
              <a:rPr lang="ro-RO" sz="1600" i="1" dirty="0">
                <a:solidFill>
                  <a:srgbClr val="2F5496"/>
                </a:solidFill>
                <a:latin typeface="Times New Roman" panose="02020603050405020304" pitchFamily="18" charset="0"/>
                <a:ea typeface="Calibri" panose="020F0502020204030204" pitchFamily="34" charset="0"/>
                <a:cs typeface="Times New Roman" panose="02020603050405020304" pitchFamily="18" charset="0"/>
              </a:rPr>
              <a:t>:</a:t>
            </a:r>
          </a:p>
          <a:p>
            <a:pPr>
              <a:spcBef>
                <a:spcPts val="300"/>
              </a:spcBef>
              <a:buClr>
                <a:schemeClr val="tx1"/>
              </a:buClr>
              <a:buFont typeface="Arial" panose="020B0604020202020204" pitchFamily="34" charset="0"/>
              <a:buChar char="•"/>
            </a:pPr>
            <a:r>
              <a:rPr lang="ro-RO" sz="16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îmbunatățirea infrastructurii de turism, in special in zonele non-urbane care dispun de un potential turistic valoros, inclusiv proiecte inovative, de diversificare a serviciilor si activitatilor oferite turistilor, in scopul cresterii accesibilitatii obiectivelor turistice;</a:t>
            </a:r>
          </a:p>
          <a:p>
            <a:pPr>
              <a:spcBef>
                <a:spcPts val="300"/>
              </a:spcBef>
              <a:buClr>
                <a:schemeClr val="tx1"/>
              </a:buClr>
              <a:buFont typeface="Arial" panose="020B0604020202020204" pitchFamily="34" charset="0"/>
              <a:buChar char="•"/>
            </a:pPr>
            <a:r>
              <a:rPr lang="ro-RO" sz="16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dezvoltare și punere in valoare a stațiunilor turistice, balneare si balneoclimaterice din zonele non-urbane, prin dezvoltarea infrastructurii turistice specifice, precum si dezvoltarea si modernizarea infrastructurii de utilitate publică aferentă;</a:t>
            </a:r>
          </a:p>
          <a:p>
            <a:pPr>
              <a:spcBef>
                <a:spcPts val="300"/>
              </a:spcBef>
              <a:buClr>
                <a:schemeClr val="tx1"/>
              </a:buClr>
              <a:buFont typeface="Arial" panose="020B0604020202020204" pitchFamily="34" charset="0"/>
              <a:buChar char="•"/>
            </a:pPr>
            <a:r>
              <a:rPr lang="ro-RO" sz="16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conservarea, protecția, restaurarea și valorificarea durabila a patrimoniului cultural, natural și istoric și dezvoltarea serviciilor aferente (ex. restaurarea, consolidarea, protecția, conservarea, extinderea și dotarea monumentelor istorice și a patrimoniului cultural; modernizarea / reabilitarea / extinderea / dotarea clădirilor cu funcții culturale, biblioteci, muzee, teatre); se are in vedere promovarea initiativelor pentru conservarea/integrarea in specificul local, revizalizarea și promovarea activelor turistice tradiționale;</a:t>
            </a:r>
          </a:p>
          <a:p>
            <a:pPr>
              <a:spcBef>
                <a:spcPts val="300"/>
              </a:spcBef>
              <a:buClr>
                <a:schemeClr val="tx1"/>
              </a:buClr>
              <a:buFont typeface="Arial" panose="020B0604020202020204" pitchFamily="34" charset="0"/>
              <a:buChar char="•"/>
            </a:pPr>
            <a:r>
              <a:rPr lang="ro-RO" sz="16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suținerea capacității administrative a AM-ului și a organismenlor implicate în execuția fondurilor, în etapa de programare și implementare.</a:t>
            </a:r>
          </a:p>
          <a:p>
            <a:pPr marL="0" indent="0">
              <a:buNone/>
            </a:pPr>
            <a:endParaRPr lang="ro-RO" sz="1600" i="1" dirty="0">
              <a:solidFill>
                <a:srgbClr val="2F5496"/>
              </a:solidFill>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GB" sz="1600" b="1" dirty="0" err="1">
                <a:latin typeface="Times New Roman" panose="02020603050405020304" pitchFamily="18" charset="0"/>
                <a:ea typeface="Calibri" panose="020F0502020204030204" pitchFamily="34" charset="0"/>
                <a:cs typeface="Times New Roman" panose="02020603050405020304" pitchFamily="18" charset="0"/>
              </a:rPr>
              <a:t>Grup</a:t>
            </a:r>
            <a:r>
              <a:rPr lang="en-GB" sz="1600" b="1" dirty="0">
                <a:latin typeface="Times New Roman" panose="02020603050405020304" pitchFamily="18" charset="0"/>
                <a:ea typeface="Calibri" panose="020F0502020204030204" pitchFamily="34" charset="0"/>
                <a:cs typeface="Times New Roman" panose="02020603050405020304" pitchFamily="18" charset="0"/>
              </a:rPr>
              <a:t> </a:t>
            </a:r>
            <a:r>
              <a:rPr lang="ro-RO" sz="1600" b="1" dirty="0">
                <a:latin typeface="Times New Roman" panose="02020603050405020304" pitchFamily="18" charset="0"/>
                <a:ea typeface="Calibri" panose="020F0502020204030204" pitchFamily="34" charset="0"/>
                <a:cs typeface="Times New Roman" panose="02020603050405020304" pitchFamily="18" charset="0"/>
              </a:rPr>
              <a:t>ț</a:t>
            </a:r>
            <a:r>
              <a:rPr lang="en-GB" sz="1600" b="1" dirty="0">
                <a:latin typeface="Times New Roman" panose="02020603050405020304" pitchFamily="18" charset="0"/>
                <a:ea typeface="Calibri" panose="020F0502020204030204" pitchFamily="34" charset="0"/>
                <a:cs typeface="Times New Roman" panose="02020603050405020304" pitchFamily="18" charset="0"/>
              </a:rPr>
              <a:t>int</a:t>
            </a:r>
            <a:r>
              <a:rPr lang="ro-RO" sz="1600" b="1" dirty="0">
                <a:latin typeface="Times New Roman" panose="02020603050405020304" pitchFamily="18" charset="0"/>
                <a:ea typeface="Calibri" panose="020F0502020204030204" pitchFamily="34" charset="0"/>
                <a:cs typeface="Times New Roman" panose="02020603050405020304" pitchFamily="18" charset="0"/>
              </a:rPr>
              <a:t>ă</a:t>
            </a:r>
            <a:r>
              <a:rPr lang="en-GB" sz="1600" b="1" dirty="0">
                <a:latin typeface="Times New Roman" panose="02020603050405020304" pitchFamily="18" charset="0"/>
                <a:ea typeface="Calibri" panose="020F0502020204030204" pitchFamily="34" charset="0"/>
                <a:cs typeface="Times New Roman" panose="02020603050405020304" pitchFamily="18" charset="0"/>
              </a:rPr>
              <a:t>: </a:t>
            </a:r>
            <a:r>
              <a:rPr lang="ro-RO" sz="16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locuitorii din zona non-urbană, instituțiile publice,  părți interesate private (ONG-uri, antreprenori, etc.) turiști/vizitatori</a:t>
            </a:r>
          </a:p>
          <a:p>
            <a:pPr marL="0" indent="0">
              <a:spcBef>
                <a:spcPts val="600"/>
              </a:spcBef>
              <a:buNone/>
            </a:pPr>
            <a:r>
              <a:rPr lang="ro-RO" sz="16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Acest tip de acțiune va avea alocare financiară dedicată </a:t>
            </a:r>
            <a:r>
              <a:rPr lang="ro-RO" sz="1600" u="sng"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ITI Delta Dunării</a:t>
            </a:r>
            <a:r>
              <a:rPr lang="ro-RO" sz="16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a:t>
            </a:r>
          </a:p>
          <a:p>
            <a:pPr marL="0" indent="0">
              <a:spcBef>
                <a:spcPts val="600"/>
              </a:spcBef>
              <a:buNone/>
            </a:pPr>
            <a:r>
              <a:rPr lang="ro-RO" sz="16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Modalitatea de implementare</a:t>
            </a:r>
            <a:r>
              <a:rPr lang="ro-RO" sz="1600" dirty="0">
                <a:latin typeface="Times New Roman" panose="02020603050405020304" pitchFamily="18" charset="0"/>
                <a:ea typeface="Calibri" panose="020F0502020204030204" pitchFamily="34" charset="0"/>
                <a:cs typeface="Times New Roman" panose="02020603050405020304" pitchFamily="18" charset="0"/>
              </a:rPr>
              <a:t>: </a:t>
            </a:r>
            <a:r>
              <a:rPr lang="ro-RO" sz="16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conform Strategi</a:t>
            </a:r>
            <a:r>
              <a:rPr lang="en-GB" sz="1600"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ei</a:t>
            </a:r>
            <a:r>
              <a:rPr lang="ro-RO" sz="16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de Dezvoltare </a:t>
            </a:r>
            <a:r>
              <a:rPr lang="en-GB" sz="16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a Jude</a:t>
            </a:r>
            <a:r>
              <a:rPr lang="ro-RO" sz="16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ț</a:t>
            </a:r>
            <a:r>
              <a:rPr lang="en-GB" sz="1600"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ului</a:t>
            </a:r>
            <a:r>
              <a:rPr lang="ro-RO" sz="16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Strategia ITI Delta Dunării</a:t>
            </a:r>
            <a:endParaRPr lang="ro-RO" sz="1700" dirty="0">
              <a:solidFill>
                <a:srgbClr val="2F5496"/>
              </a:solidFill>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B9F65EA4-C343-46FD-BEF6-5453F9A84E97}"/>
              </a:ext>
            </a:extLst>
          </p:cNvPr>
          <p:cNvPicPr>
            <a:picLocks noChangeAspect="1"/>
          </p:cNvPicPr>
          <p:nvPr/>
        </p:nvPicPr>
        <p:blipFill>
          <a:blip r:embed="rId2"/>
          <a:stretch>
            <a:fillRect/>
          </a:stretch>
        </p:blipFill>
        <p:spPr>
          <a:xfrm>
            <a:off x="10154653" y="5895498"/>
            <a:ext cx="1814945" cy="962501"/>
          </a:xfrm>
          <a:prstGeom prst="rect">
            <a:avLst/>
          </a:prstGeom>
        </p:spPr>
      </p:pic>
    </p:spTree>
    <p:extLst>
      <p:ext uri="{BB962C8B-B14F-4D97-AF65-F5344CB8AC3E}">
        <p14:creationId xmlns:p14="http://schemas.microsoft.com/office/powerpoint/2010/main" val="1071124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E17127C-1E27-41FE-BB6E-4F3C87722473}"/>
              </a:ext>
            </a:extLst>
          </p:cNvPr>
          <p:cNvSpPr/>
          <p:nvPr/>
        </p:nvSpPr>
        <p:spPr>
          <a:xfrm>
            <a:off x="2777924" y="1843951"/>
            <a:ext cx="6366076" cy="3170099"/>
          </a:xfrm>
          <a:prstGeom prst="rect">
            <a:avLst/>
          </a:prstGeom>
        </p:spPr>
        <p:txBody>
          <a:bodyPr wrap="square">
            <a:spAutoFit/>
          </a:bodyPr>
          <a:lstStyle/>
          <a:p>
            <a:pPr algn="ctr"/>
            <a:r>
              <a:rPr lang="ro-RO" sz="2800" b="1" dirty="0">
                <a:solidFill>
                  <a:prstClr val="black"/>
                </a:solidFill>
                <a:latin typeface="Constantia" pitchFamily="18" charset="0"/>
              </a:rPr>
              <a:t>Vă mulțumesc pentru atenție!</a:t>
            </a:r>
          </a:p>
          <a:p>
            <a:pPr algn="ctr"/>
            <a:endParaRPr lang="ro-RO" sz="2800" b="1" dirty="0">
              <a:solidFill>
                <a:prstClr val="black"/>
              </a:solidFill>
              <a:latin typeface="Constantia" pitchFamily="18" charset="0"/>
            </a:endParaRPr>
          </a:p>
          <a:p>
            <a:endParaRPr lang="ro-RO" dirty="0">
              <a:solidFill>
                <a:prstClr val="black"/>
              </a:solidFill>
              <a:latin typeface="Constantia" pitchFamily="18" charset="0"/>
            </a:endParaRPr>
          </a:p>
          <a:p>
            <a:pPr algn="ctr"/>
            <a:r>
              <a:rPr lang="ro-RO" b="1" dirty="0">
                <a:solidFill>
                  <a:prstClr val="black"/>
                </a:solidFill>
                <a:latin typeface="Constantia" pitchFamily="18" charset="0"/>
              </a:rPr>
              <a:t>AGENŢIA PENTRU DEZVOLTARE REGIONALĂ SUD – EST</a:t>
            </a:r>
          </a:p>
          <a:p>
            <a:pPr algn="ctr"/>
            <a:r>
              <a:rPr lang="ro-RO" b="1" dirty="0">
                <a:solidFill>
                  <a:prstClr val="black"/>
                </a:solidFill>
                <a:latin typeface="Constantia" pitchFamily="18" charset="0"/>
              </a:rPr>
              <a:t>Brăila, Str. Anghel Saligny, Nr. 24, Cod poştal: 810118</a:t>
            </a:r>
          </a:p>
          <a:p>
            <a:pPr algn="ctr"/>
            <a:r>
              <a:rPr lang="ro-RO" b="1" dirty="0">
                <a:solidFill>
                  <a:prstClr val="black"/>
                </a:solidFill>
                <a:latin typeface="Constantia" pitchFamily="18" charset="0"/>
              </a:rPr>
              <a:t>Tel: 0339/401018, 0339/401019</a:t>
            </a:r>
          </a:p>
          <a:p>
            <a:pPr algn="ctr"/>
            <a:r>
              <a:rPr lang="ro-RO" b="1" dirty="0">
                <a:solidFill>
                  <a:prstClr val="black"/>
                </a:solidFill>
                <a:latin typeface="Constantia" pitchFamily="18" charset="0"/>
              </a:rPr>
              <a:t>Fax: 0239/611066, 0339/401017</a:t>
            </a:r>
          </a:p>
          <a:p>
            <a:pPr algn="ctr"/>
            <a:r>
              <a:rPr lang="ro-RO" b="1" dirty="0">
                <a:solidFill>
                  <a:prstClr val="black"/>
                </a:solidFill>
                <a:latin typeface="Constantia" pitchFamily="18" charset="0"/>
              </a:rPr>
              <a:t>E-mail: </a:t>
            </a:r>
            <a:r>
              <a:rPr lang="en-US" b="1" dirty="0">
                <a:solidFill>
                  <a:prstClr val="black"/>
                </a:solidFill>
                <a:latin typeface="Constantia" pitchFamily="18" charset="0"/>
              </a:rPr>
              <a:t>adrse@adrse.ro</a:t>
            </a:r>
            <a:endParaRPr lang="ro-RO" b="1" dirty="0">
              <a:solidFill>
                <a:prstClr val="black"/>
              </a:solidFill>
              <a:latin typeface="Constantia" pitchFamily="18" charset="0"/>
            </a:endParaRPr>
          </a:p>
          <a:p>
            <a:pPr algn="ctr"/>
            <a:r>
              <a:rPr lang="en-US" b="1" dirty="0">
                <a:latin typeface="Constantia" pitchFamily="18" charset="0"/>
                <a:hlinkClick r:id="rId2">
                  <a:extLst>
                    <a:ext uri="{A12FA001-AC4F-418D-AE19-62706E023703}">
                      <ahyp:hlinkClr xmlns:ahyp="http://schemas.microsoft.com/office/drawing/2018/hyperlinkcolor" val="tx"/>
                    </a:ext>
                  </a:extLst>
                </a:hlinkClick>
              </a:rPr>
              <a:t>www.adrse.ro</a:t>
            </a:r>
            <a:endParaRPr lang="ro-RO" b="1" dirty="0">
              <a:latin typeface="Constantia" pitchFamily="18" charset="0"/>
            </a:endParaRPr>
          </a:p>
          <a:p>
            <a:pPr algn="ctr"/>
            <a:r>
              <a:rPr lang="ro-RO" b="1" dirty="0">
                <a:solidFill>
                  <a:prstClr val="black"/>
                </a:solidFill>
                <a:latin typeface="Constantia" pitchFamily="18" charset="0"/>
              </a:rPr>
              <a:t>www.roreg.eu </a:t>
            </a:r>
            <a:endParaRPr lang="en-US" b="1" dirty="0">
              <a:solidFill>
                <a:prstClr val="black"/>
              </a:solidFill>
              <a:latin typeface="Constantia" pitchFamily="18" charset="0"/>
            </a:endParaRPr>
          </a:p>
        </p:txBody>
      </p:sp>
      <p:pic>
        <p:nvPicPr>
          <p:cNvPr id="4" name="Picture 3">
            <a:extLst>
              <a:ext uri="{FF2B5EF4-FFF2-40B4-BE49-F238E27FC236}">
                <a16:creationId xmlns:a16="http://schemas.microsoft.com/office/drawing/2014/main" id="{C16256EA-DC4A-4CC7-99C9-6F62866FD179}"/>
              </a:ext>
            </a:extLst>
          </p:cNvPr>
          <p:cNvPicPr>
            <a:picLocks noChangeAspect="1"/>
          </p:cNvPicPr>
          <p:nvPr/>
        </p:nvPicPr>
        <p:blipFill>
          <a:blip r:embed="rId3"/>
          <a:stretch>
            <a:fillRect/>
          </a:stretch>
        </p:blipFill>
        <p:spPr>
          <a:xfrm>
            <a:off x="10154653" y="5895498"/>
            <a:ext cx="1814945" cy="962501"/>
          </a:xfrm>
          <a:prstGeom prst="rect">
            <a:avLst/>
          </a:prstGeom>
        </p:spPr>
      </p:pic>
      <p:sp>
        <p:nvSpPr>
          <p:cNvPr id="7" name="TextBox 6">
            <a:extLst>
              <a:ext uri="{FF2B5EF4-FFF2-40B4-BE49-F238E27FC236}">
                <a16:creationId xmlns:a16="http://schemas.microsoft.com/office/drawing/2014/main" id="{8BA3DDB9-8647-4BE4-B5DD-CF45AA258415}"/>
              </a:ext>
            </a:extLst>
          </p:cNvPr>
          <p:cNvSpPr txBox="1"/>
          <p:nvPr/>
        </p:nvSpPr>
        <p:spPr>
          <a:xfrm>
            <a:off x="2386285" y="6425178"/>
            <a:ext cx="6673839" cy="523220"/>
          </a:xfrm>
          <a:prstGeom prst="rect">
            <a:avLst/>
          </a:prstGeom>
          <a:noFill/>
        </p:spPr>
        <p:txBody>
          <a:bodyPr wrap="square" rtlCol="0">
            <a:spAutoFit/>
          </a:bodyPr>
          <a:lstStyle/>
          <a:p>
            <a:r>
              <a:rPr lang="x-none"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Proiect cofinanțat din Fondul European pentru Dezvoltare Regională prin POAT 2014-2020</a:t>
            </a:r>
          </a:p>
          <a:p>
            <a:endParaRPr lang="x-none" sz="1600" dirty="0">
              <a:latin typeface=""/>
            </a:endParaRPr>
          </a:p>
        </p:txBody>
      </p:sp>
      <p:pic>
        <p:nvPicPr>
          <p:cNvPr id="8" name="Picture 7">
            <a:extLst>
              <a:ext uri="{FF2B5EF4-FFF2-40B4-BE49-F238E27FC236}">
                <a16:creationId xmlns:a16="http://schemas.microsoft.com/office/drawing/2014/main" id="{5D0087D1-F664-446D-9845-851C7B9E954C}"/>
              </a:ext>
            </a:extLst>
          </p:cNvPr>
          <p:cNvPicPr>
            <a:picLocks noChangeAspect="1"/>
          </p:cNvPicPr>
          <p:nvPr/>
        </p:nvPicPr>
        <p:blipFill>
          <a:blip r:embed="rId4"/>
          <a:stretch>
            <a:fillRect/>
          </a:stretch>
        </p:blipFill>
        <p:spPr>
          <a:xfrm>
            <a:off x="210065" y="21334"/>
            <a:ext cx="1683898" cy="1683898"/>
          </a:xfrm>
          <a:prstGeom prst="rect">
            <a:avLst/>
          </a:prstGeom>
        </p:spPr>
      </p:pic>
      <p:pic>
        <p:nvPicPr>
          <p:cNvPr id="9" name="Picture 8">
            <a:extLst>
              <a:ext uri="{FF2B5EF4-FFF2-40B4-BE49-F238E27FC236}">
                <a16:creationId xmlns:a16="http://schemas.microsoft.com/office/drawing/2014/main" id="{219C4B9A-2C0D-4B21-8292-7B6837B6A053}"/>
              </a:ext>
            </a:extLst>
          </p:cNvPr>
          <p:cNvPicPr>
            <a:picLocks noChangeAspect="1"/>
          </p:cNvPicPr>
          <p:nvPr/>
        </p:nvPicPr>
        <p:blipFill>
          <a:blip r:embed="rId5"/>
          <a:stretch>
            <a:fillRect/>
          </a:stretch>
        </p:blipFill>
        <p:spPr>
          <a:xfrm>
            <a:off x="3048000" y="512991"/>
            <a:ext cx="786711" cy="786711"/>
          </a:xfrm>
          <a:prstGeom prst="rect">
            <a:avLst/>
          </a:prstGeom>
        </p:spPr>
      </p:pic>
      <p:pic>
        <p:nvPicPr>
          <p:cNvPr id="10" name="Picture 9">
            <a:extLst>
              <a:ext uri="{FF2B5EF4-FFF2-40B4-BE49-F238E27FC236}">
                <a16:creationId xmlns:a16="http://schemas.microsoft.com/office/drawing/2014/main" id="{F83FD222-C145-46BC-A2F3-8B6BDA4C6192}"/>
              </a:ext>
            </a:extLst>
          </p:cNvPr>
          <p:cNvPicPr>
            <a:picLocks noChangeAspect="1"/>
          </p:cNvPicPr>
          <p:nvPr/>
        </p:nvPicPr>
        <p:blipFill>
          <a:blip r:embed="rId6"/>
          <a:stretch>
            <a:fillRect/>
          </a:stretch>
        </p:blipFill>
        <p:spPr>
          <a:xfrm>
            <a:off x="5501294" y="432822"/>
            <a:ext cx="1163035" cy="851243"/>
          </a:xfrm>
          <a:prstGeom prst="rect">
            <a:avLst/>
          </a:prstGeom>
        </p:spPr>
      </p:pic>
      <p:sp>
        <p:nvSpPr>
          <p:cNvPr id="12" name="TextBox 11">
            <a:extLst>
              <a:ext uri="{FF2B5EF4-FFF2-40B4-BE49-F238E27FC236}">
                <a16:creationId xmlns:a16="http://schemas.microsoft.com/office/drawing/2014/main" id="{31619668-BEBA-44AE-AE64-0B68CB438407}"/>
              </a:ext>
            </a:extLst>
          </p:cNvPr>
          <p:cNvSpPr txBox="1"/>
          <p:nvPr/>
        </p:nvSpPr>
        <p:spPr>
          <a:xfrm>
            <a:off x="6664329" y="432822"/>
            <a:ext cx="1754659" cy="830997"/>
          </a:xfrm>
          <a:prstGeom prst="rect">
            <a:avLst/>
          </a:prstGeom>
          <a:noFill/>
        </p:spPr>
        <p:txBody>
          <a:bodyPr wrap="square" rtlCol="0">
            <a:spAutoFit/>
          </a:bodyPr>
          <a:lstStyle/>
          <a:p>
            <a:r>
              <a:rPr lang="en-GB" sz="1200" dirty="0" err="1">
                <a:solidFill>
                  <a:srgbClr val="0D4D95"/>
                </a:solidFill>
                <a:latin typeface="Open Sans" panose="020B0606030504020204" pitchFamily="34" charset="0"/>
                <a:ea typeface="Open Sans" panose="020B0606030504020204" pitchFamily="34" charset="0"/>
                <a:cs typeface="Open Sans" panose="020B0606030504020204" pitchFamily="34" charset="0"/>
              </a:rPr>
              <a:t>Asociația</a:t>
            </a:r>
            <a:r>
              <a:rPr lang="en-GB" sz="1200" dirty="0">
                <a:solidFill>
                  <a:srgbClr val="0D4D95"/>
                </a:solidFill>
                <a:latin typeface="Open Sans" panose="020B0606030504020204" pitchFamily="34" charset="0"/>
                <a:ea typeface="Open Sans" panose="020B0606030504020204" pitchFamily="34" charset="0"/>
                <a:cs typeface="Open Sans" panose="020B0606030504020204" pitchFamily="34" charset="0"/>
              </a:rPr>
              <a:t> </a:t>
            </a:r>
            <a:r>
              <a:rPr lang="en-GB" sz="1200" dirty="0" err="1">
                <a:solidFill>
                  <a:srgbClr val="0D4D95"/>
                </a:solidFill>
                <a:latin typeface="Open Sans" panose="020B0606030504020204" pitchFamily="34" charset="0"/>
                <a:ea typeface="Open Sans" panose="020B0606030504020204" pitchFamily="34" charset="0"/>
                <a:cs typeface="Open Sans" panose="020B0606030504020204" pitchFamily="34" charset="0"/>
              </a:rPr>
              <a:t>Agențiilor</a:t>
            </a:r>
            <a:r>
              <a:rPr lang="en-GB" sz="1200" dirty="0">
                <a:solidFill>
                  <a:srgbClr val="0D4D95"/>
                </a:solidFill>
                <a:latin typeface="Open Sans" panose="020B0606030504020204" pitchFamily="34" charset="0"/>
                <a:ea typeface="Open Sans" panose="020B0606030504020204" pitchFamily="34" charset="0"/>
                <a:cs typeface="Open Sans" panose="020B0606030504020204" pitchFamily="34" charset="0"/>
              </a:rPr>
              <a:t> </a:t>
            </a:r>
            <a:r>
              <a:rPr lang="en-GB" sz="1200" dirty="0" err="1">
                <a:solidFill>
                  <a:srgbClr val="0D4D95"/>
                </a:solidFill>
                <a:latin typeface="Open Sans" panose="020B0606030504020204" pitchFamily="34" charset="0"/>
                <a:ea typeface="Open Sans" panose="020B0606030504020204" pitchFamily="34" charset="0"/>
                <a:cs typeface="Open Sans" panose="020B0606030504020204" pitchFamily="34" charset="0"/>
              </a:rPr>
              <a:t>pentru</a:t>
            </a:r>
            <a:r>
              <a:rPr lang="en-GB" sz="1200" dirty="0">
                <a:solidFill>
                  <a:srgbClr val="0D4D95"/>
                </a:solidFill>
                <a:latin typeface="Open Sans" panose="020B0606030504020204" pitchFamily="34" charset="0"/>
                <a:ea typeface="Open Sans" panose="020B0606030504020204" pitchFamily="34" charset="0"/>
                <a:cs typeface="Open Sans" panose="020B0606030504020204" pitchFamily="34" charset="0"/>
              </a:rPr>
              <a:t> </a:t>
            </a:r>
            <a:r>
              <a:rPr lang="en-GB" sz="1200" dirty="0" err="1">
                <a:solidFill>
                  <a:srgbClr val="0D4D95"/>
                </a:solidFill>
                <a:latin typeface="Open Sans" panose="020B0606030504020204" pitchFamily="34" charset="0"/>
                <a:ea typeface="Open Sans" panose="020B0606030504020204" pitchFamily="34" charset="0"/>
                <a:cs typeface="Open Sans" panose="020B0606030504020204" pitchFamily="34" charset="0"/>
              </a:rPr>
              <a:t>Dezvoltare</a:t>
            </a:r>
            <a:r>
              <a:rPr lang="en-GB" sz="1200" dirty="0">
                <a:solidFill>
                  <a:srgbClr val="0D4D95"/>
                </a:solidFill>
                <a:latin typeface="Open Sans" panose="020B0606030504020204" pitchFamily="34" charset="0"/>
                <a:ea typeface="Open Sans" panose="020B0606030504020204" pitchFamily="34" charset="0"/>
                <a:cs typeface="Open Sans" panose="020B0606030504020204" pitchFamily="34" charset="0"/>
              </a:rPr>
              <a:t> </a:t>
            </a:r>
            <a:r>
              <a:rPr lang="en-GB" sz="1200" dirty="0" err="1">
                <a:solidFill>
                  <a:srgbClr val="0D4D95"/>
                </a:solidFill>
                <a:latin typeface="Open Sans" panose="020B0606030504020204" pitchFamily="34" charset="0"/>
                <a:ea typeface="Open Sans" panose="020B0606030504020204" pitchFamily="34" charset="0"/>
                <a:cs typeface="Open Sans" panose="020B0606030504020204" pitchFamily="34" charset="0"/>
              </a:rPr>
              <a:t>Regională</a:t>
            </a:r>
            <a:r>
              <a:rPr lang="en-GB" sz="1200" dirty="0">
                <a:solidFill>
                  <a:srgbClr val="0D4D95"/>
                </a:solidFill>
                <a:latin typeface="Open Sans" panose="020B0606030504020204" pitchFamily="34" charset="0"/>
                <a:ea typeface="Open Sans" panose="020B0606030504020204" pitchFamily="34" charset="0"/>
                <a:cs typeface="Open Sans" panose="020B0606030504020204" pitchFamily="34" charset="0"/>
              </a:rPr>
              <a:t> din </a:t>
            </a:r>
            <a:r>
              <a:rPr lang="en-GB" sz="1200" dirty="0" err="1">
                <a:solidFill>
                  <a:srgbClr val="0D4D95"/>
                </a:solidFill>
                <a:latin typeface="Open Sans" panose="020B0606030504020204" pitchFamily="34" charset="0"/>
                <a:ea typeface="Open Sans" panose="020B0606030504020204" pitchFamily="34" charset="0"/>
                <a:cs typeface="Open Sans" panose="020B0606030504020204" pitchFamily="34" charset="0"/>
              </a:rPr>
              <a:t>România</a:t>
            </a:r>
            <a:r>
              <a:rPr lang="en-GB" sz="1200" dirty="0">
                <a:solidFill>
                  <a:srgbClr val="0D4D95"/>
                </a:solidFill>
                <a:latin typeface="Open Sans" panose="020B0606030504020204" pitchFamily="34" charset="0"/>
                <a:ea typeface="Open Sans" panose="020B0606030504020204" pitchFamily="34" charset="0"/>
                <a:cs typeface="Open Sans" panose="020B0606030504020204" pitchFamily="34" charset="0"/>
              </a:rPr>
              <a:t> - ROREG</a:t>
            </a:r>
            <a:endParaRPr lang="x-none" sz="1200" dirty="0">
              <a:solidFill>
                <a:srgbClr val="0D4D95"/>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3" name="Picture 12">
            <a:extLst>
              <a:ext uri="{FF2B5EF4-FFF2-40B4-BE49-F238E27FC236}">
                <a16:creationId xmlns:a16="http://schemas.microsoft.com/office/drawing/2014/main" id="{FAF6F404-83F2-4239-9FCD-8876A0534C3D}"/>
              </a:ext>
            </a:extLst>
          </p:cNvPr>
          <p:cNvPicPr>
            <a:picLocks noChangeAspect="1"/>
          </p:cNvPicPr>
          <p:nvPr/>
        </p:nvPicPr>
        <p:blipFill>
          <a:blip r:embed="rId7"/>
          <a:stretch>
            <a:fillRect/>
          </a:stretch>
        </p:blipFill>
        <p:spPr>
          <a:xfrm>
            <a:off x="10271660" y="185258"/>
            <a:ext cx="1356048" cy="1356048"/>
          </a:xfrm>
          <a:prstGeom prst="rect">
            <a:avLst/>
          </a:prstGeom>
        </p:spPr>
      </p:pic>
    </p:spTree>
    <p:extLst>
      <p:ext uri="{BB962C8B-B14F-4D97-AF65-F5344CB8AC3E}">
        <p14:creationId xmlns:p14="http://schemas.microsoft.com/office/powerpoint/2010/main" val="11934817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BBFCCD-C13B-4A8E-827E-175734892C61}"/>
              </a:ext>
            </a:extLst>
          </p:cNvPr>
          <p:cNvSpPr>
            <a:spLocks noGrp="1"/>
          </p:cNvSpPr>
          <p:nvPr>
            <p:ph type="title"/>
          </p:nvPr>
        </p:nvSpPr>
        <p:spPr>
          <a:xfrm>
            <a:off x="225322" y="98104"/>
            <a:ext cx="10820430" cy="1239003"/>
          </a:xfrm>
        </p:spPr>
        <p:txBody>
          <a:bodyPr/>
          <a:lstStyle/>
          <a:p>
            <a:pPr algn="ctr"/>
            <a:r>
              <a:rPr lang="ro-RO" sz="3600" b="1" dirty="0">
                <a:solidFill>
                  <a:schemeClr val="tx1"/>
                </a:solidFill>
                <a:effectLst>
                  <a:outerShdw blurRad="38100" dist="38100" dir="2700000" algn="tl">
                    <a:srgbClr val="000000">
                      <a:alpha val="43137"/>
                    </a:srgbClr>
                  </a:outerShdw>
                </a:effectLst>
                <a:latin typeface="Trebuchet MS" pitchFamily="34" charset="0"/>
              </a:rPr>
              <a:t>Programul Operational Regional Sud-Est</a:t>
            </a:r>
            <a:br>
              <a:rPr lang="ro-RO" sz="3600" b="1" dirty="0">
                <a:solidFill>
                  <a:schemeClr val="tx1"/>
                </a:solidFill>
                <a:effectLst>
                  <a:outerShdw blurRad="38100" dist="38100" dir="2700000" algn="tl">
                    <a:srgbClr val="000000">
                      <a:alpha val="43137"/>
                    </a:srgbClr>
                  </a:outerShdw>
                </a:effectLst>
                <a:latin typeface="Trebuchet MS" pitchFamily="34" charset="0"/>
              </a:rPr>
            </a:br>
            <a:r>
              <a:rPr lang="ro-RO" sz="3600" b="1" dirty="0">
                <a:solidFill>
                  <a:schemeClr val="tx1"/>
                </a:solidFill>
                <a:effectLst>
                  <a:outerShdw blurRad="38100" dist="38100" dir="2700000" algn="tl">
                    <a:srgbClr val="000000">
                      <a:alpha val="43137"/>
                    </a:srgbClr>
                  </a:outerShdw>
                </a:effectLst>
                <a:latin typeface="Trebuchet MS" pitchFamily="34" charset="0"/>
              </a:rPr>
              <a:t>2021 – 2027</a:t>
            </a:r>
            <a:endParaRPr lang="en-GB" dirty="0">
              <a:solidFill>
                <a:schemeClr val="tx1"/>
              </a:solidFill>
            </a:endParaRPr>
          </a:p>
        </p:txBody>
      </p:sp>
      <p:graphicFrame>
        <p:nvGraphicFramePr>
          <p:cNvPr id="4" name="Table 4">
            <a:extLst>
              <a:ext uri="{FF2B5EF4-FFF2-40B4-BE49-F238E27FC236}">
                <a16:creationId xmlns:a16="http://schemas.microsoft.com/office/drawing/2014/main" id="{8C491F46-DCF0-4AF8-BBF7-0ECA9F11A1D1}"/>
              </a:ext>
            </a:extLst>
          </p:cNvPr>
          <p:cNvGraphicFramePr>
            <a:graphicFrameLocks noGrp="1"/>
          </p:cNvGraphicFramePr>
          <p:nvPr>
            <p:ph idx="1"/>
            <p:extLst>
              <p:ext uri="{D42A27DB-BD31-4B8C-83A1-F6EECF244321}">
                <p14:modId xmlns:p14="http://schemas.microsoft.com/office/powerpoint/2010/main" val="2990950041"/>
              </p:ext>
            </p:extLst>
          </p:nvPr>
        </p:nvGraphicFramePr>
        <p:xfrm>
          <a:off x="406691" y="1189092"/>
          <a:ext cx="10820429" cy="5556307"/>
        </p:xfrm>
        <a:graphic>
          <a:graphicData uri="http://schemas.openxmlformats.org/drawingml/2006/table">
            <a:tbl>
              <a:tblPr firstRow="1" bandRow="1">
                <a:tableStyleId>{5C22544A-7EE6-4342-B048-85BDC9FD1C3A}</a:tableStyleId>
              </a:tblPr>
              <a:tblGrid>
                <a:gridCol w="2979305">
                  <a:extLst>
                    <a:ext uri="{9D8B030D-6E8A-4147-A177-3AD203B41FA5}">
                      <a16:colId xmlns:a16="http://schemas.microsoft.com/office/drawing/2014/main" val="2483855804"/>
                    </a:ext>
                  </a:extLst>
                </a:gridCol>
                <a:gridCol w="5513560">
                  <a:extLst>
                    <a:ext uri="{9D8B030D-6E8A-4147-A177-3AD203B41FA5}">
                      <a16:colId xmlns:a16="http://schemas.microsoft.com/office/drawing/2014/main" val="2441644303"/>
                    </a:ext>
                  </a:extLst>
                </a:gridCol>
                <a:gridCol w="2327564">
                  <a:extLst>
                    <a:ext uri="{9D8B030D-6E8A-4147-A177-3AD203B41FA5}">
                      <a16:colId xmlns:a16="http://schemas.microsoft.com/office/drawing/2014/main" val="2103488887"/>
                    </a:ext>
                  </a:extLst>
                </a:gridCol>
              </a:tblGrid>
              <a:tr h="387495">
                <a:tc>
                  <a:txBody>
                    <a:bodyPr/>
                    <a:lstStyle/>
                    <a:p>
                      <a:r>
                        <a:rPr lang="ro-RO" sz="1000" i="0" dirty="0">
                          <a:latin typeface="Times New Roman" panose="02020603050405020304" pitchFamily="18" charset="0"/>
                          <a:cs typeface="Times New Roman" panose="02020603050405020304" pitchFamily="18" charset="0"/>
                        </a:rPr>
                        <a:t>Obiectiv de Politica</a:t>
                      </a:r>
                      <a:endParaRPr lang="en-GB" sz="1000" i="0" dirty="0">
                        <a:latin typeface="Times New Roman" panose="02020603050405020304" pitchFamily="18" charset="0"/>
                        <a:cs typeface="Times New Roman" panose="02020603050405020304" pitchFamily="18" charset="0"/>
                      </a:endParaRPr>
                    </a:p>
                  </a:txBody>
                  <a:tcPr anchor="ct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ro-RO" sz="1000" i="0" dirty="0">
                          <a:latin typeface="Times New Roman" panose="02020603050405020304" pitchFamily="18" charset="0"/>
                          <a:cs typeface="Times New Roman" panose="02020603050405020304" pitchFamily="18" charset="0"/>
                        </a:rPr>
                        <a:t>Obiectiv Specific</a:t>
                      </a:r>
                      <a:endParaRPr lang="en-GB" sz="1000" i="0" dirty="0">
                        <a:latin typeface="Times New Roman" panose="02020603050405020304" pitchFamily="18" charset="0"/>
                        <a:cs typeface="Times New Roman" panose="02020603050405020304" pitchFamily="18" charset="0"/>
                      </a:endParaRPr>
                    </a:p>
                  </a:txBody>
                  <a:tcPr anchor="ctr"/>
                </a:tc>
                <a:tc>
                  <a:txBody>
                    <a:bodyPr/>
                    <a:lstStyle/>
                    <a:p>
                      <a:r>
                        <a:rPr lang="ro-RO" sz="1000" i="0" dirty="0">
                          <a:latin typeface="Times New Roman" panose="02020603050405020304" pitchFamily="18" charset="0"/>
                          <a:cs typeface="Times New Roman" panose="02020603050405020304" pitchFamily="18" charset="0"/>
                        </a:rPr>
                        <a:t>Prioritatea</a:t>
                      </a:r>
                      <a:endParaRPr lang="en-GB" sz="1000" i="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718949471"/>
                  </a:ext>
                </a:extLst>
              </a:tr>
              <a:tr h="1011511">
                <a:tc>
                  <a:txBody>
                    <a:bodyPr/>
                    <a:lstStyle/>
                    <a:p>
                      <a:r>
                        <a:rPr lang="ro-RO" sz="1000" i="0" dirty="0">
                          <a:latin typeface="Times New Roman" panose="02020603050405020304" pitchFamily="18" charset="0"/>
                          <a:cs typeface="Times New Roman" panose="02020603050405020304" pitchFamily="18" charset="0"/>
                        </a:rPr>
                        <a:t>OP 1 </a:t>
                      </a:r>
                      <a:r>
                        <a:rPr lang="it-IT" sz="1000" i="0" dirty="0">
                          <a:latin typeface="Times New Roman" panose="02020603050405020304" pitchFamily="18" charset="0"/>
                          <a:cs typeface="Times New Roman" panose="02020603050405020304" pitchFamily="18" charset="0"/>
                        </a:rPr>
                        <a:t>O Europă mai competitivă și mai inteligentă, prin promovarea unei transformări economice inovatoare și inteligente și </a:t>
                      </a:r>
                      <a:r>
                        <a:rPr lang="ro-RO" sz="1000" i="0" dirty="0">
                          <a:latin typeface="Times New Roman" panose="02020603050405020304" pitchFamily="18" charset="0"/>
                          <a:cs typeface="Times New Roman" panose="02020603050405020304" pitchFamily="18" charset="0"/>
                        </a:rPr>
                        <a:t>a </a:t>
                      </a:r>
                      <a:r>
                        <a:rPr lang="it-IT" sz="1000" i="0" dirty="0">
                          <a:latin typeface="Times New Roman" panose="02020603050405020304" pitchFamily="18" charset="0"/>
                          <a:cs typeface="Times New Roman" panose="02020603050405020304" pitchFamily="18" charset="0"/>
                        </a:rPr>
                        <a:t>conectivit</a:t>
                      </a:r>
                      <a:r>
                        <a:rPr lang="ro-RO" sz="1000" i="0" dirty="0">
                          <a:latin typeface="Times New Roman" panose="02020603050405020304" pitchFamily="18" charset="0"/>
                          <a:cs typeface="Times New Roman" panose="02020603050405020304" pitchFamily="18" charset="0"/>
                        </a:rPr>
                        <a:t>ății</a:t>
                      </a:r>
                      <a:r>
                        <a:rPr lang="it-IT" sz="1000" i="0" dirty="0">
                          <a:latin typeface="Times New Roman" panose="02020603050405020304" pitchFamily="18" charset="0"/>
                          <a:cs typeface="Times New Roman" panose="02020603050405020304" pitchFamily="18" charset="0"/>
                        </a:rPr>
                        <a:t> TIC regional</a:t>
                      </a:r>
                      <a:r>
                        <a:rPr lang="ro-RO" sz="1000" i="0" dirty="0">
                          <a:latin typeface="Times New Roman" panose="02020603050405020304" pitchFamily="18" charset="0"/>
                          <a:cs typeface="Times New Roman" panose="02020603050405020304" pitchFamily="18" charset="0"/>
                        </a:rPr>
                        <a:t>e</a:t>
                      </a:r>
                      <a:endParaRPr lang="en-GB" sz="1000" i="0" dirty="0">
                        <a:latin typeface="Times New Roman" panose="02020603050405020304" pitchFamily="18" charset="0"/>
                        <a:cs typeface="Times New Roman" panose="02020603050405020304" pitchFamily="18" charset="0"/>
                      </a:endParaRPr>
                    </a:p>
                  </a:txBody>
                  <a:tcPr anchor="ctr"/>
                </a:tc>
                <a:tc>
                  <a:txBody>
                    <a:bodyPr/>
                    <a:lstStyle/>
                    <a:p>
                      <a:pPr algn="just"/>
                      <a:r>
                        <a:rPr lang="ro-RO" sz="1000" i="0" kern="1200" dirty="0">
                          <a:solidFill>
                            <a:schemeClr val="dk1"/>
                          </a:solidFill>
                          <a:latin typeface="Times New Roman" panose="02020603050405020304" pitchFamily="18" charset="0"/>
                          <a:ea typeface="+mn-ea"/>
                          <a:cs typeface="Times New Roman" panose="02020603050405020304" pitchFamily="18" charset="0"/>
                        </a:rPr>
                        <a:t>(i) Dezvoltarea și creșterea  capacităților de cercetare și inovare și adoptarea tehnologiilor avansate</a:t>
                      </a:r>
                    </a:p>
                    <a:p>
                      <a:pPr algn="just"/>
                      <a:r>
                        <a:rPr lang="en-GB" sz="1000" i="0" kern="1200" dirty="0">
                          <a:solidFill>
                            <a:schemeClr val="dk1"/>
                          </a:solidFill>
                          <a:latin typeface="Times New Roman" panose="02020603050405020304" pitchFamily="18" charset="0"/>
                          <a:ea typeface="+mn-ea"/>
                          <a:cs typeface="Times New Roman" panose="02020603050405020304" pitchFamily="18" charset="0"/>
                        </a:rPr>
                        <a:t>(ii) </a:t>
                      </a:r>
                      <a:r>
                        <a:rPr lang="ro-RO" sz="1000" i="0" kern="1200" dirty="0">
                          <a:solidFill>
                            <a:schemeClr val="dk1"/>
                          </a:solidFill>
                          <a:latin typeface="Times New Roman" panose="02020603050405020304" pitchFamily="18" charset="0"/>
                          <a:ea typeface="+mn-ea"/>
                          <a:cs typeface="Times New Roman" panose="02020603050405020304" pitchFamily="18" charset="0"/>
                        </a:rPr>
                        <a:t>Valorificarea</a:t>
                      </a:r>
                      <a:r>
                        <a:rPr lang="en-GB" sz="1000" i="0" kern="1200" dirty="0">
                          <a:solidFill>
                            <a:schemeClr val="dk1"/>
                          </a:solidFill>
                          <a:latin typeface="Times New Roman" panose="02020603050405020304" pitchFamily="18" charset="0"/>
                          <a:ea typeface="+mn-ea"/>
                          <a:cs typeface="Times New Roman" panose="02020603050405020304" pitchFamily="18" charset="0"/>
                        </a:rPr>
                        <a:t> </a:t>
                      </a:r>
                      <a:r>
                        <a:rPr lang="en-GB" sz="1000" i="0" kern="1200" dirty="0" err="1">
                          <a:solidFill>
                            <a:schemeClr val="dk1"/>
                          </a:solidFill>
                          <a:latin typeface="Times New Roman" panose="02020603050405020304" pitchFamily="18" charset="0"/>
                          <a:ea typeface="+mn-ea"/>
                          <a:cs typeface="Times New Roman" panose="02020603050405020304" pitchFamily="18" charset="0"/>
                        </a:rPr>
                        <a:t>avantajelor</a:t>
                      </a:r>
                      <a:r>
                        <a:rPr lang="en-GB" sz="1000" i="0" kern="1200" dirty="0">
                          <a:solidFill>
                            <a:schemeClr val="dk1"/>
                          </a:solidFill>
                          <a:latin typeface="Times New Roman" panose="02020603050405020304" pitchFamily="18" charset="0"/>
                          <a:ea typeface="+mn-ea"/>
                          <a:cs typeface="Times New Roman" panose="02020603050405020304" pitchFamily="18" charset="0"/>
                        </a:rPr>
                        <a:t> </a:t>
                      </a:r>
                      <a:r>
                        <a:rPr lang="en-GB" sz="1000" i="0" kern="1200" dirty="0" err="1">
                          <a:solidFill>
                            <a:schemeClr val="dk1"/>
                          </a:solidFill>
                          <a:latin typeface="Times New Roman" panose="02020603050405020304" pitchFamily="18" charset="0"/>
                          <a:ea typeface="+mn-ea"/>
                          <a:cs typeface="Times New Roman" panose="02020603050405020304" pitchFamily="18" charset="0"/>
                        </a:rPr>
                        <a:t>digitalizării</a:t>
                      </a:r>
                      <a:r>
                        <a:rPr lang="en-GB" sz="1000" i="0" kern="1200" dirty="0">
                          <a:solidFill>
                            <a:schemeClr val="dk1"/>
                          </a:solidFill>
                          <a:latin typeface="Times New Roman" panose="02020603050405020304" pitchFamily="18" charset="0"/>
                          <a:ea typeface="+mn-ea"/>
                          <a:cs typeface="Times New Roman" panose="02020603050405020304" pitchFamily="18" charset="0"/>
                        </a:rPr>
                        <a:t>, </a:t>
                      </a:r>
                      <a:r>
                        <a:rPr lang="en-GB" sz="1000" i="0" kern="1200" dirty="0" err="1">
                          <a:solidFill>
                            <a:schemeClr val="dk1"/>
                          </a:solidFill>
                          <a:latin typeface="Times New Roman" panose="02020603050405020304" pitchFamily="18" charset="0"/>
                          <a:ea typeface="+mn-ea"/>
                          <a:cs typeface="Times New Roman" panose="02020603050405020304" pitchFamily="18" charset="0"/>
                        </a:rPr>
                        <a:t>în</a:t>
                      </a:r>
                      <a:r>
                        <a:rPr lang="en-GB" sz="1000" i="0" kern="1200" dirty="0">
                          <a:solidFill>
                            <a:schemeClr val="dk1"/>
                          </a:solidFill>
                          <a:latin typeface="Times New Roman" panose="02020603050405020304" pitchFamily="18" charset="0"/>
                          <a:ea typeface="+mn-ea"/>
                          <a:cs typeface="Times New Roman" panose="02020603050405020304" pitchFamily="18" charset="0"/>
                        </a:rPr>
                        <a:t> </a:t>
                      </a:r>
                      <a:r>
                        <a:rPr lang="en-GB" sz="1000" i="0" kern="1200" dirty="0" err="1">
                          <a:solidFill>
                            <a:schemeClr val="dk1"/>
                          </a:solidFill>
                          <a:latin typeface="Times New Roman" panose="02020603050405020304" pitchFamily="18" charset="0"/>
                          <a:ea typeface="+mn-ea"/>
                          <a:cs typeface="Times New Roman" panose="02020603050405020304" pitchFamily="18" charset="0"/>
                        </a:rPr>
                        <a:t>beneficiul</a:t>
                      </a:r>
                      <a:r>
                        <a:rPr lang="en-GB" sz="1000" i="0" kern="1200" dirty="0">
                          <a:solidFill>
                            <a:schemeClr val="dk1"/>
                          </a:solidFill>
                          <a:latin typeface="Times New Roman" panose="02020603050405020304" pitchFamily="18" charset="0"/>
                          <a:ea typeface="+mn-ea"/>
                          <a:cs typeface="Times New Roman" panose="02020603050405020304" pitchFamily="18" charset="0"/>
                        </a:rPr>
                        <a:t> </a:t>
                      </a:r>
                      <a:r>
                        <a:rPr lang="en-GB" sz="1000" i="0" kern="1200" dirty="0" err="1">
                          <a:solidFill>
                            <a:schemeClr val="dk1"/>
                          </a:solidFill>
                          <a:latin typeface="Times New Roman" panose="02020603050405020304" pitchFamily="18" charset="0"/>
                          <a:ea typeface="+mn-ea"/>
                          <a:cs typeface="Times New Roman" panose="02020603050405020304" pitchFamily="18" charset="0"/>
                        </a:rPr>
                        <a:t>cetățenilor</a:t>
                      </a:r>
                      <a:r>
                        <a:rPr lang="en-GB" sz="1000" i="0" kern="1200" dirty="0">
                          <a:solidFill>
                            <a:schemeClr val="dk1"/>
                          </a:solidFill>
                          <a:latin typeface="Times New Roman" panose="02020603050405020304" pitchFamily="18" charset="0"/>
                          <a:ea typeface="+mn-ea"/>
                          <a:cs typeface="Times New Roman" panose="02020603050405020304" pitchFamily="18" charset="0"/>
                        </a:rPr>
                        <a:t>, al </a:t>
                      </a:r>
                      <a:r>
                        <a:rPr lang="en-GB" sz="1000" i="0" kern="1200" dirty="0" err="1">
                          <a:solidFill>
                            <a:schemeClr val="dk1"/>
                          </a:solidFill>
                          <a:latin typeface="Times New Roman" panose="02020603050405020304" pitchFamily="18" charset="0"/>
                          <a:ea typeface="+mn-ea"/>
                          <a:cs typeface="Times New Roman" panose="02020603050405020304" pitchFamily="18" charset="0"/>
                        </a:rPr>
                        <a:t>companiilor</a:t>
                      </a:r>
                      <a:r>
                        <a:rPr lang="en-GB" sz="1000" i="0" kern="1200" dirty="0">
                          <a:solidFill>
                            <a:schemeClr val="dk1"/>
                          </a:solidFill>
                          <a:latin typeface="Times New Roman" panose="02020603050405020304" pitchFamily="18" charset="0"/>
                          <a:ea typeface="+mn-ea"/>
                          <a:cs typeface="Times New Roman" panose="02020603050405020304" pitchFamily="18" charset="0"/>
                        </a:rPr>
                        <a:t>, al </a:t>
                      </a:r>
                      <a:r>
                        <a:rPr lang="en-GB" sz="1000" i="0" kern="1200" dirty="0" err="1">
                          <a:solidFill>
                            <a:schemeClr val="dk1"/>
                          </a:solidFill>
                          <a:latin typeface="Times New Roman" panose="02020603050405020304" pitchFamily="18" charset="0"/>
                          <a:ea typeface="+mn-ea"/>
                          <a:cs typeface="Times New Roman" panose="02020603050405020304" pitchFamily="18" charset="0"/>
                        </a:rPr>
                        <a:t>organizațiilor</a:t>
                      </a:r>
                      <a:r>
                        <a:rPr lang="en-GB" sz="1000" i="0" kern="1200" dirty="0">
                          <a:solidFill>
                            <a:schemeClr val="dk1"/>
                          </a:solidFill>
                          <a:latin typeface="Times New Roman" panose="02020603050405020304" pitchFamily="18" charset="0"/>
                          <a:ea typeface="+mn-ea"/>
                          <a:cs typeface="Times New Roman" panose="02020603050405020304" pitchFamily="18" charset="0"/>
                        </a:rPr>
                        <a:t> de </a:t>
                      </a:r>
                      <a:r>
                        <a:rPr lang="en-GB" sz="1000" i="0" kern="1200" dirty="0" err="1">
                          <a:solidFill>
                            <a:schemeClr val="dk1"/>
                          </a:solidFill>
                          <a:latin typeface="Times New Roman" panose="02020603050405020304" pitchFamily="18" charset="0"/>
                          <a:ea typeface="+mn-ea"/>
                          <a:cs typeface="Times New Roman" panose="02020603050405020304" pitchFamily="18" charset="0"/>
                        </a:rPr>
                        <a:t>cercetare</a:t>
                      </a:r>
                      <a:r>
                        <a:rPr lang="en-GB" sz="1000" i="0" kern="1200" dirty="0">
                          <a:solidFill>
                            <a:schemeClr val="dk1"/>
                          </a:solidFill>
                          <a:latin typeface="Times New Roman" panose="02020603050405020304" pitchFamily="18" charset="0"/>
                          <a:ea typeface="+mn-ea"/>
                          <a:cs typeface="Times New Roman" panose="02020603050405020304" pitchFamily="18" charset="0"/>
                        </a:rPr>
                        <a:t> </a:t>
                      </a:r>
                      <a:r>
                        <a:rPr lang="en-GB" sz="1000" i="0" kern="1200" dirty="0" err="1">
                          <a:solidFill>
                            <a:schemeClr val="dk1"/>
                          </a:solidFill>
                          <a:latin typeface="Times New Roman" panose="02020603050405020304" pitchFamily="18" charset="0"/>
                          <a:ea typeface="+mn-ea"/>
                          <a:cs typeface="Times New Roman" panose="02020603050405020304" pitchFamily="18" charset="0"/>
                        </a:rPr>
                        <a:t>și</a:t>
                      </a:r>
                      <a:r>
                        <a:rPr lang="en-GB" sz="1000" i="0" kern="1200" dirty="0">
                          <a:solidFill>
                            <a:schemeClr val="dk1"/>
                          </a:solidFill>
                          <a:latin typeface="Times New Roman" panose="02020603050405020304" pitchFamily="18" charset="0"/>
                          <a:ea typeface="+mn-ea"/>
                          <a:cs typeface="Times New Roman" panose="02020603050405020304" pitchFamily="18" charset="0"/>
                        </a:rPr>
                        <a:t> al </a:t>
                      </a:r>
                      <a:r>
                        <a:rPr lang="en-GB" sz="1000" i="0" kern="1200" dirty="0" err="1">
                          <a:solidFill>
                            <a:schemeClr val="dk1"/>
                          </a:solidFill>
                          <a:latin typeface="Times New Roman" panose="02020603050405020304" pitchFamily="18" charset="0"/>
                          <a:ea typeface="+mn-ea"/>
                          <a:cs typeface="Times New Roman" panose="02020603050405020304" pitchFamily="18" charset="0"/>
                        </a:rPr>
                        <a:t>autorităților</a:t>
                      </a:r>
                      <a:r>
                        <a:rPr lang="en-GB" sz="1000" i="0" kern="1200" dirty="0">
                          <a:solidFill>
                            <a:schemeClr val="dk1"/>
                          </a:solidFill>
                          <a:latin typeface="Times New Roman" panose="02020603050405020304" pitchFamily="18" charset="0"/>
                          <a:ea typeface="+mn-ea"/>
                          <a:cs typeface="Times New Roman" panose="02020603050405020304" pitchFamily="18" charset="0"/>
                        </a:rPr>
                        <a:t> </a:t>
                      </a:r>
                      <a:r>
                        <a:rPr lang="en-GB" sz="1000" i="0" kern="1200" dirty="0" err="1">
                          <a:solidFill>
                            <a:schemeClr val="dk1"/>
                          </a:solidFill>
                          <a:latin typeface="Times New Roman" panose="02020603050405020304" pitchFamily="18" charset="0"/>
                          <a:ea typeface="+mn-ea"/>
                          <a:cs typeface="Times New Roman" panose="02020603050405020304" pitchFamily="18" charset="0"/>
                        </a:rPr>
                        <a:t>publice</a:t>
                      </a:r>
                      <a:endParaRPr lang="ro-RO" sz="1000" i="0" kern="1200" dirty="0">
                        <a:solidFill>
                          <a:schemeClr val="dk1"/>
                        </a:solidFill>
                        <a:latin typeface="Times New Roman" panose="02020603050405020304" pitchFamily="18" charset="0"/>
                        <a:ea typeface="+mn-ea"/>
                        <a:cs typeface="Times New Roman" panose="02020603050405020304" pitchFamily="18" charset="0"/>
                      </a:endParaRPr>
                    </a:p>
                    <a:p>
                      <a:pPr algn="just"/>
                      <a:r>
                        <a:rPr lang="it-IT" sz="1000" i="0" kern="1200" dirty="0">
                          <a:solidFill>
                            <a:schemeClr val="dk1"/>
                          </a:solidFill>
                          <a:latin typeface="Times New Roman" panose="02020603050405020304" pitchFamily="18" charset="0"/>
                          <a:ea typeface="+mn-ea"/>
                          <a:cs typeface="Times New Roman" panose="02020603050405020304" pitchFamily="18" charset="0"/>
                        </a:rPr>
                        <a:t>(iii) I</a:t>
                      </a:r>
                      <a:r>
                        <a:rPr lang="ro-RO" sz="1000" i="0" kern="1200" dirty="0">
                          <a:solidFill>
                            <a:schemeClr val="dk1"/>
                          </a:solidFill>
                          <a:latin typeface="Times New Roman" panose="02020603050405020304" pitchFamily="18" charset="0"/>
                          <a:ea typeface="+mn-ea"/>
                          <a:cs typeface="Times New Roman" panose="02020603050405020304" pitchFamily="18" charset="0"/>
                        </a:rPr>
                        <a:t>ntensificarea</a:t>
                      </a:r>
                      <a:r>
                        <a:rPr lang="it-IT" sz="1000" i="0" kern="1200" dirty="0">
                          <a:solidFill>
                            <a:schemeClr val="dk1"/>
                          </a:solidFill>
                          <a:latin typeface="Times New Roman" panose="02020603050405020304" pitchFamily="18" charset="0"/>
                          <a:ea typeface="+mn-ea"/>
                          <a:cs typeface="Times New Roman" panose="02020603050405020304" pitchFamily="18" charset="0"/>
                        </a:rPr>
                        <a:t> creșterii </a:t>
                      </a:r>
                      <a:r>
                        <a:rPr lang="ro-RO" sz="1000" i="0" kern="1200" dirty="0">
                          <a:solidFill>
                            <a:schemeClr val="dk1"/>
                          </a:solidFill>
                          <a:latin typeface="Times New Roman" panose="02020603050405020304" pitchFamily="18" charset="0"/>
                          <a:ea typeface="+mn-ea"/>
                          <a:cs typeface="Times New Roman" panose="02020603050405020304" pitchFamily="18" charset="0"/>
                        </a:rPr>
                        <a:t>durabile</a:t>
                      </a:r>
                      <a:r>
                        <a:rPr lang="it-IT" sz="1000" i="0" kern="1200" dirty="0">
                          <a:solidFill>
                            <a:schemeClr val="dk1"/>
                          </a:solidFill>
                          <a:latin typeface="Times New Roman" panose="02020603050405020304" pitchFamily="18" charset="0"/>
                          <a:ea typeface="+mn-ea"/>
                          <a:cs typeface="Times New Roman" panose="02020603050405020304" pitchFamily="18" charset="0"/>
                        </a:rPr>
                        <a:t> și a competitivității IMM-urilor și crearea de locuri de muncă în </a:t>
                      </a:r>
                      <a:r>
                        <a:rPr lang="ro-RO" sz="1000" i="0" kern="1200" dirty="0">
                          <a:solidFill>
                            <a:schemeClr val="dk1"/>
                          </a:solidFill>
                          <a:latin typeface="Times New Roman" panose="02020603050405020304" pitchFamily="18" charset="0"/>
                          <a:ea typeface="+mn-ea"/>
                          <a:cs typeface="Times New Roman" panose="02020603050405020304" pitchFamily="18" charset="0"/>
                        </a:rPr>
                        <a:t>cadrul </a:t>
                      </a:r>
                      <a:r>
                        <a:rPr lang="it-IT" sz="1000" i="0" kern="1200" dirty="0">
                          <a:solidFill>
                            <a:schemeClr val="dk1"/>
                          </a:solidFill>
                          <a:latin typeface="Times New Roman" panose="02020603050405020304" pitchFamily="18" charset="0"/>
                          <a:ea typeface="+mn-ea"/>
                          <a:cs typeface="Times New Roman" panose="02020603050405020304" pitchFamily="18" charset="0"/>
                        </a:rPr>
                        <a:t>IMM-uri</a:t>
                      </a:r>
                      <a:r>
                        <a:rPr lang="ro-RO" sz="1000" i="0" kern="1200" dirty="0">
                          <a:solidFill>
                            <a:schemeClr val="dk1"/>
                          </a:solidFill>
                          <a:latin typeface="Times New Roman" panose="02020603050405020304" pitchFamily="18" charset="0"/>
                          <a:ea typeface="+mn-ea"/>
                          <a:cs typeface="Times New Roman" panose="02020603050405020304" pitchFamily="18" charset="0"/>
                        </a:rPr>
                        <a:t>lor</a:t>
                      </a:r>
                      <a:r>
                        <a:rPr lang="it-IT" sz="1000" i="0" kern="1200" dirty="0">
                          <a:solidFill>
                            <a:schemeClr val="dk1"/>
                          </a:solidFill>
                          <a:latin typeface="Times New Roman" panose="02020603050405020304" pitchFamily="18" charset="0"/>
                          <a:ea typeface="+mn-ea"/>
                          <a:cs typeface="Times New Roman" panose="02020603050405020304" pitchFamily="18" charset="0"/>
                        </a:rPr>
                        <a:t>, inclusiv prin investiții productive</a:t>
                      </a:r>
                      <a:endParaRPr lang="ro-RO" sz="1000" i="0" kern="1200" dirty="0">
                        <a:solidFill>
                          <a:schemeClr val="dk1"/>
                        </a:solidFill>
                        <a:latin typeface="Times New Roman" panose="02020603050405020304" pitchFamily="18" charset="0"/>
                        <a:ea typeface="+mn-ea"/>
                        <a:cs typeface="Times New Roman" panose="02020603050405020304" pitchFamily="18" charset="0"/>
                      </a:endParaRPr>
                    </a:p>
                    <a:p>
                      <a:pPr algn="just"/>
                      <a:r>
                        <a:rPr lang="ro-RO" sz="1000" i="0" kern="1200" dirty="0">
                          <a:solidFill>
                            <a:schemeClr val="dk1"/>
                          </a:solidFill>
                          <a:latin typeface="Times New Roman" panose="02020603050405020304" pitchFamily="18" charset="0"/>
                          <a:ea typeface="+mn-ea"/>
                          <a:cs typeface="Times New Roman" panose="02020603050405020304" pitchFamily="18" charset="0"/>
                        </a:rPr>
                        <a:t>(iv) Dezvoltarea competențelor pentru specializare inteligentă, tranziție industrială și antreprenoriat</a:t>
                      </a:r>
                      <a:endParaRPr lang="en-GB" sz="1000" i="0" kern="1200" dirty="0">
                        <a:solidFill>
                          <a:schemeClr val="dk1"/>
                        </a:solidFill>
                        <a:latin typeface="Times New Roman" panose="02020603050405020304" pitchFamily="18" charset="0"/>
                        <a:ea typeface="+mn-ea"/>
                        <a:cs typeface="Times New Roman" panose="02020603050405020304" pitchFamily="18" charset="0"/>
                      </a:endParaRPr>
                    </a:p>
                  </a:txBody>
                  <a:tcPr anchor="ctr"/>
                </a:tc>
                <a:tc>
                  <a:txBody>
                    <a:bodyPr/>
                    <a:lstStyle/>
                    <a:p>
                      <a:r>
                        <a:rPr lang="ro-RO" sz="1000" i="0" kern="1200" dirty="0">
                          <a:solidFill>
                            <a:schemeClr val="dk1"/>
                          </a:solidFill>
                          <a:latin typeface="Times New Roman" panose="02020603050405020304" pitchFamily="18" charset="0"/>
                          <a:ea typeface="+mn-ea"/>
                          <a:cs typeface="Times New Roman" panose="02020603050405020304" pitchFamily="18" charset="0"/>
                        </a:rPr>
                        <a:t>P 1 O regiune competitivă prin inovare, digitalizare, întreprinderi dinamice și smart city</a:t>
                      </a:r>
                      <a:endParaRPr lang="en-GB" sz="1000" i="0" kern="1200" dirty="0">
                        <a:solidFill>
                          <a:schemeClr val="dk1"/>
                        </a:solidFill>
                        <a:latin typeface="Times New Roman" panose="02020603050405020304" pitchFamily="18" charset="0"/>
                        <a:ea typeface="+mn-ea"/>
                        <a:cs typeface="Times New Roman" panose="02020603050405020304" pitchFamily="18" charset="0"/>
                      </a:endParaRPr>
                    </a:p>
                  </a:txBody>
                  <a:tcPr anchor="ctr"/>
                </a:tc>
                <a:extLst>
                  <a:ext uri="{0D108BD9-81ED-4DB2-BD59-A6C34878D82A}">
                    <a16:rowId xmlns:a16="http://schemas.microsoft.com/office/drawing/2014/main" val="2671560834"/>
                  </a:ext>
                </a:extLst>
              </a:tr>
              <a:tr h="719488">
                <a:tc rowSpan="2">
                  <a:txBody>
                    <a:bodyPr/>
                    <a:lstStyle/>
                    <a:p>
                      <a:r>
                        <a:rPr lang="ro-RO" sz="1000" i="0" dirty="0">
                          <a:latin typeface="Times New Roman" panose="02020603050405020304" pitchFamily="18" charset="0"/>
                          <a:cs typeface="Times New Roman" panose="02020603050405020304" pitchFamily="18" charset="0"/>
                        </a:rPr>
                        <a:t>OP 2  O Europă mai verde, rezilientă cu emisii reduse de dioxid de carbon, care se îndreaptă către o economie cu zero emisii de dioxid de carbon, prin promovarea tranziției către o energie curată și echitabilă, a investițiilor verzi și albastre, a economiei circulare, a atenuării schimbărilor climatice și a adaptării la acestea, a prevenirii și gestionării riscurilor precum și a unei mobilități urbane durabile</a:t>
                      </a:r>
                      <a:endParaRPr lang="en-GB" sz="1000" b="0" i="0" dirty="0">
                        <a:latin typeface="Times New Roman" panose="02020603050405020304" pitchFamily="18" charset="0"/>
                        <a:cs typeface="Times New Roman" panose="02020603050405020304" pitchFamily="18" charset="0"/>
                      </a:endParaRPr>
                    </a:p>
                  </a:txBody>
                  <a:tcPr anchor="ctr"/>
                </a:tc>
                <a:tc>
                  <a:txBody>
                    <a:bodyPr/>
                    <a:lstStyle/>
                    <a:p>
                      <a:pPr algn="just"/>
                      <a:r>
                        <a:rPr lang="ro-RO" sz="1000" i="0" dirty="0">
                          <a:effectLst/>
                          <a:latin typeface="Times New Roman" panose="02020603050405020304" pitchFamily="18" charset="0"/>
                          <a:ea typeface="Times New Roman" panose="02020603050405020304" pitchFamily="18" charset="0"/>
                          <a:cs typeface="Times New Roman" panose="02020603050405020304" pitchFamily="18" charset="0"/>
                        </a:rPr>
                        <a:t>(i) Promovarea măsurilor de eficiență energetică și reducerea emisiilor de gaze cu efect de seră</a:t>
                      </a:r>
                    </a:p>
                    <a:p>
                      <a:pPr marL="0" marR="0" lvl="0" indent="0" algn="just" defTabSz="457200" rtl="0" eaLnBrk="1" fontAlgn="auto" latinLnBrk="0" hangingPunct="1">
                        <a:lnSpc>
                          <a:spcPct val="100000"/>
                        </a:lnSpc>
                        <a:spcBef>
                          <a:spcPts val="0"/>
                        </a:spcBef>
                        <a:spcAft>
                          <a:spcPts val="0"/>
                        </a:spcAft>
                        <a:buClrTx/>
                        <a:buSzTx/>
                        <a:buFontTx/>
                        <a:buNone/>
                        <a:tabLst/>
                        <a:defRPr/>
                      </a:pPr>
                      <a:r>
                        <a:rPr lang="en-GB" sz="1000" i="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(iv) </a:t>
                      </a:r>
                      <a:r>
                        <a:rPr lang="en-GB" sz="1000" i="0" dirty="0" err="1">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Promovarea</a:t>
                      </a:r>
                      <a:r>
                        <a:rPr lang="en-GB" sz="1000" i="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en-GB" sz="1000" i="0" dirty="0" err="1">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adaptarii</a:t>
                      </a:r>
                      <a:r>
                        <a:rPr lang="en-GB" sz="1000" i="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la </a:t>
                      </a:r>
                      <a:r>
                        <a:rPr lang="en-GB" sz="1000" i="0" dirty="0" err="1">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schimb</a:t>
                      </a:r>
                      <a:r>
                        <a:rPr lang="ro-RO" sz="1000" i="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ările climatice, a prevenirii riscurilor de dezastre si a rezilienței, ținând seama de abordările ecosistemice</a:t>
                      </a:r>
                      <a:endParaRPr lang="ro-RO" sz="1000" i="0" dirty="0">
                        <a:latin typeface="Times New Roman" panose="02020603050405020304" pitchFamily="18" charset="0"/>
                        <a:cs typeface="Times New Roman" panose="02020603050405020304" pitchFamily="18" charset="0"/>
                      </a:endParaRPr>
                    </a:p>
                    <a:p>
                      <a:pPr algn="just"/>
                      <a:r>
                        <a:rPr lang="ro-RO" sz="1000" i="0" dirty="0">
                          <a:latin typeface="Times New Roman" panose="02020603050405020304" pitchFamily="18" charset="0"/>
                          <a:cs typeface="Times New Roman" panose="02020603050405020304" pitchFamily="18" charset="0"/>
                        </a:rPr>
                        <a:t>(vii) Creșterea protecției și conservării naturii, a biodiversității și a infrastructurii verzi, inclusiv în zonele urbane, precum și reducerea tuturor formelor de poluare</a:t>
                      </a:r>
                    </a:p>
                  </a:txBody>
                  <a:tcPr anchor="ctr"/>
                </a:tc>
                <a:tc>
                  <a:txBody>
                    <a:bodyPr/>
                    <a:lstStyle/>
                    <a:p>
                      <a:r>
                        <a:rPr lang="ro-RO" sz="1000" i="0" dirty="0">
                          <a:latin typeface="Times New Roman" panose="02020603050405020304" pitchFamily="18" charset="0"/>
                          <a:cs typeface="Times New Roman" panose="02020603050405020304" pitchFamily="18" charset="0"/>
                        </a:rPr>
                        <a:t>P 2 O regiune cu localități prietenoase cu mediul și mai rezilientă la riscuri</a:t>
                      </a:r>
                      <a:endParaRPr lang="en-GB" sz="1000" i="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155032468"/>
                  </a:ext>
                </a:extLst>
              </a:tr>
              <a:tr h="647641">
                <a:tc vMerge="1">
                  <a:txBody>
                    <a:bodyPr/>
                    <a:lstStyle/>
                    <a:p>
                      <a:endParaRPr lang="en-GB" sz="1000" b="0" i="0" dirty="0">
                        <a:latin typeface="Times New Roman" panose="02020603050405020304" pitchFamily="18" charset="0"/>
                        <a:cs typeface="Times New Roman" panose="02020603050405020304" pitchFamily="18" charset="0"/>
                      </a:endParaRPr>
                    </a:p>
                  </a:txBody>
                  <a:tcPr anchor="ctr"/>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ro-RO" sz="1000" i="0" dirty="0">
                          <a:effectLst/>
                          <a:latin typeface="Times New Roman" panose="02020603050405020304" pitchFamily="18" charset="0"/>
                          <a:ea typeface="Calibri" panose="020F0502020204030204" pitchFamily="34" charset="0"/>
                          <a:cs typeface="Times New Roman" panose="02020603050405020304" pitchFamily="18" charset="0"/>
                        </a:rPr>
                        <a:t>(viii) Promovarea mobilității urbane multimodale durabile, ca parte a tranziției către o economie cu zero emisii de dioxid de carbon</a:t>
                      </a:r>
                      <a:endParaRPr lang="en-GB" sz="1000" i="0" dirty="0">
                        <a:latin typeface="Times New Roman" panose="02020603050405020304" pitchFamily="18" charset="0"/>
                        <a:cs typeface="Times New Roman" panose="02020603050405020304" pitchFamily="18" charset="0"/>
                      </a:endParaRPr>
                    </a:p>
                  </a:txBody>
                  <a:tcPr anchor="ctr"/>
                </a:tc>
                <a:tc>
                  <a:txBody>
                    <a:bodyPr/>
                    <a:lstStyle/>
                    <a:p>
                      <a:r>
                        <a:rPr lang="ro-RO" sz="1000" i="0" dirty="0">
                          <a:latin typeface="Times New Roman" panose="02020603050405020304" pitchFamily="18" charset="0"/>
                          <a:cs typeface="Times New Roman" panose="02020603050405020304" pitchFamily="18" charset="0"/>
                        </a:rPr>
                        <a:t>P 3 </a:t>
                      </a:r>
                      <a:r>
                        <a:rPr lang="pt-BR" sz="1000" i="0" dirty="0">
                          <a:latin typeface="Times New Roman" panose="02020603050405020304" pitchFamily="18" charset="0"/>
                          <a:cs typeface="Times New Roman" panose="02020603050405020304" pitchFamily="18" charset="0"/>
                        </a:rPr>
                        <a:t>O regiune cu emisii de carbon reduse</a:t>
                      </a:r>
                      <a:endParaRPr lang="en-GB" sz="1000" i="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20906713"/>
                  </a:ext>
                </a:extLst>
              </a:tr>
              <a:tr h="570124">
                <a:tc>
                  <a:txBody>
                    <a:bodyPr/>
                    <a:lstStyle/>
                    <a:p>
                      <a:r>
                        <a:rPr lang="ro-RO" sz="1000" i="0" dirty="0">
                          <a:latin typeface="Times New Roman" panose="02020603050405020304" pitchFamily="18" charset="0"/>
                          <a:cs typeface="Times New Roman" panose="02020603050405020304" pitchFamily="18" charset="0"/>
                        </a:rPr>
                        <a:t>OP 3 </a:t>
                      </a:r>
                      <a:r>
                        <a:rPr lang="en-GB" sz="1000" i="0" dirty="0">
                          <a:latin typeface="Times New Roman" panose="02020603050405020304" pitchFamily="18" charset="0"/>
                          <a:cs typeface="Times New Roman" panose="02020603050405020304" pitchFamily="18" charset="0"/>
                        </a:rPr>
                        <a:t>O </a:t>
                      </a:r>
                      <a:r>
                        <a:rPr lang="en-GB" sz="1000" i="0" dirty="0" err="1">
                          <a:latin typeface="Times New Roman" panose="02020603050405020304" pitchFamily="18" charset="0"/>
                          <a:cs typeface="Times New Roman" panose="02020603050405020304" pitchFamily="18" charset="0"/>
                        </a:rPr>
                        <a:t>Europă</a:t>
                      </a:r>
                      <a:r>
                        <a:rPr lang="en-GB" sz="1000" i="0" dirty="0">
                          <a:latin typeface="Times New Roman" panose="02020603050405020304" pitchFamily="18" charset="0"/>
                          <a:cs typeface="Times New Roman" panose="02020603050405020304" pitchFamily="18" charset="0"/>
                        </a:rPr>
                        <a:t> </a:t>
                      </a:r>
                      <a:r>
                        <a:rPr lang="en-GB" sz="1000" i="0" dirty="0" err="1">
                          <a:latin typeface="Times New Roman" panose="02020603050405020304" pitchFamily="18" charset="0"/>
                          <a:cs typeface="Times New Roman" panose="02020603050405020304" pitchFamily="18" charset="0"/>
                        </a:rPr>
                        <a:t>mai</a:t>
                      </a:r>
                      <a:r>
                        <a:rPr lang="en-GB" sz="1000" i="0" dirty="0">
                          <a:latin typeface="Times New Roman" panose="02020603050405020304" pitchFamily="18" charset="0"/>
                          <a:cs typeface="Times New Roman" panose="02020603050405020304" pitchFamily="18" charset="0"/>
                        </a:rPr>
                        <a:t> </a:t>
                      </a:r>
                      <a:r>
                        <a:rPr lang="en-GB" sz="1000" i="0" dirty="0" err="1">
                          <a:latin typeface="Times New Roman" panose="02020603050405020304" pitchFamily="18" charset="0"/>
                          <a:cs typeface="Times New Roman" panose="02020603050405020304" pitchFamily="18" charset="0"/>
                        </a:rPr>
                        <a:t>conectată</a:t>
                      </a:r>
                      <a:r>
                        <a:rPr lang="en-GB" sz="1000" i="0" dirty="0">
                          <a:latin typeface="Times New Roman" panose="02020603050405020304" pitchFamily="18" charset="0"/>
                          <a:cs typeface="Times New Roman" panose="02020603050405020304" pitchFamily="18" charset="0"/>
                        </a:rPr>
                        <a:t> </a:t>
                      </a:r>
                      <a:r>
                        <a:rPr lang="en-GB" sz="1000" i="0" dirty="0" err="1">
                          <a:latin typeface="Times New Roman" panose="02020603050405020304" pitchFamily="18" charset="0"/>
                          <a:cs typeface="Times New Roman" panose="02020603050405020304" pitchFamily="18" charset="0"/>
                        </a:rPr>
                        <a:t>prin</a:t>
                      </a:r>
                      <a:r>
                        <a:rPr lang="en-GB" sz="1000" i="0" dirty="0">
                          <a:latin typeface="Times New Roman" panose="02020603050405020304" pitchFamily="18" charset="0"/>
                          <a:cs typeface="Times New Roman" panose="02020603050405020304" pitchFamily="18" charset="0"/>
                        </a:rPr>
                        <a:t> </a:t>
                      </a:r>
                      <a:r>
                        <a:rPr lang="ro-RO" sz="1000" i="0" dirty="0">
                          <a:latin typeface="Times New Roman" panose="02020603050405020304" pitchFamily="18" charset="0"/>
                          <a:cs typeface="Times New Roman" panose="02020603050405020304" pitchFamily="18" charset="0"/>
                        </a:rPr>
                        <a:t>creșterea</a:t>
                      </a:r>
                      <a:r>
                        <a:rPr lang="en-GB" sz="1000" i="0" dirty="0">
                          <a:latin typeface="Times New Roman" panose="02020603050405020304" pitchFamily="18" charset="0"/>
                          <a:cs typeface="Times New Roman" panose="02020603050405020304" pitchFamily="18" charset="0"/>
                        </a:rPr>
                        <a:t> </a:t>
                      </a:r>
                      <a:r>
                        <a:rPr lang="en-GB" sz="1000" i="0" dirty="0" err="1">
                          <a:latin typeface="Times New Roman" panose="02020603050405020304" pitchFamily="18" charset="0"/>
                          <a:cs typeface="Times New Roman" panose="02020603050405020304" pitchFamily="18" charset="0"/>
                        </a:rPr>
                        <a:t>mobilității</a:t>
                      </a:r>
                      <a:endParaRPr lang="en-GB" sz="1000" i="0" dirty="0">
                        <a:latin typeface="Times New Roman" panose="02020603050405020304" pitchFamily="18" charset="0"/>
                        <a:cs typeface="Times New Roman" panose="02020603050405020304" pitchFamily="18" charset="0"/>
                      </a:endParaRPr>
                    </a:p>
                  </a:txBody>
                  <a:tcPr anchor="ctr"/>
                </a:tc>
                <a:tc>
                  <a:txBody>
                    <a:bodyPr/>
                    <a:lstStyle/>
                    <a:p>
                      <a:pPr algn="just"/>
                      <a:r>
                        <a:rPr lang="ro-RO" sz="1000" i="0" dirty="0">
                          <a:latin typeface="Times New Roman" panose="02020603050405020304" pitchFamily="18" charset="0"/>
                          <a:cs typeface="Times New Roman" panose="02020603050405020304" pitchFamily="18" charset="0"/>
                        </a:rPr>
                        <a:t>(ii) Dezvoltarea și creșterea unei mobilități naționale, regionale și locale durabile, reziliente la schimbările climatice, inteligente și intermodale, inclusiv îmbunătățirea accesului la TEN-T și a mobilității transfrontaliere</a:t>
                      </a:r>
                      <a:endParaRPr lang="en-GB" sz="1000" i="0" dirty="0">
                        <a:latin typeface="Times New Roman" panose="02020603050405020304" pitchFamily="18" charset="0"/>
                        <a:cs typeface="Times New Roman" panose="02020603050405020304" pitchFamily="18" charset="0"/>
                      </a:endParaRPr>
                    </a:p>
                  </a:txBody>
                  <a:tcPr anchor="ctr"/>
                </a:tc>
                <a:tc>
                  <a:txBody>
                    <a:bodyPr/>
                    <a:lstStyle/>
                    <a:p>
                      <a:r>
                        <a:rPr lang="ro-RO" sz="1000" i="0" dirty="0">
                          <a:latin typeface="Times New Roman" panose="02020603050405020304" pitchFamily="18" charset="0"/>
                          <a:cs typeface="Times New Roman" panose="02020603050405020304" pitchFamily="18" charset="0"/>
                        </a:rPr>
                        <a:t>P 4 O regiune accesibilă</a:t>
                      </a:r>
                      <a:endParaRPr lang="en-GB" sz="1000" i="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165670376"/>
                  </a:ext>
                </a:extLst>
              </a:tr>
              <a:tr h="858252">
                <a:tc>
                  <a:txBody>
                    <a:bodyPr/>
                    <a:lstStyle/>
                    <a:p>
                      <a:r>
                        <a:rPr lang="ro-RO" sz="1000" i="0" dirty="0">
                          <a:latin typeface="Times New Roman" panose="02020603050405020304" pitchFamily="18" charset="0"/>
                          <a:cs typeface="Times New Roman" panose="02020603050405020304" pitchFamily="18" charset="0"/>
                        </a:rPr>
                        <a:t>OP 4 </a:t>
                      </a:r>
                      <a:r>
                        <a:rPr lang="it-IT" sz="1000" i="0" dirty="0">
                          <a:latin typeface="Times New Roman" panose="02020603050405020304" pitchFamily="18" charset="0"/>
                          <a:cs typeface="Times New Roman" panose="02020603050405020304" pitchFamily="18" charset="0"/>
                        </a:rPr>
                        <a:t>O Europă mai socială și mai incluzivă, prin implementarea Pilonului european al drepturilor sociale</a:t>
                      </a:r>
                      <a:endParaRPr lang="en-GB" sz="1000" i="0" dirty="0">
                        <a:latin typeface="Times New Roman" panose="02020603050405020304" pitchFamily="18" charset="0"/>
                        <a:cs typeface="Times New Roman" panose="02020603050405020304" pitchFamily="18" charset="0"/>
                      </a:endParaRPr>
                    </a:p>
                  </a:txBody>
                  <a:tcPr anchor="ctr"/>
                </a:tc>
                <a:tc>
                  <a:txBody>
                    <a:bodyPr/>
                    <a:lstStyle/>
                    <a:p>
                      <a:pPr algn="just"/>
                      <a:r>
                        <a:rPr lang="en-GB" sz="1000" i="0" dirty="0">
                          <a:latin typeface="Times New Roman" panose="02020603050405020304" pitchFamily="18" charset="0"/>
                          <a:cs typeface="Times New Roman" panose="02020603050405020304" pitchFamily="18" charset="0"/>
                        </a:rPr>
                        <a:t>(ii</a:t>
                      </a:r>
                      <a:r>
                        <a:rPr lang="ro-RO" sz="1000" i="0" dirty="0">
                          <a:latin typeface="Times New Roman" panose="02020603050405020304" pitchFamily="18" charset="0"/>
                          <a:cs typeface="Times New Roman" panose="02020603050405020304" pitchFamily="18" charset="0"/>
                        </a:rPr>
                        <a:t>) </a:t>
                      </a:r>
                      <a:r>
                        <a:rPr lang="ro-RO" sz="1000" i="0" noProof="0" dirty="0">
                          <a:latin typeface="Times New Roman" panose="02020603050405020304" pitchFamily="18" charset="0"/>
                          <a:cs typeface="Times New Roman" panose="02020603050405020304" pitchFamily="18" charset="0"/>
                        </a:rPr>
                        <a:t>Îmbunătățirea</a:t>
                      </a:r>
                      <a:r>
                        <a:rPr lang="en-GB" sz="1000" i="0" dirty="0">
                          <a:latin typeface="Times New Roman" panose="02020603050405020304" pitchFamily="18" charset="0"/>
                          <a:cs typeface="Times New Roman" panose="02020603050405020304" pitchFamily="18" charset="0"/>
                        </a:rPr>
                        <a:t> </a:t>
                      </a:r>
                      <a:r>
                        <a:rPr lang="ro-RO" sz="1000" i="0" noProof="0" dirty="0">
                          <a:latin typeface="Times New Roman" panose="02020603050405020304" pitchFamily="18" charset="0"/>
                          <a:cs typeface="Times New Roman" panose="02020603050405020304" pitchFamily="18" charset="0"/>
                        </a:rPr>
                        <a:t>accesului</a:t>
                      </a:r>
                      <a:r>
                        <a:rPr lang="en-GB" sz="1000" i="0" dirty="0">
                          <a:latin typeface="Times New Roman" panose="02020603050405020304" pitchFamily="18" charset="0"/>
                          <a:cs typeface="Times New Roman" panose="02020603050405020304" pitchFamily="18" charset="0"/>
                        </a:rPr>
                        <a:t> egal la </a:t>
                      </a:r>
                      <a:r>
                        <a:rPr lang="en-GB" sz="1000" i="0" dirty="0" err="1">
                          <a:latin typeface="Times New Roman" panose="02020603050405020304" pitchFamily="18" charset="0"/>
                          <a:cs typeface="Times New Roman" panose="02020603050405020304" pitchFamily="18" charset="0"/>
                        </a:rPr>
                        <a:t>servicii</a:t>
                      </a:r>
                      <a:r>
                        <a:rPr lang="en-GB" sz="1000" i="0" dirty="0">
                          <a:latin typeface="Times New Roman" panose="02020603050405020304" pitchFamily="18" charset="0"/>
                          <a:cs typeface="Times New Roman" panose="02020603050405020304" pitchFamily="18" charset="0"/>
                        </a:rPr>
                        <a:t> de </a:t>
                      </a:r>
                      <a:r>
                        <a:rPr lang="en-GB" sz="1000" i="0" dirty="0" err="1">
                          <a:latin typeface="Times New Roman" panose="02020603050405020304" pitchFamily="18" charset="0"/>
                          <a:cs typeface="Times New Roman" panose="02020603050405020304" pitchFamily="18" charset="0"/>
                        </a:rPr>
                        <a:t>calitate</a:t>
                      </a:r>
                      <a:r>
                        <a:rPr lang="en-GB" sz="1000" i="0" dirty="0">
                          <a:latin typeface="Times New Roman" panose="02020603050405020304" pitchFamily="18" charset="0"/>
                          <a:cs typeface="Times New Roman" panose="02020603050405020304" pitchFamily="18" charset="0"/>
                        </a:rPr>
                        <a:t> </a:t>
                      </a:r>
                      <a:r>
                        <a:rPr lang="en-GB" sz="1000" i="0" dirty="0" err="1">
                          <a:latin typeface="Times New Roman" panose="02020603050405020304" pitchFamily="18" charset="0"/>
                          <a:cs typeface="Times New Roman" panose="02020603050405020304" pitchFamily="18" charset="0"/>
                        </a:rPr>
                        <a:t>și</a:t>
                      </a:r>
                      <a:r>
                        <a:rPr lang="en-GB" sz="1000" i="0" dirty="0">
                          <a:latin typeface="Times New Roman" panose="02020603050405020304" pitchFamily="18" charset="0"/>
                          <a:cs typeface="Times New Roman" panose="02020603050405020304" pitchFamily="18" charset="0"/>
                        </a:rPr>
                        <a:t> </a:t>
                      </a:r>
                      <a:r>
                        <a:rPr lang="ro-RO" sz="1000" i="0" dirty="0">
                          <a:latin typeface="Times New Roman" panose="02020603050405020304" pitchFamily="18" charset="0"/>
                          <a:cs typeface="Times New Roman" panose="02020603050405020304" pitchFamily="18" charset="0"/>
                        </a:rPr>
                        <a:t>i</a:t>
                      </a:r>
                      <a:r>
                        <a:rPr lang="en-GB" sz="1000" i="0" dirty="0" err="1">
                          <a:latin typeface="Times New Roman" panose="02020603050405020304" pitchFamily="18" charset="0"/>
                          <a:cs typeface="Times New Roman" panose="02020603050405020304" pitchFamily="18" charset="0"/>
                        </a:rPr>
                        <a:t>ncluzi</a:t>
                      </a:r>
                      <a:r>
                        <a:rPr lang="ro-RO" sz="1000" i="0" dirty="0">
                          <a:latin typeface="Times New Roman" panose="02020603050405020304" pitchFamily="18" charset="0"/>
                          <a:cs typeface="Times New Roman" panose="02020603050405020304" pitchFamily="18" charset="0"/>
                        </a:rPr>
                        <a:t>ve</a:t>
                      </a:r>
                      <a:r>
                        <a:rPr lang="en-GB" sz="1000" i="0" dirty="0">
                          <a:latin typeface="Times New Roman" panose="02020603050405020304" pitchFamily="18" charset="0"/>
                          <a:cs typeface="Times New Roman" panose="02020603050405020304" pitchFamily="18" charset="0"/>
                        </a:rPr>
                        <a:t> </a:t>
                      </a:r>
                      <a:r>
                        <a:rPr lang="en-GB" sz="1000" i="0" dirty="0" err="1">
                          <a:latin typeface="Times New Roman" panose="02020603050405020304" pitchFamily="18" charset="0"/>
                          <a:cs typeface="Times New Roman" panose="02020603050405020304" pitchFamily="18" charset="0"/>
                        </a:rPr>
                        <a:t>în</a:t>
                      </a:r>
                      <a:r>
                        <a:rPr lang="en-GB" sz="1000" i="0" dirty="0">
                          <a:latin typeface="Times New Roman" panose="02020603050405020304" pitchFamily="18" charset="0"/>
                          <a:cs typeface="Times New Roman" panose="02020603050405020304" pitchFamily="18" charset="0"/>
                        </a:rPr>
                        <a:t> </a:t>
                      </a:r>
                      <a:r>
                        <a:rPr lang="en-GB" sz="1000" i="0" dirty="0" err="1">
                          <a:latin typeface="Times New Roman" panose="02020603050405020304" pitchFamily="18" charset="0"/>
                          <a:cs typeface="Times New Roman" panose="02020603050405020304" pitchFamily="18" charset="0"/>
                        </a:rPr>
                        <a:t>educație</a:t>
                      </a:r>
                      <a:r>
                        <a:rPr lang="en-GB" sz="1000" i="0" dirty="0">
                          <a:latin typeface="Times New Roman" panose="02020603050405020304" pitchFamily="18" charset="0"/>
                          <a:cs typeface="Times New Roman" panose="02020603050405020304" pitchFamily="18" charset="0"/>
                        </a:rPr>
                        <a:t>, </a:t>
                      </a:r>
                      <a:r>
                        <a:rPr lang="en-GB" sz="1000" i="0" dirty="0" err="1">
                          <a:latin typeface="Times New Roman" panose="02020603050405020304" pitchFamily="18" charset="0"/>
                          <a:cs typeface="Times New Roman" panose="02020603050405020304" pitchFamily="18" charset="0"/>
                        </a:rPr>
                        <a:t>formare</a:t>
                      </a:r>
                      <a:r>
                        <a:rPr lang="en-GB" sz="1000" i="0" dirty="0">
                          <a:latin typeface="Times New Roman" panose="02020603050405020304" pitchFamily="18" charset="0"/>
                          <a:cs typeface="Times New Roman" panose="02020603050405020304" pitchFamily="18" charset="0"/>
                        </a:rPr>
                        <a:t> </a:t>
                      </a:r>
                      <a:r>
                        <a:rPr lang="en-GB" sz="1000" i="0" dirty="0" err="1">
                          <a:latin typeface="Times New Roman" panose="02020603050405020304" pitchFamily="18" charset="0"/>
                          <a:cs typeface="Times New Roman" panose="02020603050405020304" pitchFamily="18" charset="0"/>
                        </a:rPr>
                        <a:t>și</a:t>
                      </a:r>
                      <a:r>
                        <a:rPr lang="en-GB" sz="1000" i="0" dirty="0">
                          <a:latin typeface="Times New Roman" panose="02020603050405020304" pitchFamily="18" charset="0"/>
                          <a:cs typeface="Times New Roman" panose="02020603050405020304" pitchFamily="18" charset="0"/>
                        </a:rPr>
                        <a:t> </a:t>
                      </a:r>
                      <a:r>
                        <a:rPr lang="en-GB" sz="1000" i="0" dirty="0" err="1">
                          <a:latin typeface="Times New Roman" panose="02020603050405020304" pitchFamily="18" charset="0"/>
                          <a:cs typeface="Times New Roman" panose="02020603050405020304" pitchFamily="18" charset="0"/>
                        </a:rPr>
                        <a:t>învățare</a:t>
                      </a:r>
                      <a:r>
                        <a:rPr lang="ro-RO" sz="1000" i="0" dirty="0">
                          <a:latin typeface="Times New Roman" panose="02020603050405020304" pitchFamily="18" charset="0"/>
                          <a:cs typeface="Times New Roman" panose="02020603050405020304" pitchFamily="18" charset="0"/>
                        </a:rPr>
                        <a:t>a</a:t>
                      </a:r>
                      <a:r>
                        <a:rPr lang="en-GB" sz="1000" i="0" dirty="0">
                          <a:latin typeface="Times New Roman" panose="02020603050405020304" pitchFamily="18" charset="0"/>
                          <a:cs typeface="Times New Roman" panose="02020603050405020304" pitchFamily="18" charset="0"/>
                        </a:rPr>
                        <a:t> pe tot </a:t>
                      </a:r>
                      <a:r>
                        <a:rPr lang="en-GB" sz="1000" i="0" dirty="0" err="1">
                          <a:latin typeface="Times New Roman" panose="02020603050405020304" pitchFamily="18" charset="0"/>
                          <a:cs typeface="Times New Roman" panose="02020603050405020304" pitchFamily="18" charset="0"/>
                        </a:rPr>
                        <a:t>parcursul</a:t>
                      </a:r>
                      <a:r>
                        <a:rPr lang="en-GB" sz="1000" i="0" dirty="0">
                          <a:latin typeface="Times New Roman" panose="02020603050405020304" pitchFamily="18" charset="0"/>
                          <a:cs typeface="Times New Roman" panose="02020603050405020304" pitchFamily="18" charset="0"/>
                        </a:rPr>
                        <a:t> </a:t>
                      </a:r>
                      <a:r>
                        <a:rPr lang="en-GB" sz="1000" i="0" dirty="0" err="1">
                          <a:latin typeface="Times New Roman" panose="02020603050405020304" pitchFamily="18" charset="0"/>
                          <a:cs typeface="Times New Roman" panose="02020603050405020304" pitchFamily="18" charset="0"/>
                        </a:rPr>
                        <a:t>vieții</a:t>
                      </a:r>
                      <a:r>
                        <a:rPr lang="en-GB" sz="1000" i="0" dirty="0">
                          <a:latin typeface="Times New Roman" panose="02020603050405020304" pitchFamily="18" charset="0"/>
                          <a:cs typeface="Times New Roman" panose="02020603050405020304" pitchFamily="18" charset="0"/>
                        </a:rPr>
                        <a:t> </a:t>
                      </a:r>
                      <a:r>
                        <a:rPr lang="en-GB" sz="1000" i="0" dirty="0" err="1">
                          <a:latin typeface="Times New Roman" panose="02020603050405020304" pitchFamily="18" charset="0"/>
                          <a:cs typeface="Times New Roman" panose="02020603050405020304" pitchFamily="18" charset="0"/>
                        </a:rPr>
                        <a:t>prin</a:t>
                      </a:r>
                      <a:r>
                        <a:rPr lang="en-GB" sz="1000" i="0" dirty="0">
                          <a:latin typeface="Times New Roman" panose="02020603050405020304" pitchFamily="18" charset="0"/>
                          <a:cs typeface="Times New Roman" panose="02020603050405020304" pitchFamily="18" charset="0"/>
                        </a:rPr>
                        <a:t> </a:t>
                      </a:r>
                      <a:r>
                        <a:rPr lang="en-GB" sz="1000" i="0" dirty="0" err="1">
                          <a:latin typeface="Times New Roman" panose="02020603050405020304" pitchFamily="18" charset="0"/>
                          <a:cs typeface="Times New Roman" panose="02020603050405020304" pitchFamily="18" charset="0"/>
                        </a:rPr>
                        <a:t>dezvoltarea</a:t>
                      </a:r>
                      <a:r>
                        <a:rPr lang="en-GB" sz="1000" i="0" dirty="0">
                          <a:latin typeface="Times New Roman" panose="02020603050405020304" pitchFamily="18" charset="0"/>
                          <a:cs typeface="Times New Roman" panose="02020603050405020304" pitchFamily="18" charset="0"/>
                        </a:rPr>
                        <a:t> </a:t>
                      </a:r>
                      <a:r>
                        <a:rPr lang="en-GB" sz="1000" i="0" dirty="0" err="1">
                          <a:latin typeface="Times New Roman" panose="02020603050405020304" pitchFamily="18" charset="0"/>
                          <a:cs typeface="Times New Roman" panose="02020603050405020304" pitchFamily="18" charset="0"/>
                        </a:rPr>
                        <a:t>infrastructurii</a:t>
                      </a:r>
                      <a:r>
                        <a:rPr lang="en-GB" sz="1000" i="0" dirty="0">
                          <a:latin typeface="Times New Roman" panose="02020603050405020304" pitchFamily="18" charset="0"/>
                          <a:cs typeface="Times New Roman" panose="02020603050405020304" pitchFamily="18" charset="0"/>
                        </a:rPr>
                        <a:t> </a:t>
                      </a:r>
                      <a:r>
                        <a:rPr lang="en-GB" sz="1000" i="0" dirty="0" err="1">
                          <a:latin typeface="Times New Roman" panose="02020603050405020304" pitchFamily="18" charset="0"/>
                          <a:cs typeface="Times New Roman" panose="02020603050405020304" pitchFamily="18" charset="0"/>
                        </a:rPr>
                        <a:t>accesibile</a:t>
                      </a:r>
                      <a:r>
                        <a:rPr lang="en-GB" sz="1000" i="0" dirty="0">
                          <a:latin typeface="Times New Roman" panose="02020603050405020304" pitchFamily="18" charset="0"/>
                          <a:cs typeface="Times New Roman" panose="02020603050405020304" pitchFamily="18" charset="0"/>
                        </a:rPr>
                        <a:t>, </a:t>
                      </a:r>
                      <a:r>
                        <a:rPr lang="en-GB" sz="1000" i="0" dirty="0" err="1">
                          <a:latin typeface="Times New Roman" panose="02020603050405020304" pitchFamily="18" charset="0"/>
                          <a:cs typeface="Times New Roman" panose="02020603050405020304" pitchFamily="18" charset="0"/>
                        </a:rPr>
                        <a:t>inclusiv</a:t>
                      </a:r>
                      <a:r>
                        <a:rPr lang="en-GB" sz="1000" i="0" dirty="0">
                          <a:latin typeface="Times New Roman" panose="02020603050405020304" pitchFamily="18" charset="0"/>
                          <a:cs typeface="Times New Roman" panose="02020603050405020304" pitchFamily="18" charset="0"/>
                        </a:rPr>
                        <a:t> </a:t>
                      </a:r>
                      <a:r>
                        <a:rPr lang="en-GB" sz="1000" i="0" dirty="0" err="1">
                          <a:latin typeface="Times New Roman" panose="02020603050405020304" pitchFamily="18" charset="0"/>
                          <a:cs typeface="Times New Roman" panose="02020603050405020304" pitchFamily="18" charset="0"/>
                        </a:rPr>
                        <a:t>prin</a:t>
                      </a:r>
                      <a:r>
                        <a:rPr lang="en-GB" sz="1000" i="0" dirty="0">
                          <a:latin typeface="Times New Roman" panose="02020603050405020304" pitchFamily="18" charset="0"/>
                          <a:cs typeface="Times New Roman" panose="02020603050405020304" pitchFamily="18" charset="0"/>
                        </a:rPr>
                        <a:t> </a:t>
                      </a:r>
                      <a:r>
                        <a:rPr lang="en-GB" sz="1000" i="0" dirty="0" err="1">
                          <a:latin typeface="Times New Roman" panose="02020603050405020304" pitchFamily="18" charset="0"/>
                          <a:cs typeface="Times New Roman" panose="02020603050405020304" pitchFamily="18" charset="0"/>
                        </a:rPr>
                        <a:t>promovarea</a:t>
                      </a:r>
                      <a:r>
                        <a:rPr lang="en-GB" sz="1000" i="0" dirty="0">
                          <a:latin typeface="Times New Roman" panose="02020603050405020304" pitchFamily="18" charset="0"/>
                          <a:cs typeface="Times New Roman" panose="02020603050405020304" pitchFamily="18" charset="0"/>
                        </a:rPr>
                        <a:t> </a:t>
                      </a:r>
                      <a:r>
                        <a:rPr lang="en-GB" sz="1000" i="0" dirty="0" err="1">
                          <a:latin typeface="Times New Roman" panose="02020603050405020304" pitchFamily="18" charset="0"/>
                          <a:cs typeface="Times New Roman" panose="02020603050405020304" pitchFamily="18" charset="0"/>
                        </a:rPr>
                        <a:t>rezilienței</a:t>
                      </a:r>
                      <a:r>
                        <a:rPr lang="en-GB" sz="1000" i="0" dirty="0">
                          <a:latin typeface="Times New Roman" panose="02020603050405020304" pitchFamily="18" charset="0"/>
                          <a:cs typeface="Times New Roman" panose="02020603050405020304" pitchFamily="18" charset="0"/>
                        </a:rPr>
                        <a:t> </a:t>
                      </a:r>
                      <a:r>
                        <a:rPr lang="en-GB" sz="1000" i="0" dirty="0" err="1">
                          <a:latin typeface="Times New Roman" panose="02020603050405020304" pitchFamily="18" charset="0"/>
                          <a:cs typeface="Times New Roman" panose="02020603050405020304" pitchFamily="18" charset="0"/>
                        </a:rPr>
                        <a:t>pentru</a:t>
                      </a:r>
                      <a:r>
                        <a:rPr lang="en-GB" sz="1000" i="0" dirty="0">
                          <a:latin typeface="Times New Roman" panose="02020603050405020304" pitchFamily="18" charset="0"/>
                          <a:cs typeface="Times New Roman" panose="02020603050405020304" pitchFamily="18" charset="0"/>
                        </a:rPr>
                        <a:t> </a:t>
                      </a:r>
                      <a:r>
                        <a:rPr lang="en-GB" sz="1000" i="0" dirty="0" err="1">
                          <a:latin typeface="Times New Roman" panose="02020603050405020304" pitchFamily="18" charset="0"/>
                          <a:cs typeface="Times New Roman" panose="02020603050405020304" pitchFamily="18" charset="0"/>
                        </a:rPr>
                        <a:t>educați</a:t>
                      </a:r>
                      <a:r>
                        <a:rPr lang="ro-RO" sz="1000" i="0" dirty="0">
                          <a:latin typeface="Times New Roman" panose="02020603050405020304" pitchFamily="18" charset="0"/>
                          <a:cs typeface="Times New Roman" panose="02020603050405020304" pitchFamily="18" charset="0"/>
                        </a:rPr>
                        <a:t>a</a:t>
                      </a:r>
                      <a:r>
                        <a:rPr lang="en-GB" sz="1000" i="0" dirty="0">
                          <a:latin typeface="Times New Roman" panose="02020603050405020304" pitchFamily="18" charset="0"/>
                          <a:cs typeface="Times New Roman" panose="02020603050405020304" pitchFamily="18" charset="0"/>
                        </a:rPr>
                        <a:t> </a:t>
                      </a:r>
                      <a:r>
                        <a:rPr lang="en-GB" sz="1000" i="0" dirty="0" err="1">
                          <a:latin typeface="Times New Roman" panose="02020603050405020304" pitchFamily="18" charset="0"/>
                          <a:cs typeface="Times New Roman" panose="02020603050405020304" pitchFamily="18" charset="0"/>
                        </a:rPr>
                        <a:t>și</a:t>
                      </a:r>
                      <a:r>
                        <a:rPr lang="en-GB" sz="1000" i="0" dirty="0">
                          <a:latin typeface="Times New Roman" panose="02020603050405020304" pitchFamily="18" charset="0"/>
                          <a:cs typeface="Times New Roman" panose="02020603050405020304" pitchFamily="18" charset="0"/>
                        </a:rPr>
                        <a:t> </a:t>
                      </a:r>
                      <a:r>
                        <a:rPr lang="en-GB" sz="1000" i="0" dirty="0" err="1">
                          <a:latin typeface="Times New Roman" panose="02020603050405020304" pitchFamily="18" charset="0"/>
                          <a:cs typeface="Times New Roman" panose="02020603050405020304" pitchFamily="18" charset="0"/>
                        </a:rPr>
                        <a:t>formare</a:t>
                      </a:r>
                      <a:r>
                        <a:rPr lang="ro-RO" sz="1000" i="0" dirty="0">
                          <a:latin typeface="Times New Roman" panose="02020603050405020304" pitchFamily="18" charset="0"/>
                          <a:cs typeface="Times New Roman" panose="02020603050405020304" pitchFamily="18" charset="0"/>
                        </a:rPr>
                        <a:t>a</a:t>
                      </a:r>
                      <a:r>
                        <a:rPr lang="en-GB" sz="1000" i="0" dirty="0">
                          <a:latin typeface="Times New Roman" panose="02020603050405020304" pitchFamily="18" charset="0"/>
                          <a:cs typeface="Times New Roman" panose="02020603050405020304" pitchFamily="18" charset="0"/>
                        </a:rPr>
                        <a:t> la </a:t>
                      </a:r>
                      <a:r>
                        <a:rPr lang="en-GB" sz="1000" i="0" dirty="0" err="1">
                          <a:latin typeface="Times New Roman" panose="02020603050405020304" pitchFamily="18" charset="0"/>
                          <a:cs typeface="Times New Roman" panose="02020603050405020304" pitchFamily="18" charset="0"/>
                        </a:rPr>
                        <a:t>distanță</a:t>
                      </a:r>
                      <a:r>
                        <a:rPr lang="en-GB" sz="1000" i="0" dirty="0">
                          <a:latin typeface="Times New Roman" panose="02020603050405020304" pitchFamily="18" charset="0"/>
                          <a:cs typeface="Times New Roman" panose="02020603050405020304" pitchFamily="18" charset="0"/>
                        </a:rPr>
                        <a:t> </a:t>
                      </a:r>
                      <a:r>
                        <a:rPr lang="en-GB" sz="1000" i="0" dirty="0" err="1">
                          <a:latin typeface="Times New Roman" panose="02020603050405020304" pitchFamily="18" charset="0"/>
                          <a:cs typeface="Times New Roman" panose="02020603050405020304" pitchFamily="18" charset="0"/>
                        </a:rPr>
                        <a:t>și</a:t>
                      </a:r>
                      <a:r>
                        <a:rPr lang="en-GB" sz="1000" i="0" dirty="0">
                          <a:latin typeface="Times New Roman" panose="02020603050405020304" pitchFamily="18" charset="0"/>
                          <a:cs typeface="Times New Roman" panose="02020603050405020304" pitchFamily="18" charset="0"/>
                        </a:rPr>
                        <a:t> online</a:t>
                      </a:r>
                      <a:endParaRPr lang="ro-RO" sz="1000" i="0" dirty="0">
                        <a:latin typeface="Times New Roman" panose="02020603050405020304" pitchFamily="18" charset="0"/>
                        <a:cs typeface="Times New Roman" panose="02020603050405020304" pitchFamily="18" charset="0"/>
                      </a:endParaRPr>
                    </a:p>
                    <a:p>
                      <a:pPr algn="just"/>
                      <a:r>
                        <a:rPr lang="ro-RO" sz="1000" i="0" dirty="0">
                          <a:latin typeface="Times New Roman" panose="02020603050405020304" pitchFamily="18" charset="0"/>
                          <a:cs typeface="Times New Roman" panose="02020603050405020304" pitchFamily="18" charset="0"/>
                        </a:rPr>
                        <a:t>(vi) Creșterea </a:t>
                      </a:r>
                      <a:r>
                        <a:rPr lang="it-IT" sz="1000" i="0" dirty="0">
                          <a:latin typeface="Times New Roman" panose="02020603050405020304" pitchFamily="18" charset="0"/>
                          <a:cs typeface="Times New Roman" panose="02020603050405020304" pitchFamily="18" charset="0"/>
                        </a:rPr>
                        <a:t>rolului culturii </a:t>
                      </a:r>
                      <a:r>
                        <a:rPr lang="ro-RO" sz="1000" i="0" dirty="0">
                          <a:latin typeface="Times New Roman" panose="02020603050405020304" pitchFamily="18" charset="0"/>
                          <a:cs typeface="Times New Roman" panose="02020603050405020304" pitchFamily="18" charset="0"/>
                        </a:rPr>
                        <a:t>ș</a:t>
                      </a:r>
                      <a:r>
                        <a:rPr lang="it-IT" sz="1000" i="0" dirty="0">
                          <a:latin typeface="Times New Roman" panose="02020603050405020304" pitchFamily="18" charset="0"/>
                          <a:cs typeface="Times New Roman" panose="02020603050405020304" pitchFamily="18" charset="0"/>
                        </a:rPr>
                        <a:t>i </a:t>
                      </a:r>
                      <a:r>
                        <a:rPr lang="ro-RO" sz="1000" i="0" dirty="0">
                          <a:latin typeface="Times New Roman" panose="02020603050405020304" pitchFamily="18" charset="0"/>
                          <a:cs typeface="Times New Roman" panose="02020603050405020304" pitchFamily="18" charset="0"/>
                        </a:rPr>
                        <a:t>al </a:t>
                      </a:r>
                      <a:r>
                        <a:rPr lang="it-IT" sz="1000" i="0" dirty="0">
                          <a:latin typeface="Times New Roman" panose="02020603050405020304" pitchFamily="18" charset="0"/>
                          <a:cs typeface="Times New Roman" panose="02020603050405020304" pitchFamily="18" charset="0"/>
                        </a:rPr>
                        <a:t>turismului </a:t>
                      </a:r>
                      <a:r>
                        <a:rPr lang="ro-RO" sz="1000" i="0" dirty="0">
                          <a:latin typeface="Times New Roman" panose="02020603050405020304" pitchFamily="18" charset="0"/>
                          <a:cs typeface="Times New Roman" panose="02020603050405020304" pitchFamily="18" charset="0"/>
                        </a:rPr>
                        <a:t>durabil</a:t>
                      </a:r>
                      <a:r>
                        <a:rPr lang="it-IT" sz="1000" i="0" dirty="0">
                          <a:latin typeface="Times New Roman" panose="02020603050405020304" pitchFamily="18" charset="0"/>
                          <a:cs typeface="Times New Roman" panose="02020603050405020304" pitchFamily="18" charset="0"/>
                        </a:rPr>
                        <a:t> </a:t>
                      </a:r>
                      <a:r>
                        <a:rPr lang="ro-RO" sz="1000" i="0" dirty="0">
                          <a:latin typeface="Times New Roman" panose="02020603050405020304" pitchFamily="18" charset="0"/>
                          <a:cs typeface="Times New Roman" panose="02020603050405020304" pitchFamily="18" charset="0"/>
                        </a:rPr>
                        <a:t>î</a:t>
                      </a:r>
                      <a:r>
                        <a:rPr lang="it-IT" sz="1000" i="0" dirty="0">
                          <a:latin typeface="Times New Roman" panose="02020603050405020304" pitchFamily="18" charset="0"/>
                          <a:cs typeface="Times New Roman" panose="02020603050405020304" pitchFamily="18" charset="0"/>
                        </a:rPr>
                        <a:t>n dezvoltarea economică, incluziun</a:t>
                      </a:r>
                      <a:r>
                        <a:rPr lang="ro-RO" sz="1000" i="0" dirty="0">
                          <a:latin typeface="Times New Roman" panose="02020603050405020304" pitchFamily="18" charset="0"/>
                          <a:cs typeface="Times New Roman" panose="02020603050405020304" pitchFamily="18" charset="0"/>
                        </a:rPr>
                        <a:t>ea</a:t>
                      </a:r>
                      <a:r>
                        <a:rPr lang="it-IT" sz="1000" i="0" dirty="0">
                          <a:latin typeface="Times New Roman" panose="02020603050405020304" pitchFamily="18" charset="0"/>
                          <a:cs typeface="Times New Roman" panose="02020603050405020304" pitchFamily="18" charset="0"/>
                        </a:rPr>
                        <a:t> social</a:t>
                      </a:r>
                      <a:r>
                        <a:rPr lang="ro-RO" sz="1000" i="0" dirty="0">
                          <a:latin typeface="Times New Roman" panose="02020603050405020304" pitchFamily="18" charset="0"/>
                          <a:cs typeface="Times New Roman" panose="02020603050405020304" pitchFamily="18" charset="0"/>
                        </a:rPr>
                        <a:t>ă</a:t>
                      </a:r>
                      <a:r>
                        <a:rPr lang="it-IT" sz="1000" i="0" dirty="0">
                          <a:latin typeface="Times New Roman" panose="02020603050405020304" pitchFamily="18" charset="0"/>
                          <a:cs typeface="Times New Roman" panose="02020603050405020304" pitchFamily="18" charset="0"/>
                        </a:rPr>
                        <a:t> si inovar</a:t>
                      </a:r>
                      <a:r>
                        <a:rPr lang="ro-RO" sz="1000" i="0" dirty="0">
                          <a:latin typeface="Times New Roman" panose="02020603050405020304" pitchFamily="18" charset="0"/>
                          <a:cs typeface="Times New Roman" panose="02020603050405020304" pitchFamily="18" charset="0"/>
                        </a:rPr>
                        <a:t>ea</a:t>
                      </a:r>
                      <a:r>
                        <a:rPr lang="it-IT" sz="1000" i="0" dirty="0">
                          <a:latin typeface="Times New Roman" panose="02020603050405020304" pitchFamily="18" charset="0"/>
                          <a:cs typeface="Times New Roman" panose="02020603050405020304" pitchFamily="18" charset="0"/>
                        </a:rPr>
                        <a:t> social</a:t>
                      </a:r>
                      <a:r>
                        <a:rPr lang="ro-RO" sz="1000" i="0" dirty="0">
                          <a:latin typeface="Times New Roman" panose="02020603050405020304" pitchFamily="18" charset="0"/>
                          <a:cs typeface="Times New Roman" panose="02020603050405020304" pitchFamily="18" charset="0"/>
                        </a:rPr>
                        <a:t>ă</a:t>
                      </a:r>
                      <a:endParaRPr lang="en-GB" sz="1000" i="0" dirty="0">
                        <a:latin typeface="Times New Roman" panose="02020603050405020304" pitchFamily="18" charset="0"/>
                        <a:cs typeface="Times New Roman" panose="02020603050405020304" pitchFamily="18" charset="0"/>
                      </a:endParaRPr>
                    </a:p>
                  </a:txBody>
                  <a:tcPr anchor="ctr"/>
                </a:tc>
                <a:tc>
                  <a:txBody>
                    <a:bodyPr/>
                    <a:lstStyle/>
                    <a:p>
                      <a:r>
                        <a:rPr lang="ro-RO" sz="1000" i="0" dirty="0">
                          <a:latin typeface="Times New Roman" panose="02020603050405020304" pitchFamily="18" charset="0"/>
                          <a:cs typeface="Times New Roman" panose="02020603050405020304" pitchFamily="18" charset="0"/>
                        </a:rPr>
                        <a:t>P 5 O regiune educată</a:t>
                      </a:r>
                      <a:endParaRPr lang="en-GB" sz="1000" i="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734176593"/>
                  </a:ext>
                </a:extLst>
              </a:tr>
              <a:tr h="693818">
                <a:tc>
                  <a:txBody>
                    <a:bodyPr/>
                    <a:lstStyle/>
                    <a:p>
                      <a:r>
                        <a:rPr lang="ro-RO" sz="1000" i="0" dirty="0">
                          <a:latin typeface="Times New Roman" panose="02020603050405020304" pitchFamily="18" charset="0"/>
                          <a:cs typeface="Times New Roman" panose="02020603050405020304" pitchFamily="18" charset="0"/>
                        </a:rPr>
                        <a:t>OP 5 O Europă mai aproape de cetațeni prin promovarea dezvoltării durabile și integrate a tuturor tipurilor de teritorii și de inițiative locale</a:t>
                      </a:r>
                      <a:endParaRPr lang="en-GB" sz="1000" i="0" dirty="0">
                        <a:latin typeface="Times New Roman" panose="02020603050405020304" pitchFamily="18" charset="0"/>
                        <a:cs typeface="Times New Roman" panose="02020603050405020304" pitchFamily="18" charset="0"/>
                      </a:endParaRPr>
                    </a:p>
                  </a:txBody>
                  <a:tcPr anchor="ctr"/>
                </a:tc>
                <a:tc>
                  <a:txBody>
                    <a:bodyPr/>
                    <a:lstStyle/>
                    <a:p>
                      <a:pPr marL="182563" indent="-182563" algn="just">
                        <a:lnSpc>
                          <a:spcPct val="115000"/>
                        </a:lnSpc>
                        <a:spcAft>
                          <a:spcPts val="0"/>
                        </a:spcAft>
                        <a:buAutoNum type="romanLcParenBoth"/>
                      </a:pPr>
                      <a:r>
                        <a:rPr lang="ro-RO" sz="1000" i="0" dirty="0">
                          <a:effectLst/>
                          <a:latin typeface="Times New Roman" panose="02020603050405020304" pitchFamily="18" charset="0"/>
                          <a:ea typeface="Calibri" panose="020F0502020204030204" pitchFamily="34" charset="0"/>
                          <a:cs typeface="Times New Roman" panose="02020603050405020304" pitchFamily="18" charset="0"/>
                        </a:rPr>
                        <a:t>Promovarea dezvoltării integrate și incluzive în domeniul social, economic și al mediului, precum și a culturii, a patrimoniului natural, a turismului durabil și a securității în zonele urbane</a:t>
                      </a:r>
                    </a:p>
                    <a:p>
                      <a:pPr marL="182563" indent="-182563" algn="just">
                        <a:lnSpc>
                          <a:spcPct val="115000"/>
                        </a:lnSpc>
                        <a:spcAft>
                          <a:spcPts val="0"/>
                        </a:spcAft>
                        <a:buAutoNum type="romanLcParenBoth"/>
                      </a:pPr>
                      <a:r>
                        <a:rPr lang="ro-RO" sz="1000" i="0" dirty="0">
                          <a:effectLst/>
                          <a:latin typeface="Times New Roman" panose="02020603050405020304" pitchFamily="18" charset="0"/>
                          <a:ea typeface="Calibri" panose="020F0502020204030204" pitchFamily="34" charset="0"/>
                          <a:cs typeface="Times New Roman" panose="02020603050405020304" pitchFamily="18" charset="0"/>
                        </a:rPr>
                        <a:t>Promovarea dezvoltării locale integrate și incluzive în domeniul social, economic și al mediului, în domeniul culturii, a patrimoniului natural, a turismului durabil și a securității în alte zone decât cele urbane</a:t>
                      </a:r>
                      <a:endParaRPr lang="en-GB" sz="1000" i="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r>
                        <a:rPr lang="ro-RO" sz="1000" i="0" dirty="0">
                          <a:latin typeface="Times New Roman" panose="02020603050405020304" pitchFamily="18" charset="0"/>
                          <a:cs typeface="Times New Roman" panose="02020603050405020304" pitchFamily="18" charset="0"/>
                        </a:rPr>
                        <a:t>P 6 O regiune atractivă</a:t>
                      </a:r>
                      <a:endParaRPr lang="en-GB" sz="1000" i="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064576479"/>
                  </a:ext>
                </a:extLst>
              </a:tr>
              <a:tr h="362656">
                <a:tc>
                  <a:txBody>
                    <a:bodyPr/>
                    <a:lstStyle/>
                    <a:p>
                      <a:endParaRPr lang="en-GB" sz="1000" i="0" dirty="0">
                        <a:latin typeface="Times New Roman" panose="02020603050405020304" pitchFamily="18" charset="0"/>
                        <a:cs typeface="Times New Roman" panose="02020603050405020304" pitchFamily="18" charset="0"/>
                      </a:endParaRPr>
                    </a:p>
                  </a:txBody>
                  <a:tcPr anchor="ctr"/>
                </a:tc>
                <a:tc>
                  <a:txBody>
                    <a:bodyPr/>
                    <a:lstStyle/>
                    <a:p>
                      <a:pPr algn="ctr">
                        <a:lnSpc>
                          <a:spcPct val="115000"/>
                        </a:lnSpc>
                        <a:spcAft>
                          <a:spcPts val="1000"/>
                        </a:spcAft>
                      </a:pPr>
                      <a:endParaRPr lang="en-GB" sz="1000" i="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r>
                        <a:rPr lang="ro-RO" sz="1000" i="0" dirty="0">
                          <a:latin typeface="Times New Roman" panose="02020603050405020304" pitchFamily="18" charset="0"/>
                          <a:cs typeface="Times New Roman" panose="02020603050405020304" pitchFamily="18" charset="0"/>
                        </a:rPr>
                        <a:t>P 7 Asistența tehnică</a:t>
                      </a:r>
                      <a:endParaRPr lang="en-GB" sz="1000" i="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03963348"/>
                  </a:ext>
                </a:extLst>
              </a:tr>
            </a:tbl>
          </a:graphicData>
        </a:graphic>
      </p:graphicFrame>
      <p:pic>
        <p:nvPicPr>
          <p:cNvPr id="5" name="Picture 4">
            <a:extLst>
              <a:ext uri="{FF2B5EF4-FFF2-40B4-BE49-F238E27FC236}">
                <a16:creationId xmlns:a16="http://schemas.microsoft.com/office/drawing/2014/main" id="{B3027E5E-C121-4885-85CF-6E4580B19CE6}"/>
              </a:ext>
            </a:extLst>
          </p:cNvPr>
          <p:cNvPicPr>
            <a:picLocks noChangeAspect="1"/>
          </p:cNvPicPr>
          <p:nvPr/>
        </p:nvPicPr>
        <p:blipFill>
          <a:blip r:embed="rId3"/>
          <a:stretch>
            <a:fillRect/>
          </a:stretch>
        </p:blipFill>
        <p:spPr>
          <a:xfrm>
            <a:off x="10268045" y="5955632"/>
            <a:ext cx="1701553" cy="902367"/>
          </a:xfrm>
          <a:prstGeom prst="rect">
            <a:avLst/>
          </a:prstGeom>
        </p:spPr>
      </p:pic>
    </p:spTree>
    <p:extLst>
      <p:ext uri="{BB962C8B-B14F-4D97-AF65-F5344CB8AC3E}">
        <p14:creationId xmlns:p14="http://schemas.microsoft.com/office/powerpoint/2010/main" val="2472460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7D2AFE2-3FA1-42D6-B5EC-B1A06610F74C}"/>
              </a:ext>
            </a:extLst>
          </p:cNvPr>
          <p:cNvSpPr>
            <a:spLocks noGrp="1"/>
          </p:cNvSpPr>
          <p:nvPr>
            <p:ph idx="1"/>
          </p:nvPr>
        </p:nvSpPr>
        <p:spPr>
          <a:xfrm>
            <a:off x="184335" y="218364"/>
            <a:ext cx="10617958" cy="6639636"/>
          </a:xfrm>
        </p:spPr>
        <p:txBody>
          <a:bodyPr>
            <a:normAutofit fontScale="70000" lnSpcReduction="20000"/>
          </a:bodyPr>
          <a:lstStyle/>
          <a:p>
            <a:pPr marL="0" indent="0">
              <a:spcBef>
                <a:spcPts val="600"/>
              </a:spcBef>
              <a:buNone/>
            </a:pPr>
            <a:r>
              <a:rPr lang="ro-RO" sz="2200" b="1" dirty="0">
                <a:effectLst/>
                <a:latin typeface="Times New Roman" panose="02020603050405020304" pitchFamily="18" charset="0"/>
                <a:ea typeface="Calibri" panose="020F0502020204030204" pitchFamily="34" charset="0"/>
              </a:rPr>
              <a:t>Obiectiv de politică 1 – </a:t>
            </a:r>
            <a:r>
              <a:rPr lang="ro-RO" sz="2200" b="1" dirty="0">
                <a:latin typeface="Times New Roman" panose="02020603050405020304" pitchFamily="18" charset="0"/>
                <a:ea typeface="Calibri" panose="020F0502020204030204" pitchFamily="34" charset="0"/>
              </a:rPr>
              <a:t>O Europă mai competitivă și mai inteligentă, prin promovarea unei transformări economice inovatoare  și inteligente și a conectivității TIC regionale</a:t>
            </a:r>
            <a:br>
              <a:rPr lang="ro-RO" sz="2200" b="1" dirty="0">
                <a:effectLst/>
                <a:latin typeface="Times New Roman" panose="02020603050405020304" pitchFamily="18" charset="0"/>
                <a:ea typeface="Calibri" panose="020F0502020204030204" pitchFamily="34" charset="0"/>
              </a:rPr>
            </a:br>
            <a:br>
              <a:rPr lang="ro-RO" sz="2200" b="1" dirty="0">
                <a:effectLst/>
                <a:latin typeface="Times New Roman" panose="02020603050405020304" pitchFamily="18" charset="0"/>
                <a:ea typeface="Calibri" panose="020F0502020204030204" pitchFamily="34" charset="0"/>
              </a:rPr>
            </a:br>
            <a:r>
              <a:rPr lang="ro-RO" sz="2200" b="1" u="sng"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PRIORITATEA 1</a:t>
            </a:r>
            <a:r>
              <a:rPr lang="ro-RO" sz="22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 - </a:t>
            </a:r>
            <a:r>
              <a:rPr lang="ro-RO" sz="2200" b="1" dirty="0">
                <a:solidFill>
                  <a:srgbClr val="FF0000"/>
                </a:solidFill>
                <a:effectLst/>
                <a:latin typeface="Times New Roman" panose="02020603050405020304" pitchFamily="18" charset="0"/>
                <a:ea typeface="Calibri" panose="020F0502020204030204" pitchFamily="34" charset="0"/>
              </a:rPr>
              <a:t>O regiune competitivă prin inovare, digitalizare, întreprinderi dinamice și smart city</a:t>
            </a:r>
            <a:br>
              <a:rPr lang="ro-RO" sz="1900" dirty="0">
                <a:solidFill>
                  <a:schemeClr val="accent2"/>
                </a:solidFill>
                <a:effectLst/>
                <a:latin typeface="Times New Roman" panose="02020603050405020304" pitchFamily="18" charset="0"/>
                <a:ea typeface="Calibri" panose="020F0502020204030204" pitchFamily="34" charset="0"/>
              </a:rPr>
            </a:br>
            <a:br>
              <a:rPr lang="ro-RO" sz="1900" dirty="0">
                <a:effectLst/>
                <a:latin typeface="Times New Roman" panose="02020603050405020304" pitchFamily="18" charset="0"/>
                <a:ea typeface="Calibri" panose="020F0502020204030204" pitchFamily="34" charset="0"/>
              </a:rPr>
            </a:br>
            <a:r>
              <a:rPr lang="ro-RO" sz="2200" i="1" u="sng" dirty="0">
                <a:effectLst/>
                <a:latin typeface="Times New Roman" panose="02020603050405020304" pitchFamily="18" charset="0"/>
                <a:ea typeface="Calibri" panose="020F0502020204030204" pitchFamily="34" charset="0"/>
                <a:cs typeface="Times New Roman" panose="02020603050405020304" pitchFamily="18" charset="0"/>
              </a:rPr>
              <a:t>Obiective specific FEDR</a:t>
            </a:r>
            <a:r>
              <a:rPr lang="ro-RO" sz="2200" i="1" dirty="0">
                <a:effectLst/>
                <a:latin typeface="Times New Roman" panose="02020603050405020304" pitchFamily="18" charset="0"/>
                <a:ea typeface="Times New Roman" panose="02020603050405020304" pitchFamily="18" charset="0"/>
                <a:cs typeface="Times New Roman" panose="02020603050405020304" pitchFamily="18" charset="0"/>
              </a:rPr>
              <a:t> (i) Dezvoltarea </a:t>
            </a:r>
            <a:r>
              <a:rPr lang="ro-RO" sz="2200" i="1" dirty="0">
                <a:latin typeface="Times New Roman" panose="02020603050405020304" pitchFamily="18" charset="0"/>
                <a:ea typeface="Times New Roman" panose="02020603050405020304" pitchFamily="18" charset="0"/>
                <a:cs typeface="Times New Roman" panose="02020603050405020304" pitchFamily="18" charset="0"/>
              </a:rPr>
              <a:t>și creșterea </a:t>
            </a:r>
            <a:r>
              <a:rPr lang="ro-RO" sz="2200" i="1" dirty="0">
                <a:effectLst/>
                <a:latin typeface="Times New Roman" panose="02020603050405020304" pitchFamily="18" charset="0"/>
                <a:ea typeface="Times New Roman" panose="02020603050405020304" pitchFamily="18" charset="0"/>
                <a:cs typeface="Times New Roman" panose="02020603050405020304" pitchFamily="18" charset="0"/>
              </a:rPr>
              <a:t>capacităților de cercetare și inovare și adoptarea tehnologiilor avansate</a:t>
            </a:r>
            <a:br>
              <a:rPr lang="ro-RO" sz="2200" i="1" dirty="0">
                <a:effectLst/>
                <a:latin typeface="Times New Roman" panose="02020603050405020304" pitchFamily="18" charset="0"/>
                <a:ea typeface="Times New Roman" panose="02020603050405020304" pitchFamily="18" charset="0"/>
                <a:cs typeface="Times New Roman" panose="02020603050405020304" pitchFamily="18" charset="0"/>
              </a:rPr>
            </a:br>
            <a:br>
              <a:rPr lang="ro-RO" sz="1300" i="1" dirty="0">
                <a:effectLst/>
                <a:latin typeface="Times New Roman" panose="02020603050405020304" pitchFamily="18" charset="0"/>
                <a:ea typeface="Times New Roman" panose="02020603050405020304" pitchFamily="18" charset="0"/>
                <a:cs typeface="Times New Roman" panose="02020603050405020304" pitchFamily="18" charset="0"/>
              </a:rPr>
            </a:br>
            <a:r>
              <a:rPr lang="ro-RO" sz="2200" b="1" dirty="0">
                <a:solidFill>
                  <a:srgbClr val="00B050"/>
                </a:solidFill>
                <a:effectLst/>
                <a:latin typeface="Times New Roman" panose="02020603050405020304" pitchFamily="18" charset="0"/>
                <a:ea typeface="Calibri" panose="020F0502020204030204" pitchFamily="34" charset="0"/>
              </a:rPr>
              <a:t>Acțiunea 1.1 – Susținerea activităților de cercetare și inovare</a:t>
            </a:r>
          </a:p>
          <a:p>
            <a:pPr marL="0" indent="0">
              <a:spcBef>
                <a:spcPts val="600"/>
              </a:spcBef>
              <a:buNone/>
            </a:pPr>
            <a:br>
              <a:rPr lang="ro-RO" sz="1900" b="1" dirty="0">
                <a:solidFill>
                  <a:srgbClr val="2F5496"/>
                </a:solidFill>
                <a:effectLst/>
                <a:latin typeface="Times New Roman" panose="02020603050405020304" pitchFamily="18" charset="0"/>
                <a:ea typeface="Calibri" panose="020F0502020204030204" pitchFamily="34" charset="0"/>
              </a:rPr>
            </a:br>
            <a:r>
              <a:rPr lang="ro-RO" sz="2200" b="1" i="1" dirty="0">
                <a:solidFill>
                  <a:srgbClr val="2F5496"/>
                </a:solidFill>
                <a:effectLst/>
                <a:latin typeface="Times New Roman" panose="02020603050405020304" pitchFamily="18" charset="0"/>
                <a:ea typeface="Calibri" panose="020F0502020204030204" pitchFamily="34" charset="0"/>
              </a:rPr>
              <a:t>Activități orientative</a:t>
            </a:r>
            <a:r>
              <a:rPr lang="ro-RO" sz="2200" i="1" dirty="0">
                <a:solidFill>
                  <a:srgbClr val="2F5496"/>
                </a:solidFill>
                <a:effectLst/>
                <a:latin typeface="Times New Roman" panose="02020603050405020304" pitchFamily="18" charset="0"/>
                <a:ea typeface="Calibri" panose="020F0502020204030204" pitchFamily="34" charset="0"/>
              </a:rPr>
              <a:t>:</a:t>
            </a:r>
          </a:p>
          <a:p>
            <a:pPr marL="180975" indent="-180975">
              <a:spcBef>
                <a:spcPts val="0"/>
              </a:spcBef>
              <a:buClrTx/>
              <a:buFont typeface="Arial" panose="020B0604020202020204" pitchFamily="34" charset="0"/>
              <a:buChar char="•"/>
            </a:pPr>
            <a:r>
              <a:rPr lang="ro-RO" sz="2000" dirty="0">
                <a:solidFill>
                  <a:schemeClr val="tx1"/>
                </a:solidFill>
                <a:latin typeface="Times New Roman" panose="02020603050405020304" pitchFamily="18" charset="0"/>
                <a:ea typeface="Calibri" panose="020F0502020204030204" pitchFamily="34" charset="0"/>
              </a:rPr>
              <a:t>proiecte de tip ,,proof of concept”</a:t>
            </a:r>
          </a:p>
          <a:p>
            <a:pPr marL="180975" indent="-180975">
              <a:spcBef>
                <a:spcPts val="0"/>
              </a:spcBef>
              <a:buClrTx/>
              <a:buFont typeface="Arial" panose="020B0604020202020204" pitchFamily="34" charset="0"/>
              <a:buChar char="•"/>
            </a:pPr>
            <a:r>
              <a:rPr lang="ro-RO" sz="2000" dirty="0">
                <a:solidFill>
                  <a:schemeClr val="tx1"/>
                </a:solidFill>
                <a:latin typeface="Times New Roman" panose="02020603050405020304" pitchFamily="18" charset="0"/>
                <a:ea typeface="Calibri" panose="020F0502020204030204" pitchFamily="34" charset="0"/>
              </a:rPr>
              <a:t>activități de cercetare aplicată, dezvoltare tehnologică și dezvoltare experimentală (de ex. construire şi testare prototipuri,  serie 0, realizare şi operare planuri pilot, activităţi necesare producţiei experimentale şi testării, etc.)</a:t>
            </a:r>
          </a:p>
          <a:p>
            <a:pPr marL="180975" indent="-180975">
              <a:spcBef>
                <a:spcPts val="0"/>
              </a:spcBef>
              <a:buClrTx/>
              <a:buFont typeface="Arial" panose="020B0604020202020204" pitchFamily="34" charset="0"/>
              <a:buChar char="•"/>
            </a:pPr>
            <a:r>
              <a:rPr lang="ro-RO" sz="2000" dirty="0">
                <a:solidFill>
                  <a:schemeClr val="tx1"/>
                </a:solidFill>
                <a:latin typeface="Times New Roman" panose="02020603050405020304" pitchFamily="18" charset="0"/>
                <a:ea typeface="Calibri" panose="020F0502020204030204" pitchFamily="34" charset="0"/>
              </a:rPr>
              <a:t>activităţi de inovare (obţinerea şi validarea proprietăţii industriale, standardizarea produselor/ serviciilor/ proceselor, consultanţă pentru inovare sau servicii de sprijinire a inovării, dezvoltare platforme comune pentru knowledge share  etc.)</a:t>
            </a:r>
          </a:p>
          <a:p>
            <a:pPr marL="180975" indent="-180975">
              <a:spcBef>
                <a:spcPts val="0"/>
              </a:spcBef>
              <a:buClrTx/>
              <a:buFont typeface="Arial" panose="020B0604020202020204" pitchFamily="34" charset="0"/>
              <a:buChar char="•"/>
            </a:pPr>
            <a:r>
              <a:rPr lang="ro-RO" sz="2000" dirty="0">
                <a:solidFill>
                  <a:schemeClr val="tx1"/>
                </a:solidFill>
                <a:latin typeface="Times New Roman" panose="02020603050405020304" pitchFamily="18" charset="0"/>
                <a:ea typeface="Calibri" panose="020F0502020204030204" pitchFamily="34" charset="0"/>
              </a:rPr>
              <a:t>activităţi de introducere în producţie </a:t>
            </a:r>
          </a:p>
          <a:p>
            <a:pPr marL="180975" indent="-180975">
              <a:spcBef>
                <a:spcPts val="0"/>
              </a:spcBef>
              <a:buClrTx/>
              <a:buFont typeface="Arial" panose="020B0604020202020204" pitchFamily="34" charset="0"/>
              <a:buChar char="•"/>
            </a:pPr>
            <a:r>
              <a:rPr lang="ro-RO" sz="2000" dirty="0">
                <a:solidFill>
                  <a:schemeClr val="tx1"/>
                </a:solidFill>
                <a:latin typeface="Times New Roman" panose="02020603050405020304" pitchFamily="18" charset="0"/>
                <a:ea typeface="Calibri" panose="020F0502020204030204" pitchFamily="34" charset="0"/>
              </a:rPr>
              <a:t>activităţi de investiţii în infrastructura necesară implementării proiectului (reabilitare/ modernizare, după caz construcție/extindere)</a:t>
            </a:r>
          </a:p>
          <a:p>
            <a:pPr marL="180975" indent="-180975">
              <a:lnSpc>
                <a:spcPct val="120000"/>
              </a:lnSpc>
              <a:spcBef>
                <a:spcPts val="0"/>
              </a:spcBef>
              <a:buClrTx/>
              <a:buFont typeface="Arial" panose="020B0604020202020204" pitchFamily="34" charset="0"/>
              <a:buChar char="•"/>
            </a:pPr>
            <a:r>
              <a:rPr lang="ro-RO" sz="20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dotarea cu active corporale și necorporale;</a:t>
            </a:r>
          </a:p>
          <a:p>
            <a:pPr marL="180975" indent="-180975">
              <a:lnSpc>
                <a:spcPct val="120000"/>
              </a:lnSpc>
              <a:spcBef>
                <a:spcPts val="0"/>
              </a:spcBef>
              <a:buClrTx/>
              <a:buFont typeface="Arial" panose="020B0604020202020204" pitchFamily="34" charset="0"/>
              <a:buChar char="•"/>
            </a:pPr>
            <a:r>
              <a:rPr lang="ro-RO" sz="20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achiziția de servicii;</a:t>
            </a:r>
          </a:p>
          <a:p>
            <a:pPr marL="180975" indent="-180975">
              <a:lnSpc>
                <a:spcPct val="120000"/>
              </a:lnSpc>
              <a:spcBef>
                <a:spcPts val="0"/>
              </a:spcBef>
              <a:buClrTx/>
              <a:buFont typeface="Arial" panose="020B0604020202020204" pitchFamily="34" charset="0"/>
              <a:buChar char="•"/>
            </a:pPr>
            <a:r>
              <a:rPr lang="ro-RO" sz="1800" dirty="0">
                <a:solidFill>
                  <a:schemeClr val="tx1"/>
                </a:solidFill>
                <a:effectLst/>
                <a:latin typeface="Times New Roman" panose="02020603050405020304" pitchFamily="18" charset="0"/>
                <a:ea typeface="Calibri" panose="020F0502020204030204" pitchFamily="34" charset="0"/>
              </a:rPr>
              <a:t>activități necesare pentru parcurgerea și implementarea procesului de certificare a produselor, serviciilor sau diferitelor procese specifice;</a:t>
            </a:r>
            <a:endParaRPr lang="ro-RO" sz="20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endParaRPr>
          </a:p>
          <a:p>
            <a:pPr marL="180975" indent="-180975">
              <a:lnSpc>
                <a:spcPct val="120000"/>
              </a:lnSpc>
              <a:spcBef>
                <a:spcPts val="0"/>
              </a:spcBef>
              <a:buClrTx/>
              <a:buFont typeface="Arial" panose="020B0604020202020204" pitchFamily="34" charset="0"/>
              <a:buChar char="•"/>
            </a:pPr>
            <a:r>
              <a:rPr lang="ro-RO" sz="20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sprijinirea </a:t>
            </a:r>
            <a:r>
              <a:rPr lang="it-IT" sz="20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parteneriate</a:t>
            </a:r>
            <a:r>
              <a:rPr lang="ro-RO" sz="20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lor</a:t>
            </a:r>
            <a:r>
              <a:rPr lang="it-IT" sz="20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și proiecte</a:t>
            </a:r>
            <a:r>
              <a:rPr lang="ro-RO" sz="20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lor </a:t>
            </a:r>
            <a:r>
              <a:rPr lang="it-IT" sz="20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de cooperare interregionale si internaționale</a:t>
            </a:r>
            <a:r>
              <a:rPr lang="ro-RO" sz="20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a:t>
            </a:r>
          </a:p>
          <a:p>
            <a:pPr marL="0" indent="0">
              <a:spcBef>
                <a:spcPts val="600"/>
              </a:spcBef>
              <a:buNone/>
            </a:pPr>
            <a:r>
              <a:rPr lang="en-GB" sz="2200" b="1" dirty="0" err="1">
                <a:latin typeface="Times New Roman" panose="02020603050405020304" pitchFamily="18" charset="0"/>
                <a:ea typeface="Calibri" panose="020F0502020204030204" pitchFamily="34" charset="0"/>
              </a:rPr>
              <a:t>Grup</a:t>
            </a:r>
            <a:r>
              <a:rPr lang="en-GB" sz="2200" b="1" dirty="0">
                <a:latin typeface="Times New Roman" panose="02020603050405020304" pitchFamily="18" charset="0"/>
                <a:ea typeface="Calibri" panose="020F0502020204030204" pitchFamily="34" charset="0"/>
              </a:rPr>
              <a:t> </a:t>
            </a:r>
            <a:r>
              <a:rPr lang="ro-RO" sz="2200" b="1" dirty="0">
                <a:latin typeface="Times New Roman" panose="02020603050405020304" pitchFamily="18" charset="0"/>
                <a:ea typeface="Calibri" panose="020F0502020204030204" pitchFamily="34" charset="0"/>
              </a:rPr>
              <a:t>ț</a:t>
            </a:r>
            <a:r>
              <a:rPr lang="en-GB" sz="2200" b="1" dirty="0">
                <a:latin typeface="Times New Roman" panose="02020603050405020304" pitchFamily="18" charset="0"/>
                <a:ea typeface="Calibri" panose="020F0502020204030204" pitchFamily="34" charset="0"/>
              </a:rPr>
              <a:t>int</a:t>
            </a:r>
            <a:r>
              <a:rPr lang="ro-RO" sz="2200" b="1" dirty="0">
                <a:solidFill>
                  <a:schemeClr val="tx1"/>
                </a:solidFill>
                <a:latin typeface="Times New Roman" panose="02020603050405020304" pitchFamily="18" charset="0"/>
                <a:ea typeface="Calibri" panose="020F0502020204030204" pitchFamily="34" charset="0"/>
              </a:rPr>
              <a:t>ă</a:t>
            </a:r>
            <a:r>
              <a:rPr lang="ro-RO" sz="22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ro-RO" sz="1800" dirty="0">
                <a:solidFill>
                  <a:schemeClr val="tx1"/>
                </a:solidFill>
                <a:effectLst/>
                <a:latin typeface="Times New Roman" panose="02020603050405020304" pitchFamily="18" charset="0"/>
                <a:ea typeface="Times New Roman" panose="02020603050405020304" pitchFamily="18" charset="0"/>
              </a:rPr>
              <a:t>autorități publice, microîntreprinderi, întreprinderi mici și mijlocii, universități, organizații CDI, cercetătorii și salariați implicați în activitățile de cercetare-dezvoltare, EITT-uri, ONG-uri, alte organizații din sistemul regional de inovare.</a:t>
            </a:r>
            <a:endParaRPr lang="ro-RO" sz="2200" dirty="0">
              <a:solidFill>
                <a:schemeClr val="tx1"/>
              </a:solidFill>
              <a:effectLst/>
              <a:latin typeface="Times New Roman" panose="02020603050405020304" pitchFamily="18" charset="0"/>
              <a:ea typeface="Calibri" panose="020F0502020204030204" pitchFamily="34" charset="0"/>
            </a:endParaRPr>
          </a:p>
          <a:p>
            <a:pPr marL="0" indent="0">
              <a:spcBef>
                <a:spcPts val="600"/>
              </a:spcBef>
              <a:buNone/>
            </a:pPr>
            <a:endParaRPr lang="ro-RO" sz="2200" dirty="0">
              <a:solidFill>
                <a:schemeClr val="tx1"/>
              </a:solidFill>
              <a:latin typeface="Times New Roman" panose="02020603050405020304" pitchFamily="18" charset="0"/>
              <a:ea typeface="Calibri" panose="020F0502020204030204" pitchFamily="34" charset="0"/>
            </a:endParaRPr>
          </a:p>
          <a:p>
            <a:pPr marL="0" indent="0">
              <a:lnSpc>
                <a:spcPct val="110000"/>
              </a:lnSpc>
              <a:spcBef>
                <a:spcPts val="0"/>
              </a:spcBef>
              <a:buNone/>
            </a:pPr>
            <a:r>
              <a:rPr lang="ro-RO" sz="2100" b="1" dirty="0">
                <a:solidFill>
                  <a:srgbClr val="00B050"/>
                </a:solidFill>
                <a:effectLst/>
                <a:latin typeface="Times New Roman" panose="02020603050405020304" pitchFamily="18" charset="0"/>
                <a:ea typeface="Calibri" panose="020F0502020204030204" pitchFamily="34" charset="0"/>
                <a:cs typeface="Times New Roman" panose="02020603050405020304" pitchFamily="18" charset="0"/>
              </a:rPr>
              <a:t>Acțiunea 1.2  </a:t>
            </a:r>
            <a:r>
              <a:rPr lang="ro-RO" sz="2100" b="1" dirty="0">
                <a:solidFill>
                  <a:srgbClr val="00B050"/>
                </a:solidFill>
                <a:latin typeface="Times New Roman" panose="02020603050405020304" pitchFamily="18" charset="0"/>
                <a:ea typeface="Calibri" panose="020F0502020204030204" pitchFamily="34" charset="0"/>
                <a:cs typeface="Times New Roman" panose="02020603050405020304" pitchFamily="18" charset="0"/>
              </a:rPr>
              <a:t>Sprijinirea transferului tehnologic pentru creșterea gradului de inovare a întreprinderilor</a:t>
            </a:r>
            <a:endParaRPr lang="ro-RO" sz="2100" b="1" dirty="0">
              <a:solidFill>
                <a:srgbClr val="00B05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indent="0">
              <a:spcBef>
                <a:spcPts val="0"/>
              </a:spcBef>
              <a:buNone/>
            </a:pPr>
            <a:endParaRPr lang="ro-RO" sz="2000" b="1" dirty="0">
              <a:solidFill>
                <a:srgbClr val="2F5496"/>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indent="0">
              <a:spcBef>
                <a:spcPts val="0"/>
              </a:spcBef>
              <a:buNone/>
            </a:pPr>
            <a:r>
              <a:rPr lang="ro-RO" sz="2100" b="1" i="1" dirty="0">
                <a:solidFill>
                  <a:srgbClr val="2F5496"/>
                </a:solidFill>
                <a:effectLst/>
                <a:latin typeface="Times New Roman" panose="02020603050405020304" pitchFamily="18" charset="0"/>
                <a:ea typeface="Calibri" panose="020F0502020204030204" pitchFamily="34" charset="0"/>
                <a:cs typeface="Times New Roman" panose="02020603050405020304" pitchFamily="18" charset="0"/>
              </a:rPr>
              <a:t>Activități orientative</a:t>
            </a:r>
            <a:r>
              <a:rPr lang="ro-RO" sz="2100" i="1" dirty="0">
                <a:solidFill>
                  <a:srgbClr val="2F5496"/>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ro-RO" sz="2100" i="1" dirty="0">
              <a:solidFill>
                <a:schemeClr val="accent6">
                  <a:lumMod val="75000"/>
                </a:schemeClr>
              </a:solidFill>
              <a:latin typeface="Times New Roman" panose="02020603050405020304" pitchFamily="18" charset="0"/>
              <a:ea typeface="Calibri" panose="020F0502020204030204" pitchFamily="34" charset="0"/>
              <a:cs typeface="Times New Roman" panose="02020603050405020304" pitchFamily="18" charset="0"/>
            </a:endParaRPr>
          </a:p>
          <a:p>
            <a:pPr marL="180975" indent="-180975">
              <a:spcBef>
                <a:spcPts val="0"/>
              </a:spcBef>
              <a:buNone/>
            </a:pPr>
            <a:r>
              <a:rPr lang="ro-RO" sz="20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crearea şi dezvoltarea EITT, inclusiv PST prin construcţie, modernizare, extindere</a:t>
            </a:r>
          </a:p>
          <a:p>
            <a:pPr marL="180975" indent="-180975">
              <a:spcBef>
                <a:spcPts val="0"/>
              </a:spcBef>
              <a:buNone/>
            </a:pPr>
            <a:r>
              <a:rPr lang="ro-RO" sz="20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dotarea cu active corporale și necorporale a acestora.</a:t>
            </a:r>
          </a:p>
          <a:p>
            <a:pPr marL="180975" indent="-180975">
              <a:spcBef>
                <a:spcPts val="0"/>
              </a:spcBef>
              <a:buNone/>
            </a:pPr>
            <a:endParaRPr lang="ro-RO" sz="20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just">
              <a:spcBef>
                <a:spcPts val="0"/>
              </a:spcBef>
              <a:buNone/>
            </a:pPr>
            <a:r>
              <a:rPr lang="en-GB" sz="2100" b="1" dirty="0" err="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Grup</a:t>
            </a:r>
            <a:r>
              <a:rPr lang="en-GB" sz="21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ro-RO" sz="21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ț</a:t>
            </a:r>
            <a:r>
              <a:rPr lang="en-GB" sz="2100" b="1" dirty="0" err="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inta</a:t>
            </a:r>
            <a:r>
              <a:rPr lang="ro-RO" sz="21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ro-RO" sz="19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Entități de Inovare și Transfer Tehnologic (EITT), Parcuri Științifice și Tehnologice (PST), </a:t>
            </a:r>
            <a:r>
              <a:rPr lang="ro-RO" sz="1900" dirty="0">
                <a:solidFill>
                  <a:schemeClr val="tx1"/>
                </a:solidFill>
                <a:effectLst/>
                <a:latin typeface="Times New Roman" panose="02020603050405020304" pitchFamily="18" charset="0"/>
                <a:ea typeface="Times New Roman" panose="02020603050405020304" pitchFamily="18" charset="0"/>
              </a:rPr>
              <a:t>organizațiile CDI, firmele care introduc în activitatea lor un rezultat al cercetării prin transfer tehnologic, precum și cercetătorii și salariați implicați în activitățile de cercetare-dezvoltare și transfer tehnologic.</a:t>
            </a:r>
            <a:endParaRPr lang="ro-RO" sz="19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indent="0">
              <a:spcBef>
                <a:spcPts val="0"/>
              </a:spcBef>
              <a:buNone/>
            </a:pPr>
            <a:endParaRPr lang="en-GB" sz="2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indent="0">
              <a:spcBef>
                <a:spcPts val="0"/>
              </a:spcBef>
              <a:buNone/>
            </a:pPr>
            <a:r>
              <a:rPr lang="ro-RO" sz="20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Modalitatea de implementare: în conformitate cu Strategia Regională de Specializare Inteligentă Sud-Est 2021-2027</a:t>
            </a:r>
            <a:endParaRPr lang="ro-RO" sz="2200" dirty="0">
              <a:solidFill>
                <a:schemeClr val="tx1"/>
              </a:solidFill>
              <a:effectLst/>
              <a:latin typeface="Times New Roman" panose="02020603050405020304" pitchFamily="18" charset="0"/>
              <a:ea typeface="Calibri" panose="020F0502020204030204" pitchFamily="34" charset="0"/>
            </a:endParaRPr>
          </a:p>
        </p:txBody>
      </p:sp>
      <p:pic>
        <p:nvPicPr>
          <p:cNvPr id="4" name="Picture 3">
            <a:extLst>
              <a:ext uri="{FF2B5EF4-FFF2-40B4-BE49-F238E27FC236}">
                <a16:creationId xmlns:a16="http://schemas.microsoft.com/office/drawing/2014/main" id="{72A27898-2509-4719-B692-EDAA69FDFBB9}"/>
              </a:ext>
            </a:extLst>
          </p:cNvPr>
          <p:cNvPicPr>
            <a:picLocks noChangeAspect="1"/>
          </p:cNvPicPr>
          <p:nvPr/>
        </p:nvPicPr>
        <p:blipFill>
          <a:blip r:embed="rId3"/>
          <a:stretch>
            <a:fillRect/>
          </a:stretch>
        </p:blipFill>
        <p:spPr>
          <a:xfrm>
            <a:off x="10154653" y="5895498"/>
            <a:ext cx="1814945" cy="962501"/>
          </a:xfrm>
          <a:prstGeom prst="rect">
            <a:avLst/>
          </a:prstGeom>
        </p:spPr>
      </p:pic>
    </p:spTree>
    <p:extLst>
      <p:ext uri="{BB962C8B-B14F-4D97-AF65-F5344CB8AC3E}">
        <p14:creationId xmlns:p14="http://schemas.microsoft.com/office/powerpoint/2010/main" val="22533309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BC77D95-F14D-4A77-9E65-5A3CB87C2540}"/>
              </a:ext>
            </a:extLst>
          </p:cNvPr>
          <p:cNvSpPr>
            <a:spLocks noGrp="1"/>
          </p:cNvSpPr>
          <p:nvPr>
            <p:ph idx="1"/>
          </p:nvPr>
        </p:nvSpPr>
        <p:spPr>
          <a:xfrm>
            <a:off x="416257" y="497941"/>
            <a:ext cx="10583704" cy="6858000"/>
          </a:xfrm>
        </p:spPr>
        <p:txBody>
          <a:bodyPr>
            <a:noAutofit/>
          </a:bodyPr>
          <a:lstStyle/>
          <a:p>
            <a:pPr marL="0" indent="0">
              <a:buNone/>
            </a:pPr>
            <a:r>
              <a:rPr lang="ro-RO" sz="1600" i="1" u="sng" dirty="0">
                <a:effectLst/>
                <a:latin typeface="Times New Roman" panose="02020603050405020304" pitchFamily="18" charset="0"/>
                <a:ea typeface="Calibri" panose="020F0502020204030204" pitchFamily="34" charset="0"/>
                <a:cs typeface="Times New Roman" panose="02020603050405020304" pitchFamily="18" charset="0"/>
              </a:rPr>
              <a:t>Obiectiv specific FEDR </a:t>
            </a:r>
            <a:r>
              <a:rPr lang="ro-RO" i="1" dirty="0">
                <a:effectLst/>
                <a:latin typeface="Times New Roman" panose="02020603050405020304" pitchFamily="18" charset="0"/>
                <a:ea typeface="Times New Roman" panose="02020603050405020304" pitchFamily="18" charset="0"/>
                <a:cs typeface="Times New Roman" panose="02020603050405020304" pitchFamily="18" charset="0"/>
              </a:rPr>
              <a:t>(ii) </a:t>
            </a:r>
            <a:r>
              <a:rPr lang="ro-RO" i="1" dirty="0">
                <a:latin typeface="Times New Roman" panose="02020603050405020304" pitchFamily="18" charset="0"/>
                <a:ea typeface="Times New Roman" panose="02020603050405020304" pitchFamily="18" charset="0"/>
                <a:cs typeface="Times New Roman" panose="02020603050405020304" pitchFamily="18" charset="0"/>
              </a:rPr>
              <a:t>Valorificarea avantajelor digitalizării, în beneficiul cetățenilor, al companiilor, al organizațiilor de cercetare și al autorităților publice</a:t>
            </a:r>
          </a:p>
          <a:p>
            <a:pPr marL="0" lvl="1" indent="0">
              <a:buNone/>
            </a:pPr>
            <a:r>
              <a:rPr lang="ro-RO" sz="1500" b="1" dirty="0">
                <a:solidFill>
                  <a:srgbClr val="00B050"/>
                </a:solidFill>
                <a:effectLst/>
                <a:latin typeface="Times New Roman" panose="02020603050405020304" pitchFamily="18" charset="0"/>
                <a:ea typeface="Calibri" panose="020F0502020204030204" pitchFamily="34" charset="0"/>
                <a:cs typeface="Times New Roman" panose="02020603050405020304" pitchFamily="18" charset="0"/>
              </a:rPr>
              <a:t>Acțiunea 1.3 Creșterea gradului de digitalizare în IMM-uri</a:t>
            </a:r>
          </a:p>
          <a:p>
            <a:pPr marL="0" lvl="0" indent="0">
              <a:lnSpc>
                <a:spcPct val="115000"/>
              </a:lnSpc>
              <a:spcBef>
                <a:spcPts val="600"/>
              </a:spcBef>
              <a:buSzPts val="1200"/>
              <a:buNone/>
            </a:pPr>
            <a:r>
              <a:rPr lang="ro-RO" sz="1500" b="1" i="1" dirty="0">
                <a:solidFill>
                  <a:srgbClr val="2F5496"/>
                </a:solidFill>
                <a:effectLst/>
                <a:latin typeface="Times New Roman" panose="02020603050405020304" pitchFamily="18" charset="0"/>
                <a:ea typeface="Calibri" panose="020F0502020204030204" pitchFamily="34" charset="0"/>
                <a:cs typeface="Times New Roman" panose="02020603050405020304" pitchFamily="18" charset="0"/>
              </a:rPr>
              <a:t>Activități orientative</a:t>
            </a:r>
            <a:r>
              <a:rPr lang="ro-RO" sz="1500" dirty="0">
                <a:solidFill>
                  <a:srgbClr val="2F5496"/>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ro-RO" sz="1500" b="1" dirty="0">
              <a:solidFill>
                <a:srgbClr val="2F5496"/>
              </a:solidFill>
              <a:latin typeface="Times New Roman" panose="02020603050405020304" pitchFamily="18" charset="0"/>
              <a:ea typeface="Calibri" panose="020F0502020204030204" pitchFamily="34" charset="0"/>
              <a:cs typeface="Times New Roman" panose="02020603050405020304" pitchFamily="18" charset="0"/>
            </a:endParaRPr>
          </a:p>
          <a:p>
            <a:pPr marL="180975" lvl="0" indent="-180975">
              <a:lnSpc>
                <a:spcPct val="115000"/>
              </a:lnSpc>
              <a:spcBef>
                <a:spcPts val="0"/>
              </a:spcBef>
              <a:buSzPts val="1200"/>
              <a:buNone/>
            </a:pPr>
            <a:r>
              <a:rPr lang="ro-RO" sz="1500" b="1" dirty="0">
                <a:solidFill>
                  <a:srgbClr val="2F5496"/>
                </a:solidFill>
                <a:effectLst/>
                <a:latin typeface="Times New Roman" panose="02020603050405020304" pitchFamily="18" charset="0"/>
                <a:ea typeface="Calibri" panose="020F0502020204030204" pitchFamily="34" charset="0"/>
                <a:cs typeface="Times New Roman" panose="02020603050405020304" pitchFamily="18" charset="0"/>
              </a:rPr>
              <a:t> </a:t>
            </a:r>
            <a:r>
              <a:rPr lang="ro-RO" sz="1500" dirty="0">
                <a:latin typeface="Times New Roman" panose="02020603050405020304" pitchFamily="18" charset="0"/>
                <a:ea typeface="Calibri" panose="020F0502020204030204" pitchFamily="34" charset="0"/>
                <a:cs typeface="Times New Roman" panose="02020603050405020304" pitchFamily="18" charset="0"/>
              </a:rPr>
              <a:t>•	dotare cu active corporale şi necorporale în vederea creșterii gradului de digitalizare, cu excepția lucrărilor de construcții;</a:t>
            </a:r>
          </a:p>
          <a:p>
            <a:pPr marL="180975" lvl="0" indent="-180975">
              <a:lnSpc>
                <a:spcPct val="115000"/>
              </a:lnSpc>
              <a:spcBef>
                <a:spcPts val="0"/>
              </a:spcBef>
              <a:buSzPts val="1200"/>
              <a:buNone/>
            </a:pPr>
            <a:r>
              <a:rPr lang="ro-RO" sz="1500" dirty="0">
                <a:latin typeface="Times New Roman" panose="02020603050405020304" pitchFamily="18" charset="0"/>
                <a:ea typeface="Calibri" panose="020F0502020204030204" pitchFamily="34" charset="0"/>
                <a:cs typeface="Times New Roman" panose="02020603050405020304" pitchFamily="18" charset="0"/>
              </a:rPr>
              <a:t>•	audit în domeniul securității cibernetice și protecției datelor;</a:t>
            </a:r>
          </a:p>
          <a:p>
            <a:pPr marL="180975" lvl="0" indent="-180975">
              <a:lnSpc>
                <a:spcPct val="115000"/>
              </a:lnSpc>
              <a:spcBef>
                <a:spcPts val="0"/>
              </a:spcBef>
              <a:buSzPts val="1200"/>
              <a:buNone/>
            </a:pPr>
            <a:r>
              <a:rPr lang="ro-RO" sz="1500" dirty="0">
                <a:latin typeface="Times New Roman" panose="02020603050405020304" pitchFamily="18" charset="0"/>
                <a:ea typeface="Calibri" panose="020F0502020204030204" pitchFamily="34" charset="0"/>
                <a:cs typeface="Times New Roman" panose="02020603050405020304" pitchFamily="18" charset="0"/>
              </a:rPr>
              <a:t>•	activități de specializare și modernizare digitală, transfer de cunoştințe;</a:t>
            </a:r>
          </a:p>
          <a:p>
            <a:pPr marL="180975" lvl="0" indent="-180975">
              <a:lnSpc>
                <a:spcPct val="115000"/>
              </a:lnSpc>
              <a:spcBef>
                <a:spcPts val="0"/>
              </a:spcBef>
              <a:buSzPts val="1200"/>
              <a:buNone/>
            </a:pPr>
            <a:r>
              <a:rPr lang="ro-RO" sz="1500" dirty="0">
                <a:latin typeface="Times New Roman" panose="02020603050405020304" pitchFamily="18" charset="0"/>
                <a:ea typeface="Calibri" panose="020F0502020204030204" pitchFamily="34" charset="0"/>
                <a:cs typeface="Times New Roman" panose="02020603050405020304" pitchFamily="18" charset="0"/>
              </a:rPr>
              <a:t>•	promovarea produselor şi serviciilor, realizarea de site-uri pentru prezentarea activităţii şi a produselor sau serviciilor pentru promovare, inclusiv instrumente de vânzare on-line, facilitarea comerțului și inovații specifice; </a:t>
            </a:r>
          </a:p>
          <a:p>
            <a:pPr marL="180975" lvl="0" indent="-180975">
              <a:lnSpc>
                <a:spcPct val="115000"/>
              </a:lnSpc>
              <a:spcBef>
                <a:spcPts val="0"/>
              </a:spcBef>
              <a:buSzPts val="1200"/>
              <a:buNone/>
            </a:pPr>
            <a:r>
              <a:rPr lang="ro-RO" sz="1500" dirty="0">
                <a:latin typeface="Times New Roman" panose="02020603050405020304" pitchFamily="18" charset="0"/>
                <a:ea typeface="Calibri" panose="020F0502020204030204" pitchFamily="34" charset="0"/>
                <a:cs typeface="Times New Roman" panose="02020603050405020304" pitchFamily="18" charset="0"/>
              </a:rPr>
              <a:t>•	activități de creștere a prezenței online.</a:t>
            </a:r>
          </a:p>
          <a:p>
            <a:pPr marL="0" lvl="1" indent="0">
              <a:spcBef>
                <a:spcPts val="600"/>
              </a:spcBef>
              <a:buNone/>
            </a:pPr>
            <a:r>
              <a:rPr lang="en-GB" sz="1500" b="1" dirty="0" err="1">
                <a:effectLst/>
                <a:latin typeface="Times New Roman" panose="02020603050405020304" pitchFamily="18" charset="0"/>
                <a:ea typeface="Calibri" panose="020F0502020204030204" pitchFamily="34" charset="0"/>
                <a:cs typeface="Times New Roman" panose="02020603050405020304" pitchFamily="18" charset="0"/>
              </a:rPr>
              <a:t>Grup</a:t>
            </a:r>
            <a:r>
              <a:rPr lang="en-GB" sz="1500" b="1" dirty="0">
                <a:effectLst/>
                <a:latin typeface="Times New Roman" panose="02020603050405020304" pitchFamily="18" charset="0"/>
                <a:ea typeface="Calibri" panose="020F0502020204030204" pitchFamily="34" charset="0"/>
                <a:cs typeface="Times New Roman" panose="02020603050405020304" pitchFamily="18" charset="0"/>
              </a:rPr>
              <a:t> </a:t>
            </a:r>
            <a:r>
              <a:rPr lang="en-GB" sz="1500" b="1" dirty="0" err="1">
                <a:latin typeface="Times New Roman" panose="02020603050405020304" pitchFamily="18" charset="0"/>
                <a:ea typeface="Calibri" panose="020F0502020204030204" pitchFamily="34" charset="0"/>
                <a:cs typeface="Times New Roman" panose="02020603050405020304" pitchFamily="18" charset="0"/>
              </a:rPr>
              <a:t>T</a:t>
            </a:r>
            <a:r>
              <a:rPr lang="en-GB" sz="1500" b="1" dirty="0" err="1">
                <a:effectLst/>
                <a:latin typeface="Times New Roman" panose="02020603050405020304" pitchFamily="18" charset="0"/>
                <a:ea typeface="Calibri" panose="020F0502020204030204" pitchFamily="34" charset="0"/>
                <a:cs typeface="Times New Roman" panose="02020603050405020304" pitchFamily="18" charset="0"/>
              </a:rPr>
              <a:t>inta</a:t>
            </a:r>
            <a:r>
              <a:rPr lang="ro-RO" sz="1500" dirty="0">
                <a:effectLst/>
                <a:latin typeface="Times New Roman" panose="02020603050405020304" pitchFamily="18" charset="0"/>
                <a:ea typeface="Calibri" panose="020F0502020204030204" pitchFamily="34" charset="0"/>
                <a:cs typeface="Times New Roman" panose="02020603050405020304" pitchFamily="18" charset="0"/>
              </a:rPr>
              <a:t>: IMM-uri, utilizatorii de servicii, produse și procese digitale</a:t>
            </a:r>
          </a:p>
          <a:p>
            <a:pPr marL="0" lvl="1" indent="0">
              <a:spcBef>
                <a:spcPts val="600"/>
              </a:spcBef>
              <a:buNone/>
            </a:pPr>
            <a:r>
              <a:rPr lang="ro-RO" sz="1500" dirty="0">
                <a:latin typeface="Times New Roman" panose="02020603050405020304" pitchFamily="18" charset="0"/>
                <a:ea typeface="Calibri" panose="020F0502020204030204" pitchFamily="34" charset="0"/>
                <a:cs typeface="Times New Roman" panose="02020603050405020304" pitchFamily="18" charset="0"/>
              </a:rPr>
              <a:t>Acest tip de acțiune va avea alocare financiară dedicată </a:t>
            </a:r>
            <a:r>
              <a:rPr lang="ro-RO" sz="1500" u="sng" dirty="0">
                <a:latin typeface="Times New Roman" panose="02020603050405020304" pitchFamily="18" charset="0"/>
                <a:ea typeface="Calibri" panose="020F0502020204030204" pitchFamily="34" charset="0"/>
                <a:cs typeface="Times New Roman" panose="02020603050405020304" pitchFamily="18" charset="0"/>
              </a:rPr>
              <a:t>ITI Delta Dunării</a:t>
            </a:r>
            <a:r>
              <a:rPr lang="ro-RO" sz="1500" dirty="0">
                <a:latin typeface="Times New Roman" panose="02020603050405020304" pitchFamily="18" charset="0"/>
                <a:ea typeface="Calibri" panose="020F0502020204030204" pitchFamily="34" charset="0"/>
                <a:cs typeface="Times New Roman" panose="02020603050405020304" pitchFamily="18" charset="0"/>
              </a:rPr>
              <a:t>.</a:t>
            </a:r>
            <a:endParaRPr lang="en-GB" sz="1500" dirty="0">
              <a:effectLst/>
              <a:latin typeface="Times New Roman" panose="02020603050405020304" pitchFamily="18" charset="0"/>
              <a:ea typeface="Calibri" panose="020F0502020204030204" pitchFamily="34" charset="0"/>
              <a:cs typeface="Times New Roman" panose="02020603050405020304" pitchFamily="18" charset="0"/>
            </a:endParaRPr>
          </a:p>
          <a:p>
            <a:pPr marL="0" lvl="1" indent="0">
              <a:spcBef>
                <a:spcPts val="600"/>
              </a:spcBef>
              <a:spcAft>
                <a:spcPts val="600"/>
              </a:spcAft>
              <a:buNone/>
            </a:pPr>
            <a:r>
              <a:rPr lang="ro-RO" sz="1500" b="1" dirty="0">
                <a:solidFill>
                  <a:srgbClr val="00B050"/>
                </a:solidFill>
                <a:latin typeface="Times New Roman" panose="02020603050405020304" pitchFamily="18" charset="0"/>
                <a:ea typeface="Calibri" panose="020F0502020204030204" pitchFamily="34" charset="0"/>
              </a:rPr>
              <a:t>Acțiunea 1.4 Susținerea adoptării de soluții de tip SMART CITY la nivelul regiunii prin digitalizarea serviciilor publice într-un cadru integrat la nivel local și regional</a:t>
            </a:r>
          </a:p>
          <a:p>
            <a:pPr marL="0" indent="0">
              <a:spcBef>
                <a:spcPts val="0"/>
              </a:spcBef>
              <a:spcAft>
                <a:spcPts val="600"/>
              </a:spcAft>
              <a:buNone/>
            </a:pPr>
            <a:r>
              <a:rPr lang="ro-RO" sz="1500" b="1" i="1" dirty="0">
                <a:solidFill>
                  <a:srgbClr val="2F5496"/>
                </a:solidFill>
                <a:effectLst/>
                <a:latin typeface="Times New Roman" panose="02020603050405020304" pitchFamily="18" charset="0"/>
                <a:ea typeface="Calibri" panose="020F0502020204030204" pitchFamily="34" charset="0"/>
                <a:cs typeface="Times New Roman" panose="02020603050405020304" pitchFamily="18" charset="0"/>
              </a:rPr>
              <a:t>Activități orientative</a:t>
            </a:r>
            <a:r>
              <a:rPr lang="ro-RO" sz="1500" i="1" dirty="0">
                <a:solidFill>
                  <a:srgbClr val="2F5496"/>
                </a:solidFill>
                <a:effectLst/>
                <a:latin typeface="Times New Roman" panose="02020603050405020304" pitchFamily="18" charset="0"/>
                <a:ea typeface="Calibri" panose="020F0502020204030204" pitchFamily="34" charset="0"/>
                <a:cs typeface="Times New Roman" panose="02020603050405020304" pitchFamily="18" charset="0"/>
              </a:rPr>
              <a:t>:</a:t>
            </a:r>
          </a:p>
          <a:p>
            <a:pPr marL="180975" indent="-180975">
              <a:spcBef>
                <a:spcPts val="0"/>
              </a:spcBef>
              <a:buClrTx/>
              <a:buFont typeface="Arial" panose="020B0604020202020204" pitchFamily="34" charset="0"/>
              <a:buChar char="•"/>
            </a:pPr>
            <a:r>
              <a:rPr lang="ro-RO" sz="1400" b="1" dirty="0">
                <a:latin typeface="Times New Roman" panose="02020603050405020304" pitchFamily="18" charset="0"/>
                <a:ea typeface="Calibri" panose="020F0502020204030204" pitchFamily="34" charset="0"/>
                <a:cs typeface="Times New Roman" panose="02020603050405020304" pitchFamily="18" charset="0"/>
              </a:rPr>
              <a:t>Digitalizarea administrației publice</a:t>
            </a:r>
            <a:r>
              <a:rPr lang="ro-RO" sz="1400" dirty="0">
                <a:latin typeface="Times New Roman" panose="02020603050405020304" pitchFamily="18" charset="0"/>
                <a:ea typeface="Calibri" panose="020F0502020204030204" pitchFamily="34" charset="0"/>
                <a:cs typeface="Times New Roman" panose="02020603050405020304" pitchFamily="18" charset="0"/>
              </a:rPr>
              <a:t>: servicii și aplicații digitale noi oferite de instituțiile publice în beneficiul cetățenilor și agenților economici (realizate într-un cadru integrat la nivel local și regional)</a:t>
            </a:r>
          </a:p>
          <a:p>
            <a:pPr marL="180975" indent="-180975">
              <a:spcBef>
                <a:spcPts val="0"/>
              </a:spcBef>
              <a:buClrTx/>
              <a:buFont typeface="Arial" panose="020B0604020202020204" pitchFamily="34" charset="0"/>
              <a:buChar char="•"/>
            </a:pPr>
            <a:r>
              <a:rPr lang="ro-RO" sz="1400" dirty="0">
                <a:latin typeface="Times New Roman" panose="02020603050405020304" pitchFamily="18" charset="0"/>
                <a:ea typeface="Calibri" panose="020F0502020204030204" pitchFamily="34" charset="0"/>
                <a:cs typeface="Times New Roman" panose="02020603050405020304" pitchFamily="18" charset="0"/>
              </a:rPr>
              <a:t>Investiții în digitalizare pentru dezvoltarea </a:t>
            </a:r>
            <a:r>
              <a:rPr lang="ro-RO" sz="1400" b="1" dirty="0">
                <a:latin typeface="Times New Roman" panose="02020603050405020304" pitchFamily="18" charset="0"/>
                <a:ea typeface="Calibri" panose="020F0502020204030204" pitchFamily="34" charset="0"/>
                <a:cs typeface="Times New Roman" panose="02020603050405020304" pitchFamily="18" charset="0"/>
              </a:rPr>
              <a:t>Smart City</a:t>
            </a:r>
            <a:r>
              <a:rPr lang="ro-RO" sz="1400" dirty="0">
                <a:latin typeface="Times New Roman" panose="02020603050405020304" pitchFamily="18" charset="0"/>
                <a:ea typeface="Calibri" panose="020F0502020204030204" pitchFamily="34" charset="0"/>
                <a:cs typeface="Times New Roman" panose="02020603050405020304" pitchFamily="18" charset="0"/>
              </a:rPr>
              <a:t> în cele 6 domenii majore de dezvoltare (conform Comisiei Europene): Smart People, Smart Environment, Smart Economy, Smart Governance, Smart Mobility și Smart Living</a:t>
            </a:r>
          </a:p>
          <a:p>
            <a:pPr marL="180975" indent="-180975">
              <a:spcBef>
                <a:spcPts val="0"/>
              </a:spcBef>
              <a:buClrTx/>
              <a:buFont typeface="Arial" panose="020B0604020202020204" pitchFamily="34" charset="0"/>
              <a:buChar char="•"/>
            </a:pPr>
            <a:r>
              <a:rPr lang="ro-RO" sz="1400" dirty="0">
                <a:latin typeface="Times New Roman" panose="02020603050405020304" pitchFamily="18" charset="0"/>
                <a:ea typeface="Calibri" panose="020F0502020204030204" pitchFamily="34" charset="0"/>
                <a:cs typeface="Times New Roman" panose="02020603050405020304" pitchFamily="18" charset="0"/>
              </a:rPr>
              <a:t>sprijin pentru întărirea capacității administrative de a utiliza și gestiona solutii de tip „smart city”, de a elabora și monitoriza strategii investiționale pentru ”smart city”, inclusiv de a elabora/dezvolta proiecte care utilizează tehnologii ”smart”.</a:t>
            </a:r>
          </a:p>
          <a:p>
            <a:pPr marL="0" indent="0">
              <a:spcBef>
                <a:spcPts val="0"/>
              </a:spcBef>
              <a:buNone/>
            </a:pPr>
            <a:r>
              <a:rPr lang="ro-RO" sz="14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GB" sz="1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spcBef>
                <a:spcPts val="0"/>
              </a:spcBef>
              <a:buNone/>
            </a:pPr>
            <a:r>
              <a:rPr lang="en-GB" sz="1500" b="1" dirty="0" err="1">
                <a:effectLst/>
                <a:latin typeface="Times New Roman" panose="02020603050405020304" pitchFamily="18" charset="0"/>
                <a:ea typeface="Calibri" panose="020F0502020204030204" pitchFamily="34" charset="0"/>
                <a:cs typeface="Times New Roman" panose="02020603050405020304" pitchFamily="18" charset="0"/>
              </a:rPr>
              <a:t>Grup</a:t>
            </a:r>
            <a:r>
              <a:rPr lang="en-GB" sz="1500" b="1" dirty="0">
                <a:effectLst/>
                <a:latin typeface="Times New Roman" panose="02020603050405020304" pitchFamily="18" charset="0"/>
                <a:ea typeface="Calibri" panose="020F0502020204030204" pitchFamily="34" charset="0"/>
                <a:cs typeface="Times New Roman" panose="02020603050405020304" pitchFamily="18" charset="0"/>
              </a:rPr>
              <a:t> </a:t>
            </a:r>
            <a:r>
              <a:rPr lang="ro-RO" sz="1500" b="1" dirty="0">
                <a:latin typeface="Times New Roman" panose="02020603050405020304" pitchFamily="18" charset="0"/>
                <a:ea typeface="Calibri" panose="020F0502020204030204" pitchFamily="34" charset="0"/>
                <a:cs typeface="Times New Roman" panose="02020603050405020304" pitchFamily="18" charset="0"/>
              </a:rPr>
              <a:t>ț</a:t>
            </a:r>
            <a:r>
              <a:rPr lang="en-GB" sz="1500" b="1" dirty="0" err="1">
                <a:effectLst/>
                <a:latin typeface="Times New Roman" panose="02020603050405020304" pitchFamily="18" charset="0"/>
                <a:ea typeface="Calibri" panose="020F0502020204030204" pitchFamily="34" charset="0"/>
                <a:cs typeface="Times New Roman" panose="02020603050405020304" pitchFamily="18" charset="0"/>
              </a:rPr>
              <a:t>inta</a:t>
            </a:r>
            <a:r>
              <a:rPr lang="ro-RO" sz="1500" b="1" dirty="0">
                <a:effectLst/>
                <a:latin typeface="Times New Roman" panose="02020603050405020304" pitchFamily="18" charset="0"/>
                <a:ea typeface="Calibri" panose="020F0502020204030204" pitchFamily="34" charset="0"/>
                <a:cs typeface="Times New Roman" panose="02020603050405020304" pitchFamily="18" charset="0"/>
              </a:rPr>
              <a:t>: </a:t>
            </a:r>
            <a:r>
              <a:rPr lang="en-GB" sz="1400" dirty="0" err="1">
                <a:latin typeface="Times New Roman" panose="02020603050405020304" pitchFamily="18" charset="0"/>
                <a:ea typeface="Calibri" panose="020F0502020204030204" pitchFamily="34" charset="0"/>
                <a:cs typeface="Times New Roman" panose="02020603050405020304" pitchFamily="18" charset="0"/>
              </a:rPr>
              <a:t>locuitorii</a:t>
            </a:r>
            <a:r>
              <a:rPr lang="en-GB" sz="1400" dirty="0">
                <a:latin typeface="Times New Roman" panose="02020603050405020304" pitchFamily="18" charset="0"/>
                <a:ea typeface="Calibri" panose="020F0502020204030204" pitchFamily="34" charset="0"/>
                <a:cs typeface="Times New Roman" panose="02020603050405020304" pitchFamily="18" charset="0"/>
              </a:rPr>
              <a:t> din </a:t>
            </a:r>
            <a:r>
              <a:rPr lang="en-GB" sz="1400" dirty="0" err="1">
                <a:latin typeface="Times New Roman" panose="02020603050405020304" pitchFamily="18" charset="0"/>
                <a:ea typeface="Calibri" panose="020F0502020204030204" pitchFamily="34" charset="0"/>
                <a:cs typeface="Times New Roman" panose="02020603050405020304" pitchFamily="18" charset="0"/>
              </a:rPr>
              <a:t>mediului</a:t>
            </a:r>
            <a:r>
              <a:rPr lang="en-GB" sz="1400" dirty="0">
                <a:latin typeface="Times New Roman" panose="02020603050405020304" pitchFamily="18" charset="0"/>
                <a:ea typeface="Calibri" panose="020F0502020204030204" pitchFamily="34" charset="0"/>
                <a:cs typeface="Times New Roman" panose="02020603050405020304" pitchFamily="18" charset="0"/>
              </a:rPr>
              <a:t> urban </a:t>
            </a:r>
            <a:r>
              <a:rPr lang="en-GB" sz="1400" dirty="0" err="1">
                <a:latin typeface="Times New Roman" panose="02020603050405020304" pitchFamily="18" charset="0"/>
                <a:ea typeface="Calibri" panose="020F0502020204030204" pitchFamily="34" charset="0"/>
                <a:cs typeface="Times New Roman" panose="02020603050405020304" pitchFamily="18" charset="0"/>
              </a:rPr>
              <a:t>si</a:t>
            </a:r>
            <a:r>
              <a:rPr lang="en-GB" sz="1400" dirty="0">
                <a:latin typeface="Times New Roman" panose="02020603050405020304" pitchFamily="18" charset="0"/>
                <a:ea typeface="Calibri" panose="020F0502020204030204" pitchFamily="34" charset="0"/>
                <a:cs typeface="Times New Roman" panose="02020603050405020304" pitchFamily="18" charset="0"/>
              </a:rPr>
              <a:t> rural, </a:t>
            </a:r>
            <a:r>
              <a:rPr lang="en-GB" sz="1400" dirty="0" err="1">
                <a:latin typeface="Times New Roman" panose="02020603050405020304" pitchFamily="18" charset="0"/>
                <a:ea typeface="Calibri" panose="020F0502020204030204" pitchFamily="34" charset="0"/>
                <a:cs typeface="Times New Roman" panose="02020603050405020304" pitchFamily="18" charset="0"/>
              </a:rPr>
              <a:t>agenți</a:t>
            </a:r>
            <a:r>
              <a:rPr lang="en-GB" sz="1400" dirty="0">
                <a:latin typeface="Times New Roman" panose="02020603050405020304" pitchFamily="18" charset="0"/>
                <a:ea typeface="Calibri" panose="020F0502020204030204" pitchFamily="34" charset="0"/>
                <a:cs typeface="Times New Roman" panose="02020603050405020304" pitchFamily="18" charset="0"/>
              </a:rPr>
              <a:t> economici, ONG-</a:t>
            </a:r>
            <a:r>
              <a:rPr lang="en-GB" sz="1400" dirty="0" err="1">
                <a:latin typeface="Times New Roman" panose="02020603050405020304" pitchFamily="18" charset="0"/>
                <a:ea typeface="Calibri" panose="020F0502020204030204" pitchFamily="34" charset="0"/>
                <a:cs typeface="Times New Roman" panose="02020603050405020304" pitchFamily="18" charset="0"/>
              </a:rPr>
              <a:t>uri</a:t>
            </a:r>
            <a:r>
              <a:rPr lang="en-GB" sz="1400" dirty="0">
                <a:latin typeface="Times New Roman" panose="02020603050405020304" pitchFamily="18" charset="0"/>
                <a:ea typeface="Calibri" panose="020F0502020204030204" pitchFamily="34" charset="0"/>
                <a:cs typeface="Times New Roman" panose="02020603050405020304" pitchFamily="18" charset="0"/>
              </a:rPr>
              <a:t>, </a:t>
            </a:r>
            <a:r>
              <a:rPr lang="en-GB" sz="1400" dirty="0" err="1">
                <a:latin typeface="Times New Roman" panose="02020603050405020304" pitchFamily="18" charset="0"/>
                <a:ea typeface="Calibri" panose="020F0502020204030204" pitchFamily="34" charset="0"/>
                <a:cs typeface="Times New Roman" panose="02020603050405020304" pitchFamily="18" charset="0"/>
              </a:rPr>
              <a:t>angajați</a:t>
            </a:r>
            <a:r>
              <a:rPr lang="en-GB" sz="1400" dirty="0">
                <a:latin typeface="Times New Roman" panose="02020603050405020304" pitchFamily="18" charset="0"/>
                <a:ea typeface="Calibri" panose="020F0502020204030204" pitchFamily="34" charset="0"/>
                <a:cs typeface="Times New Roman" panose="02020603050405020304" pitchFamily="18" charset="0"/>
              </a:rPr>
              <a:t> din </a:t>
            </a:r>
            <a:r>
              <a:rPr lang="en-GB" sz="1400" dirty="0" err="1">
                <a:latin typeface="Times New Roman" panose="02020603050405020304" pitchFamily="18" charset="0"/>
                <a:ea typeface="Calibri" panose="020F0502020204030204" pitchFamily="34" charset="0"/>
                <a:cs typeface="Times New Roman" panose="02020603050405020304" pitchFamily="18" charset="0"/>
              </a:rPr>
              <a:t>administrația</a:t>
            </a:r>
            <a:r>
              <a:rPr lang="en-GB" sz="1400" dirty="0">
                <a:latin typeface="Times New Roman" panose="02020603050405020304" pitchFamily="18" charset="0"/>
                <a:ea typeface="Calibri" panose="020F0502020204030204" pitchFamily="34" charset="0"/>
                <a:cs typeface="Times New Roman" panose="02020603050405020304" pitchFamily="18" charset="0"/>
              </a:rPr>
              <a:t> </a:t>
            </a:r>
            <a:r>
              <a:rPr lang="en-GB" sz="1400" dirty="0" err="1">
                <a:latin typeface="Times New Roman" panose="02020603050405020304" pitchFamily="18" charset="0"/>
                <a:ea typeface="Calibri" panose="020F0502020204030204" pitchFamily="34" charset="0"/>
                <a:cs typeface="Times New Roman" panose="02020603050405020304" pitchFamily="18" charset="0"/>
              </a:rPr>
              <a:t>publică</a:t>
            </a:r>
            <a:r>
              <a:rPr lang="en-GB" sz="1400" dirty="0">
                <a:latin typeface="Times New Roman" panose="02020603050405020304" pitchFamily="18" charset="0"/>
                <a:ea typeface="Calibri" panose="020F0502020204030204" pitchFamily="34" charset="0"/>
                <a:cs typeface="Times New Roman" panose="02020603050405020304" pitchFamily="18" charset="0"/>
              </a:rPr>
              <a:t> </a:t>
            </a:r>
            <a:r>
              <a:rPr lang="en-GB" sz="1400" dirty="0" err="1">
                <a:latin typeface="Times New Roman" panose="02020603050405020304" pitchFamily="18" charset="0"/>
                <a:ea typeface="Calibri" panose="020F0502020204030204" pitchFamily="34" charset="0"/>
                <a:cs typeface="Times New Roman" panose="02020603050405020304" pitchFamily="18" charset="0"/>
              </a:rPr>
              <a:t>locală</a:t>
            </a:r>
            <a:r>
              <a:rPr lang="ro-RO" sz="1400" dirty="0">
                <a:latin typeface="Times New Roman" panose="02020603050405020304" pitchFamily="18" charset="0"/>
                <a:ea typeface="Calibri" panose="020F0502020204030204" pitchFamily="34" charset="0"/>
                <a:cs typeface="Times New Roman" panose="02020603050405020304" pitchFamily="18" charset="0"/>
              </a:rPr>
              <a:t>.</a:t>
            </a:r>
            <a:r>
              <a:rPr lang="en-GB" sz="14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ro-RO" sz="15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44270301-B807-43E5-8A2D-DFC0BF944E1A}"/>
              </a:ext>
            </a:extLst>
          </p:cNvPr>
          <p:cNvPicPr>
            <a:picLocks noChangeAspect="1"/>
          </p:cNvPicPr>
          <p:nvPr/>
        </p:nvPicPr>
        <p:blipFill>
          <a:blip r:embed="rId2"/>
          <a:stretch>
            <a:fillRect/>
          </a:stretch>
        </p:blipFill>
        <p:spPr>
          <a:xfrm>
            <a:off x="10154653" y="5895498"/>
            <a:ext cx="1814945" cy="962501"/>
          </a:xfrm>
          <a:prstGeom prst="rect">
            <a:avLst/>
          </a:prstGeom>
        </p:spPr>
      </p:pic>
    </p:spTree>
    <p:extLst>
      <p:ext uri="{BB962C8B-B14F-4D97-AF65-F5344CB8AC3E}">
        <p14:creationId xmlns:p14="http://schemas.microsoft.com/office/powerpoint/2010/main" val="25625324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31DBF7F-9CB7-42C9-A259-857D89AC6C3A}"/>
              </a:ext>
            </a:extLst>
          </p:cNvPr>
          <p:cNvSpPr>
            <a:spLocks noGrp="1"/>
          </p:cNvSpPr>
          <p:nvPr>
            <p:ph idx="1"/>
          </p:nvPr>
        </p:nvSpPr>
        <p:spPr>
          <a:xfrm>
            <a:off x="398286" y="289712"/>
            <a:ext cx="10493034" cy="6857999"/>
          </a:xfrm>
        </p:spPr>
        <p:txBody>
          <a:bodyPr>
            <a:normAutofit fontScale="92500" lnSpcReduction="20000"/>
          </a:bodyPr>
          <a:lstStyle/>
          <a:p>
            <a:pPr marL="0" indent="0">
              <a:buNone/>
            </a:pPr>
            <a:r>
              <a:rPr lang="ro-RO" sz="1500" i="1" u="sng" dirty="0">
                <a:effectLst/>
                <a:latin typeface="Times New Roman" panose="02020603050405020304" pitchFamily="18" charset="0"/>
                <a:ea typeface="Calibri" panose="020F0502020204030204" pitchFamily="34" charset="0"/>
                <a:cs typeface="Times New Roman" panose="02020603050405020304" pitchFamily="18" charset="0"/>
              </a:rPr>
              <a:t>Obiectiv specific FEDR</a:t>
            </a:r>
            <a:r>
              <a:rPr lang="ro-RO" sz="1500" i="1" dirty="0">
                <a:effectLst/>
                <a:latin typeface="Times New Roman" panose="02020603050405020304" pitchFamily="18" charset="0"/>
                <a:ea typeface="Times New Roman" panose="02020603050405020304" pitchFamily="18" charset="0"/>
                <a:cs typeface="Times New Roman" panose="02020603050405020304" pitchFamily="18" charset="0"/>
              </a:rPr>
              <a:t>	 (iii)</a:t>
            </a:r>
            <a:r>
              <a:rPr lang="ro-RO" sz="1500" i="1" dirty="0">
                <a:latin typeface="Times New Roman" panose="02020603050405020304" pitchFamily="18" charset="0"/>
                <a:ea typeface="Times New Roman" panose="02020603050405020304" pitchFamily="18" charset="0"/>
                <a:cs typeface="Times New Roman" panose="02020603050405020304" pitchFamily="18" charset="0"/>
              </a:rPr>
              <a:t> Intensificarea creșterii durabile și a competitivității IMM-urilor și crearea de locuri de muncă în IMM-uri, inclusiv prin investiții productive</a:t>
            </a:r>
            <a:br>
              <a:rPr lang="ro-RO" sz="1500" dirty="0">
                <a:effectLst/>
                <a:latin typeface="Times New Roman" panose="02020603050405020304" pitchFamily="18" charset="0"/>
                <a:ea typeface="Calibri" panose="020F0502020204030204" pitchFamily="34" charset="0"/>
                <a:cs typeface="Times New Roman" panose="02020603050405020304" pitchFamily="18" charset="0"/>
              </a:rPr>
            </a:br>
            <a:r>
              <a:rPr lang="ro-RO" sz="1500" b="1" dirty="0">
                <a:solidFill>
                  <a:srgbClr val="00B050"/>
                </a:solidFill>
                <a:effectLst/>
                <a:latin typeface="Times New Roman" panose="02020603050405020304" pitchFamily="18" charset="0"/>
                <a:ea typeface="Calibri" panose="020F0502020204030204" pitchFamily="34" charset="0"/>
                <a:cs typeface="Times New Roman" panose="02020603050405020304" pitchFamily="18" charset="0"/>
              </a:rPr>
              <a:t>Acțiunea 1.5 Sprijinirea companiilor prin intermediul infrastructurilor suport de afaceri</a:t>
            </a:r>
            <a:br>
              <a:rPr lang="ro-RO" sz="1500" dirty="0">
                <a:effectLst/>
                <a:latin typeface="Times New Roman" panose="02020603050405020304" pitchFamily="18" charset="0"/>
                <a:ea typeface="Calibri" panose="020F0502020204030204" pitchFamily="34" charset="0"/>
                <a:cs typeface="Times New Roman" panose="02020603050405020304" pitchFamily="18" charset="0"/>
              </a:rPr>
            </a:br>
            <a:r>
              <a:rPr lang="ro-RO" sz="1500" b="1" i="1" dirty="0">
                <a:solidFill>
                  <a:srgbClr val="2F5496"/>
                </a:solidFill>
                <a:effectLst/>
                <a:latin typeface="Times New Roman" panose="02020603050405020304" pitchFamily="18" charset="0"/>
                <a:ea typeface="Calibri" panose="020F0502020204030204" pitchFamily="34" charset="0"/>
                <a:cs typeface="Times New Roman" panose="02020603050405020304" pitchFamily="18" charset="0"/>
              </a:rPr>
              <a:t>Activități orientative</a:t>
            </a:r>
            <a:r>
              <a:rPr lang="ro-RO" sz="1500" i="1" dirty="0">
                <a:solidFill>
                  <a:srgbClr val="2F5496"/>
                </a:solidFill>
                <a:effectLst/>
                <a:latin typeface="Times New Roman" panose="02020603050405020304" pitchFamily="18" charset="0"/>
                <a:ea typeface="Calibri" panose="020F0502020204030204" pitchFamily="34" charset="0"/>
                <a:cs typeface="Times New Roman" panose="02020603050405020304" pitchFamily="18" charset="0"/>
              </a:rPr>
              <a:t>:</a:t>
            </a:r>
          </a:p>
          <a:p>
            <a:pPr marL="180975" lvl="0" indent="-180975" algn="just">
              <a:lnSpc>
                <a:spcPct val="115000"/>
              </a:lnSpc>
              <a:spcBef>
                <a:spcPts val="0"/>
              </a:spcBef>
              <a:buSzPts val="1100"/>
              <a:buNone/>
            </a:pPr>
            <a:r>
              <a:rPr lang="ro-RO" sz="1500" dirty="0">
                <a:latin typeface="Times New Roman" panose="02020603050405020304" pitchFamily="18" charset="0"/>
                <a:ea typeface="Calibri" panose="020F0502020204030204" pitchFamily="34" charset="0"/>
                <a:cs typeface="Times New Roman" panose="02020603050405020304" pitchFamily="18" charset="0"/>
              </a:rPr>
              <a:t> •	crearea incubatoarelor/ acceleratoarelor de afaceri/ parcuri industriale, inclusiv dotarea acestora cu utilități și active corporale și necorporale necesare prestării serviciilor oferite firmelor</a:t>
            </a:r>
          </a:p>
          <a:p>
            <a:pPr marL="180975" lvl="0" indent="-180975" algn="just">
              <a:lnSpc>
                <a:spcPct val="115000"/>
              </a:lnSpc>
              <a:spcBef>
                <a:spcPts val="0"/>
              </a:spcBef>
              <a:buSzPts val="1100"/>
              <a:buNone/>
            </a:pPr>
            <a:r>
              <a:rPr lang="ro-RO" sz="1500" dirty="0">
                <a:latin typeface="Times New Roman" panose="02020603050405020304" pitchFamily="18" charset="0"/>
                <a:ea typeface="Calibri" panose="020F0502020204030204" pitchFamily="34" charset="0"/>
                <a:cs typeface="Times New Roman" panose="02020603050405020304" pitchFamily="18" charset="0"/>
              </a:rPr>
              <a:t>•	dezvoltarea serviciilor aferente;</a:t>
            </a:r>
          </a:p>
          <a:p>
            <a:pPr marL="180975" lvl="0" indent="-180975" algn="just">
              <a:lnSpc>
                <a:spcPct val="115000"/>
              </a:lnSpc>
              <a:spcBef>
                <a:spcPts val="0"/>
              </a:spcBef>
              <a:buSzPts val="1100"/>
              <a:buNone/>
            </a:pPr>
            <a:r>
              <a:rPr lang="ro-RO" sz="1500" dirty="0">
                <a:latin typeface="Times New Roman" panose="02020603050405020304" pitchFamily="18" charset="0"/>
                <a:ea typeface="Calibri" panose="020F0502020204030204" pitchFamily="34" charset="0"/>
                <a:cs typeface="Times New Roman" panose="02020603050405020304" pitchFamily="18" charset="0"/>
              </a:rPr>
              <a:t>•	sprijin financiar acordat pentru dezvoltarea și suținerea activității firmelor incubate;</a:t>
            </a:r>
          </a:p>
          <a:p>
            <a:pPr marL="180975" indent="-180975" algn="just">
              <a:lnSpc>
                <a:spcPct val="115000"/>
              </a:lnSpc>
              <a:spcBef>
                <a:spcPts val="0"/>
              </a:spcBef>
              <a:buSzPts val="1100"/>
              <a:buNone/>
            </a:pPr>
            <a:r>
              <a:rPr lang="ro-RO" sz="1500" dirty="0">
                <a:latin typeface="Times New Roman" panose="02020603050405020304" pitchFamily="18" charset="0"/>
                <a:ea typeface="Calibri" panose="020F0502020204030204" pitchFamily="34" charset="0"/>
                <a:cs typeface="Times New Roman" panose="02020603050405020304" pitchFamily="18" charset="0"/>
              </a:rPr>
              <a:t>•	sprijin financiar acordat pentru dezvoltarea și suținerea </a:t>
            </a:r>
            <a:r>
              <a:rPr lang="ro-RO" sz="1500" dirty="0">
                <a:effectLst/>
                <a:latin typeface="Times New Roman" panose="02020603050405020304" pitchFamily="18" charset="0"/>
                <a:ea typeface="Calibri" panose="020F0502020204030204" pitchFamily="34" charset="0"/>
              </a:rPr>
              <a:t>activității firmelor rezidente din parcul industrial.</a:t>
            </a:r>
            <a:endParaRPr lang="ro-RO" sz="1500" dirty="0">
              <a:latin typeface="Times New Roman" panose="02020603050405020304" pitchFamily="18" charset="0"/>
              <a:ea typeface="Calibri" panose="020F0502020204030204" pitchFamily="34" charset="0"/>
              <a:cs typeface="Times New Roman" panose="02020603050405020304" pitchFamily="18" charset="0"/>
            </a:endParaRPr>
          </a:p>
          <a:p>
            <a:pPr marL="0" indent="0">
              <a:spcBef>
                <a:spcPts val="0"/>
              </a:spcBef>
              <a:buNone/>
            </a:pPr>
            <a:br>
              <a:rPr lang="ro-RO" sz="1500" b="1" dirty="0">
                <a:solidFill>
                  <a:srgbClr val="2F5496"/>
                </a:solidFill>
                <a:effectLst/>
                <a:latin typeface="Times New Roman" panose="02020603050405020304" pitchFamily="18" charset="0"/>
                <a:ea typeface="Calibri" panose="020F0502020204030204" pitchFamily="34" charset="0"/>
                <a:cs typeface="Times New Roman" panose="02020603050405020304" pitchFamily="18" charset="0"/>
              </a:rPr>
            </a:br>
            <a:r>
              <a:rPr lang="en-GB" sz="1500" b="1" dirty="0" err="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Grup</a:t>
            </a:r>
            <a:r>
              <a:rPr lang="en-GB" sz="15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ro-RO" sz="15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ț</a:t>
            </a:r>
            <a:r>
              <a:rPr lang="en-GB" sz="15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int</a:t>
            </a:r>
            <a:r>
              <a:rPr lang="ro-RO" sz="15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ă</a:t>
            </a:r>
            <a:r>
              <a:rPr lang="en-GB" sz="15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GB" sz="1500" dirty="0" err="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incubatoarele</a:t>
            </a:r>
            <a:r>
              <a:rPr lang="en-GB" sz="15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GB" sz="1500" dirty="0" err="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acceleratoarele</a:t>
            </a:r>
            <a:r>
              <a:rPr lang="en-GB" sz="15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de </a:t>
            </a:r>
            <a:r>
              <a:rPr lang="en-GB" sz="1500" dirty="0" err="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afaceri</a:t>
            </a:r>
            <a:r>
              <a:rPr lang="en-GB" sz="15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GB" sz="1500" dirty="0" err="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parcurile</a:t>
            </a:r>
            <a:r>
              <a:rPr lang="en-GB" sz="15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GB" sz="1500" dirty="0" err="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industriale</a:t>
            </a:r>
            <a:r>
              <a:rPr lang="en-GB" sz="15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GB" sz="1500" dirty="0" err="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și</a:t>
            </a:r>
            <a:r>
              <a:rPr lang="en-GB" sz="15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GB" sz="1500" dirty="0" err="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administratorii</a:t>
            </a:r>
            <a:r>
              <a:rPr lang="en-GB" sz="15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GB" sz="1500" dirty="0" err="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acestora</a:t>
            </a:r>
            <a:r>
              <a:rPr lang="en-GB" sz="15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GB" sz="1500" dirty="0" err="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firmele</a:t>
            </a:r>
            <a:r>
              <a:rPr lang="en-GB" sz="15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care </a:t>
            </a:r>
            <a:r>
              <a:rPr lang="en-GB" sz="1500" dirty="0" err="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primesc</a:t>
            </a:r>
            <a:r>
              <a:rPr lang="en-GB" sz="15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GB" sz="1500" dirty="0" err="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sprijin</a:t>
            </a:r>
            <a:r>
              <a:rPr lang="en-GB" sz="15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GB" sz="1500" dirty="0" err="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prin</a:t>
            </a:r>
            <a:r>
              <a:rPr lang="en-GB" sz="15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GB" sz="1500" dirty="0" err="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intermediul</a:t>
            </a:r>
            <a:r>
              <a:rPr lang="en-GB" sz="15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GB" sz="1500" dirty="0" err="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acestora</a:t>
            </a:r>
            <a:r>
              <a:rPr lang="en-GB" sz="15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(start-up-urile, spin-off-urile, IMM-urile </a:t>
            </a:r>
            <a:r>
              <a:rPr lang="en-GB" sz="1500" dirty="0" err="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nou</a:t>
            </a:r>
            <a:r>
              <a:rPr lang="en-GB" sz="15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GB" sz="1500" dirty="0" err="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înființate</a:t>
            </a:r>
            <a:r>
              <a:rPr lang="en-GB" sz="15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IMM-</a:t>
            </a:r>
            <a:r>
              <a:rPr lang="en-GB" sz="1500" dirty="0" err="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uri</a:t>
            </a:r>
            <a:r>
              <a:rPr lang="en-GB" sz="15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GB" sz="1500" dirty="0" err="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și</a:t>
            </a:r>
            <a:r>
              <a:rPr lang="en-GB" sz="15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GB" sz="1500" dirty="0" err="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autoritățile</a:t>
            </a:r>
            <a:r>
              <a:rPr lang="en-GB" sz="15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en-GB" sz="1500" dirty="0" err="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publice</a:t>
            </a:r>
            <a:r>
              <a:rPr lang="en-GB" sz="15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locale. </a:t>
            </a:r>
            <a:endParaRPr lang="ro-RO" sz="15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indent="0">
              <a:spcBef>
                <a:spcPts val="0"/>
              </a:spcBef>
              <a:buNone/>
            </a:pPr>
            <a:endParaRPr lang="ro-RO" sz="1500"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p>
            <a:pPr marL="0" indent="0">
              <a:lnSpc>
                <a:spcPct val="115000"/>
              </a:lnSpc>
              <a:spcBef>
                <a:spcPts val="0"/>
              </a:spcBef>
              <a:buSzPts val="1100"/>
              <a:buNone/>
            </a:pPr>
            <a:r>
              <a:rPr lang="ro-RO" sz="1500" b="1" dirty="0">
                <a:solidFill>
                  <a:srgbClr val="00B050"/>
                </a:solidFill>
                <a:effectLst/>
                <a:latin typeface="Times New Roman" panose="02020603050405020304" pitchFamily="18" charset="0"/>
                <a:ea typeface="Times New Roman" panose="02020603050405020304" pitchFamily="18" charset="0"/>
                <a:cs typeface="Times New Roman" panose="02020603050405020304" pitchFamily="18" charset="0"/>
              </a:rPr>
              <a:t>Acțiunea 1.6 Stimularea activităților inovatoare și creșterea competitivității IMM-urilor</a:t>
            </a:r>
            <a:br>
              <a:rPr lang="ro-RO" sz="1500" b="1" dirty="0">
                <a:solidFill>
                  <a:srgbClr val="2F5496"/>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o-RO" sz="1500" b="1" dirty="0">
                <a:solidFill>
                  <a:srgbClr val="2F5496"/>
                </a:solidFill>
                <a:effectLst/>
                <a:latin typeface="Times New Roman" panose="02020603050405020304" pitchFamily="18" charset="0"/>
                <a:ea typeface="Times New Roman" panose="02020603050405020304" pitchFamily="18" charset="0"/>
                <a:cs typeface="Times New Roman" panose="02020603050405020304" pitchFamily="18" charset="0"/>
              </a:rPr>
              <a:t>Operațiunea A </a:t>
            </a:r>
            <a:r>
              <a:rPr lang="it-IT" sz="1500" b="1" dirty="0">
                <a:solidFill>
                  <a:srgbClr val="2F5496"/>
                </a:solidFill>
                <a:effectLst/>
                <a:latin typeface="Times New Roman" panose="02020603050405020304" pitchFamily="18" charset="0"/>
                <a:ea typeface="Times New Roman" panose="02020603050405020304" pitchFamily="18" charset="0"/>
                <a:cs typeface="Times New Roman" panose="02020603050405020304" pitchFamily="18" charset="0"/>
              </a:rPr>
              <a:t>creșterea competitivității IMM-urilor</a:t>
            </a:r>
            <a:r>
              <a:rPr lang="ro-RO" sz="1500" b="1" dirty="0">
                <a:solidFill>
                  <a:srgbClr val="2F5496"/>
                </a:solidFill>
                <a:effectLst/>
                <a:latin typeface="Times New Roman" panose="02020603050405020304" pitchFamily="18" charset="0"/>
                <a:ea typeface="Times New Roman" panose="02020603050405020304" pitchFamily="18" charset="0"/>
                <a:cs typeface="Times New Roman" panose="02020603050405020304" pitchFamily="18" charset="0"/>
              </a:rPr>
              <a:t> (grant / instrumente financiare)</a:t>
            </a:r>
            <a:br>
              <a:rPr lang="it-IT" sz="1500" b="1" dirty="0">
                <a:solidFill>
                  <a:srgbClr val="2F5496"/>
                </a:solidFill>
                <a:effectLst/>
                <a:latin typeface="Times New Roman" panose="02020603050405020304" pitchFamily="18" charset="0"/>
                <a:ea typeface="Times New Roman" panose="02020603050405020304" pitchFamily="18" charset="0"/>
                <a:cs typeface="Times New Roman" panose="02020603050405020304" pitchFamily="18" charset="0"/>
              </a:rPr>
            </a:br>
            <a:r>
              <a:rPr lang="ro-RO" sz="1500" b="1" i="1" dirty="0">
                <a:solidFill>
                  <a:srgbClr val="2F5496"/>
                </a:solidFill>
                <a:effectLst/>
                <a:latin typeface="Times New Roman" panose="02020603050405020304" pitchFamily="18" charset="0"/>
                <a:ea typeface="Calibri" panose="020F0502020204030204" pitchFamily="34" charset="0"/>
                <a:cs typeface="Times New Roman" panose="02020603050405020304" pitchFamily="18" charset="0"/>
              </a:rPr>
              <a:t>Activități orientative</a:t>
            </a:r>
            <a:r>
              <a:rPr lang="ro-RO" sz="1500" i="1" dirty="0">
                <a:solidFill>
                  <a:srgbClr val="2F5496"/>
                </a:solidFill>
                <a:effectLst/>
                <a:latin typeface="Times New Roman" panose="02020603050405020304" pitchFamily="18" charset="0"/>
                <a:ea typeface="Calibri" panose="020F0502020204030204" pitchFamily="34" charset="0"/>
                <a:cs typeface="Times New Roman" panose="02020603050405020304" pitchFamily="18" charset="0"/>
              </a:rPr>
              <a:t>:</a:t>
            </a:r>
          </a:p>
          <a:p>
            <a:pPr marL="180975" indent="-180975">
              <a:lnSpc>
                <a:spcPct val="115000"/>
              </a:lnSpc>
              <a:spcBef>
                <a:spcPts val="0"/>
              </a:spcBef>
              <a:buClrTx/>
              <a:buSzPts val="1100"/>
              <a:buFont typeface="Arial" panose="020B0604020202020204" pitchFamily="34" charset="0"/>
              <a:buChar char="•"/>
            </a:pPr>
            <a:r>
              <a:rPr lang="ro-RO" sz="1500" dirty="0">
                <a:latin typeface="Times New Roman" panose="02020603050405020304" pitchFamily="18" charset="0"/>
                <a:cs typeface="Times New Roman" panose="02020603050405020304" pitchFamily="18" charset="0"/>
              </a:rPr>
              <a:t>construcția/ modernizarea și extinderea spațiului de producție/servicii ale IMM-urilor;</a:t>
            </a:r>
          </a:p>
          <a:p>
            <a:pPr marL="180975" indent="-180975" algn="just">
              <a:lnSpc>
                <a:spcPct val="115000"/>
              </a:lnSpc>
              <a:spcBef>
                <a:spcPts val="0"/>
              </a:spcBef>
              <a:buClrTx/>
              <a:buSzPts val="1100"/>
              <a:buFont typeface="Arial" panose="020B0604020202020204" pitchFamily="34" charset="0"/>
              <a:buChar char="•"/>
            </a:pPr>
            <a:r>
              <a:rPr lang="ro-RO" sz="1500" dirty="0">
                <a:latin typeface="Times New Roman" panose="02020603050405020304" pitchFamily="18" charset="0"/>
                <a:cs typeface="Times New Roman" panose="02020603050405020304" pitchFamily="18" charset="0"/>
              </a:rPr>
              <a:t>dotare cu active corporale şi necorporale;</a:t>
            </a:r>
          </a:p>
          <a:p>
            <a:pPr marL="180975" indent="-180975" algn="just">
              <a:lnSpc>
                <a:spcPct val="115000"/>
              </a:lnSpc>
              <a:spcBef>
                <a:spcPts val="0"/>
              </a:spcBef>
              <a:buClrTx/>
              <a:buSzPts val="1100"/>
              <a:buFont typeface="Arial" panose="020B0604020202020204" pitchFamily="34" charset="0"/>
              <a:buChar char="•"/>
            </a:pPr>
            <a:r>
              <a:rPr lang="ro-RO" sz="1500" dirty="0">
                <a:latin typeface="Times New Roman" panose="02020603050405020304" pitchFamily="18" charset="0"/>
                <a:cs typeface="Times New Roman" panose="02020603050405020304" pitchFamily="18" charset="0"/>
              </a:rPr>
              <a:t>activități soft (ex: practici de management, procese de producție, utilizarea IT, proprietate intelectuală, competențe și abilități la locul de muncă, etc)</a:t>
            </a:r>
          </a:p>
          <a:p>
            <a:pPr marL="180975" indent="-180975" algn="just">
              <a:lnSpc>
                <a:spcPct val="115000"/>
              </a:lnSpc>
              <a:spcBef>
                <a:spcPts val="0"/>
              </a:spcBef>
              <a:buClrTx/>
              <a:buSzPts val="1100"/>
              <a:buFont typeface="Arial" panose="020B0604020202020204" pitchFamily="34" charset="0"/>
              <a:buChar char="•"/>
            </a:pPr>
            <a:r>
              <a:rPr lang="ro-RO" sz="1500" dirty="0">
                <a:latin typeface="Times New Roman" panose="02020603050405020304" pitchFamily="18" charset="0"/>
                <a:cs typeface="Times New Roman" panose="02020603050405020304" pitchFamily="18" charset="0"/>
              </a:rPr>
              <a:t>activități de marketing și internaționalizare; </a:t>
            </a:r>
            <a:endParaRPr lang="ro-RO" sz="1600" dirty="0">
              <a:latin typeface="Times New Roman" panose="02020603050405020304" pitchFamily="18" charset="0"/>
              <a:ea typeface="Calibri" panose="020F0502020204030204" pitchFamily="34" charset="0"/>
            </a:endParaRPr>
          </a:p>
          <a:p>
            <a:pPr marL="0" indent="0">
              <a:buNone/>
            </a:pPr>
            <a:r>
              <a:rPr lang="en-GB" sz="1500" b="1" dirty="0" err="1">
                <a:effectLst/>
                <a:latin typeface="Times New Roman" panose="02020603050405020304" pitchFamily="18" charset="0"/>
                <a:ea typeface="Calibri" panose="020F0502020204030204" pitchFamily="34" charset="0"/>
                <a:cs typeface="Times New Roman" panose="02020603050405020304" pitchFamily="18" charset="0"/>
              </a:rPr>
              <a:t>Grup</a:t>
            </a:r>
            <a:r>
              <a:rPr lang="en-GB" sz="1500" b="1" dirty="0">
                <a:effectLst/>
                <a:latin typeface="Times New Roman" panose="02020603050405020304" pitchFamily="18" charset="0"/>
                <a:ea typeface="Calibri" panose="020F0502020204030204" pitchFamily="34" charset="0"/>
                <a:cs typeface="Times New Roman" panose="02020603050405020304" pitchFamily="18" charset="0"/>
              </a:rPr>
              <a:t> </a:t>
            </a:r>
            <a:r>
              <a:rPr lang="ro-RO" sz="1500" b="1" dirty="0">
                <a:effectLst/>
                <a:latin typeface="Times New Roman" panose="02020603050405020304" pitchFamily="18" charset="0"/>
                <a:ea typeface="Calibri" panose="020F0502020204030204" pitchFamily="34" charset="0"/>
                <a:cs typeface="Times New Roman" panose="02020603050405020304" pitchFamily="18" charset="0"/>
              </a:rPr>
              <a:t>ț</a:t>
            </a:r>
            <a:r>
              <a:rPr lang="en-GB" sz="1500" b="1" dirty="0">
                <a:effectLst/>
                <a:latin typeface="Times New Roman" panose="02020603050405020304" pitchFamily="18" charset="0"/>
                <a:ea typeface="Calibri" panose="020F0502020204030204" pitchFamily="34" charset="0"/>
                <a:cs typeface="Times New Roman" panose="02020603050405020304" pitchFamily="18" charset="0"/>
              </a:rPr>
              <a:t>int</a:t>
            </a:r>
            <a:r>
              <a:rPr lang="ro-RO" sz="1500" b="1" dirty="0">
                <a:effectLst/>
                <a:latin typeface="Times New Roman" panose="02020603050405020304" pitchFamily="18" charset="0"/>
                <a:ea typeface="Calibri" panose="020F0502020204030204" pitchFamily="34" charset="0"/>
                <a:cs typeface="Times New Roman" panose="02020603050405020304" pitchFamily="18" charset="0"/>
              </a:rPr>
              <a:t>ă</a:t>
            </a:r>
            <a:r>
              <a:rPr lang="en-GB" sz="1500" b="1" dirty="0">
                <a:latin typeface="Times New Roman" panose="02020603050405020304" pitchFamily="18" charset="0"/>
                <a:ea typeface="Calibri" panose="020F0502020204030204" pitchFamily="34" charset="0"/>
                <a:cs typeface="Times New Roman" panose="02020603050405020304" pitchFamily="18" charset="0"/>
              </a:rPr>
              <a:t>:</a:t>
            </a:r>
            <a:r>
              <a:rPr lang="ro-RO" sz="1500" dirty="0">
                <a:effectLst/>
                <a:latin typeface="Times New Roman" panose="02020603050405020304" pitchFamily="18" charset="0"/>
                <a:ea typeface="Calibri" panose="020F0502020204030204" pitchFamily="34" charset="0"/>
                <a:cs typeface="Times New Roman" panose="02020603050405020304" pitchFamily="18" charset="0"/>
              </a:rPr>
              <a:t> întreprinderi mici și mijlocii</a:t>
            </a:r>
          </a:p>
          <a:p>
            <a:pPr marL="0" indent="0">
              <a:buNone/>
            </a:pPr>
            <a:r>
              <a:rPr lang="ro-RO" sz="1500" dirty="0">
                <a:latin typeface="Times New Roman" panose="02020603050405020304" pitchFamily="18" charset="0"/>
                <a:ea typeface="Calibri" panose="020F0502020204030204" pitchFamily="34" charset="0"/>
                <a:cs typeface="Times New Roman" panose="02020603050405020304" pitchFamily="18" charset="0"/>
              </a:rPr>
              <a:t>Acest tip de acțiune va avea alocare financiară dedicată </a:t>
            </a:r>
            <a:r>
              <a:rPr lang="ro-RO" sz="1500" u="sng" dirty="0">
                <a:latin typeface="Times New Roman" panose="02020603050405020304" pitchFamily="18" charset="0"/>
                <a:ea typeface="Calibri" panose="020F0502020204030204" pitchFamily="34" charset="0"/>
                <a:cs typeface="Times New Roman" panose="02020603050405020304" pitchFamily="18" charset="0"/>
              </a:rPr>
              <a:t>ITI Delta Dunării</a:t>
            </a:r>
            <a:r>
              <a:rPr lang="ro-RO" sz="1500" dirty="0">
                <a:latin typeface="Times New Roman" panose="02020603050405020304" pitchFamily="18" charset="0"/>
                <a:ea typeface="Calibri" panose="020F0502020204030204" pitchFamily="34" charset="0"/>
                <a:cs typeface="Times New Roman" panose="02020603050405020304" pitchFamily="18" charset="0"/>
              </a:rPr>
              <a:t>.</a:t>
            </a:r>
            <a:br>
              <a:rPr lang="ro-RO" sz="1500" b="1" dirty="0">
                <a:solidFill>
                  <a:srgbClr val="2F5496"/>
                </a:solidFill>
                <a:effectLst/>
                <a:latin typeface="Times New Roman" panose="02020603050405020304" pitchFamily="18" charset="0"/>
                <a:ea typeface="Times New Roman" panose="02020603050405020304" pitchFamily="18" charset="0"/>
                <a:cs typeface="Times New Roman" panose="02020603050405020304" pitchFamily="18" charset="0"/>
              </a:rPr>
            </a:br>
            <a:br>
              <a:rPr lang="ro-RO" sz="1500" b="1" dirty="0">
                <a:solidFill>
                  <a:srgbClr val="2F5496"/>
                </a:solidFill>
                <a:latin typeface="Times New Roman" panose="02020603050405020304" pitchFamily="18" charset="0"/>
                <a:ea typeface="Times New Roman" panose="02020603050405020304" pitchFamily="18" charset="0"/>
                <a:cs typeface="Times New Roman" panose="02020603050405020304" pitchFamily="18" charset="0"/>
              </a:rPr>
            </a:br>
            <a:r>
              <a:rPr lang="ro-RO" sz="1500" b="1" dirty="0">
                <a:solidFill>
                  <a:srgbClr val="2F5496"/>
                </a:solidFill>
                <a:effectLst/>
                <a:latin typeface="Times New Roman" panose="02020603050405020304" pitchFamily="18" charset="0"/>
                <a:ea typeface="Times New Roman" panose="02020603050405020304" pitchFamily="18" charset="0"/>
                <a:cs typeface="Times New Roman" panose="02020603050405020304" pitchFamily="18" charset="0"/>
              </a:rPr>
              <a:t>Operațiunea B Clustere</a:t>
            </a:r>
            <a:br>
              <a:rPr lang="ro-RO" sz="1500" dirty="0">
                <a:latin typeface="Times New Roman" panose="02020603050405020304" pitchFamily="18" charset="0"/>
                <a:cs typeface="Times New Roman" panose="02020603050405020304" pitchFamily="18" charset="0"/>
              </a:rPr>
            </a:br>
            <a:r>
              <a:rPr lang="ro-RO" sz="1500" b="1" i="1" dirty="0">
                <a:solidFill>
                  <a:srgbClr val="2F5496"/>
                </a:solidFill>
                <a:effectLst/>
                <a:latin typeface="Times New Roman" panose="02020603050405020304" pitchFamily="18" charset="0"/>
                <a:ea typeface="Calibri" panose="020F0502020204030204" pitchFamily="34" charset="0"/>
                <a:cs typeface="Times New Roman" panose="02020603050405020304" pitchFamily="18" charset="0"/>
              </a:rPr>
              <a:t>Activități orientative</a:t>
            </a:r>
            <a:r>
              <a:rPr lang="ro-RO" sz="1500" dirty="0">
                <a:solidFill>
                  <a:srgbClr val="2F5496"/>
                </a:solidFill>
                <a:effectLst/>
                <a:latin typeface="Times New Roman" panose="02020603050405020304" pitchFamily="18" charset="0"/>
                <a:ea typeface="Calibri" panose="020F0502020204030204" pitchFamily="34" charset="0"/>
                <a:cs typeface="Times New Roman" panose="02020603050405020304" pitchFamily="18" charset="0"/>
              </a:rPr>
              <a:t>:</a:t>
            </a:r>
            <a:r>
              <a:rPr lang="ro-RO" sz="1500" b="1" dirty="0">
                <a:solidFill>
                  <a:srgbClr val="2F5496"/>
                </a:solidFill>
                <a:latin typeface="Times New Roman" panose="02020603050405020304" pitchFamily="18" charset="0"/>
                <a:ea typeface="Calibri" panose="020F0502020204030204" pitchFamily="34" charset="0"/>
                <a:cs typeface="Times New Roman" panose="02020603050405020304" pitchFamily="18" charset="0"/>
              </a:rPr>
              <a:t> </a:t>
            </a:r>
          </a:p>
          <a:p>
            <a:pPr marL="180975" indent="-180975">
              <a:spcBef>
                <a:spcPts val="0"/>
              </a:spcBef>
              <a:buClrTx/>
              <a:buFont typeface="Arial" panose="020B0604020202020204" pitchFamily="34" charset="0"/>
              <a:buChar char="•"/>
            </a:pPr>
            <a:r>
              <a:rPr lang="ro-RO" sz="1500" dirty="0">
                <a:latin typeface="Times New Roman" panose="02020603050405020304" pitchFamily="18" charset="0"/>
                <a:cs typeface="Times New Roman" panose="02020603050405020304" pitchFamily="18" charset="0"/>
              </a:rPr>
              <a:t>susținerea clusterelor pentru creșterea competitivității prin sprijinirea inovării întreprinderilor și a integrării acestora în lanțuri de valoare la nivel global.</a:t>
            </a:r>
          </a:p>
          <a:p>
            <a:pPr marL="180975" indent="-180975">
              <a:spcBef>
                <a:spcPts val="0"/>
              </a:spcBef>
              <a:buClrTx/>
              <a:buFont typeface="Arial" panose="020B0604020202020204" pitchFamily="34" charset="0"/>
              <a:buChar char="•"/>
            </a:pPr>
            <a:r>
              <a:rPr lang="ro-RO" sz="1500" dirty="0">
                <a:latin typeface="Times New Roman" panose="02020603050405020304" pitchFamily="18" charset="0"/>
                <a:cs typeface="Times New Roman" panose="02020603050405020304" pitchFamily="18" charset="0"/>
              </a:rPr>
              <a:t>sprijin nefinanciar acordat de clustere către întreprinderi (ex: consultanță, diseminare de informații, sprijin pentru accesarea a noi piețe, consolidarea poziției deținute pe piețele actuale, sprijinirea firmelor în vederea obținerii certificării privind diverse sisteme de management, etc).</a:t>
            </a:r>
            <a:endParaRPr lang="en-GB" sz="1500" dirty="0">
              <a:latin typeface="Times New Roman" panose="02020603050405020304" pitchFamily="18" charset="0"/>
              <a:cs typeface="Times New Roman" panose="02020603050405020304" pitchFamily="18" charset="0"/>
            </a:endParaRPr>
          </a:p>
          <a:p>
            <a:pPr marL="0" indent="0">
              <a:buNone/>
            </a:pPr>
            <a:r>
              <a:rPr lang="en-GB" sz="1500" b="1" dirty="0" err="1">
                <a:latin typeface="Times New Roman" panose="02020603050405020304" pitchFamily="18" charset="0"/>
                <a:cs typeface="Times New Roman" panose="02020603050405020304" pitchFamily="18" charset="0"/>
              </a:rPr>
              <a:t>Grup</a:t>
            </a:r>
            <a:r>
              <a:rPr lang="en-GB" sz="1500" b="1" dirty="0">
                <a:latin typeface="Times New Roman" panose="02020603050405020304" pitchFamily="18" charset="0"/>
                <a:cs typeface="Times New Roman" panose="02020603050405020304" pitchFamily="18" charset="0"/>
              </a:rPr>
              <a:t> </a:t>
            </a:r>
            <a:r>
              <a:rPr lang="ro-RO" sz="1500" b="1" dirty="0">
                <a:latin typeface="Times New Roman" panose="02020603050405020304" pitchFamily="18" charset="0"/>
                <a:cs typeface="Times New Roman" panose="02020603050405020304" pitchFamily="18" charset="0"/>
              </a:rPr>
              <a:t>ț</a:t>
            </a:r>
            <a:r>
              <a:rPr lang="en-GB" sz="1500" b="1" dirty="0">
                <a:latin typeface="Times New Roman" panose="02020603050405020304" pitchFamily="18" charset="0"/>
                <a:cs typeface="Times New Roman" panose="02020603050405020304" pitchFamily="18" charset="0"/>
              </a:rPr>
              <a:t>int</a:t>
            </a:r>
            <a:r>
              <a:rPr lang="ro-RO" sz="1500" b="1" dirty="0">
                <a:latin typeface="Times New Roman" panose="02020603050405020304" pitchFamily="18" charset="0"/>
                <a:cs typeface="Times New Roman" panose="02020603050405020304" pitchFamily="18" charset="0"/>
              </a:rPr>
              <a:t>ă</a:t>
            </a:r>
            <a:r>
              <a:rPr lang="en-GB" sz="1500" b="1" dirty="0">
                <a:latin typeface="Times New Roman" panose="02020603050405020304" pitchFamily="18" charset="0"/>
                <a:cs typeface="Times New Roman" panose="02020603050405020304" pitchFamily="18" charset="0"/>
              </a:rPr>
              <a:t>: </a:t>
            </a:r>
            <a:r>
              <a:rPr lang="ro-RO" sz="1500" dirty="0">
                <a:latin typeface="Times New Roman" panose="02020603050405020304" pitchFamily="18" charset="0"/>
                <a:cs typeface="Times New Roman" panose="02020603050405020304" pitchFamily="18" charset="0"/>
              </a:rPr>
              <a:t>clustere și firmele care sunt membre ale acestora</a:t>
            </a:r>
            <a:br>
              <a:rPr lang="ro-RO" sz="1500" dirty="0">
                <a:latin typeface="Times New Roman" panose="02020603050405020304" pitchFamily="18" charset="0"/>
                <a:cs typeface="Times New Roman" panose="02020603050405020304" pitchFamily="18" charset="0"/>
              </a:rPr>
            </a:br>
            <a:br>
              <a:rPr lang="ro-RO" sz="1500" dirty="0">
                <a:latin typeface="Times New Roman" panose="02020603050405020304" pitchFamily="18" charset="0"/>
                <a:cs typeface="Times New Roman" panose="02020603050405020304" pitchFamily="18" charset="0"/>
              </a:rPr>
            </a:br>
            <a:endParaRPr lang="ro-RO" b="1" dirty="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5850FC28-4629-4174-8D96-FA6F1E142092}"/>
              </a:ext>
            </a:extLst>
          </p:cNvPr>
          <p:cNvPicPr>
            <a:picLocks noChangeAspect="1"/>
          </p:cNvPicPr>
          <p:nvPr/>
        </p:nvPicPr>
        <p:blipFill>
          <a:blip r:embed="rId2"/>
          <a:stretch>
            <a:fillRect/>
          </a:stretch>
        </p:blipFill>
        <p:spPr>
          <a:xfrm>
            <a:off x="10154653" y="5895498"/>
            <a:ext cx="1814945" cy="962501"/>
          </a:xfrm>
          <a:prstGeom prst="rect">
            <a:avLst/>
          </a:prstGeom>
        </p:spPr>
      </p:pic>
    </p:spTree>
    <p:extLst>
      <p:ext uri="{BB962C8B-B14F-4D97-AF65-F5344CB8AC3E}">
        <p14:creationId xmlns:p14="http://schemas.microsoft.com/office/powerpoint/2010/main" val="25269864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31DBF7F-9CB7-42C9-A259-857D89AC6C3A}"/>
              </a:ext>
            </a:extLst>
          </p:cNvPr>
          <p:cNvSpPr>
            <a:spLocks noGrp="1"/>
          </p:cNvSpPr>
          <p:nvPr>
            <p:ph idx="1"/>
          </p:nvPr>
        </p:nvSpPr>
        <p:spPr>
          <a:xfrm>
            <a:off x="380111" y="461726"/>
            <a:ext cx="10619849" cy="6165411"/>
          </a:xfrm>
        </p:spPr>
        <p:txBody>
          <a:bodyPr>
            <a:normAutofit/>
          </a:bodyPr>
          <a:lstStyle/>
          <a:p>
            <a:pPr marL="0" indent="0">
              <a:buNone/>
            </a:pPr>
            <a:r>
              <a:rPr lang="ro-RO" sz="1400" i="1" u="sng" dirty="0">
                <a:effectLst/>
                <a:latin typeface="Times New Roman" panose="02020603050405020304" pitchFamily="18" charset="0"/>
                <a:ea typeface="Calibri" panose="020F0502020204030204" pitchFamily="34" charset="0"/>
                <a:cs typeface="Times New Roman" panose="02020603050405020304" pitchFamily="18" charset="0"/>
              </a:rPr>
              <a:t>Obiectiv specific FEDR </a:t>
            </a:r>
            <a:r>
              <a:rPr lang="ro-RO" sz="1400" i="1" dirty="0">
                <a:effectLst/>
                <a:latin typeface="Times New Roman" panose="02020603050405020304" pitchFamily="18" charset="0"/>
                <a:ea typeface="Times New Roman" panose="02020603050405020304" pitchFamily="18" charset="0"/>
                <a:cs typeface="Times New Roman" panose="02020603050405020304" pitchFamily="18" charset="0"/>
              </a:rPr>
              <a:t>(iv) </a:t>
            </a:r>
            <a:r>
              <a:rPr lang="ro-RO" sz="1400" i="1" kern="1200" dirty="0">
                <a:solidFill>
                  <a:schemeClr val="dk1"/>
                </a:solidFill>
                <a:latin typeface="Times New Roman" panose="02020603050405020304" pitchFamily="18" charset="0"/>
                <a:ea typeface="+mn-ea"/>
                <a:cs typeface="Times New Roman" panose="02020603050405020304" pitchFamily="18" charset="0"/>
              </a:rPr>
              <a:t>Dezvoltarea competențelor pentru specializare inteligentă, tranziție industrială și antreprenoriat</a:t>
            </a:r>
            <a:br>
              <a:rPr lang="ro-RO" sz="1400" dirty="0">
                <a:effectLst/>
                <a:latin typeface="Times New Roman" panose="02020603050405020304" pitchFamily="18" charset="0"/>
                <a:ea typeface="Calibri" panose="020F0502020204030204" pitchFamily="34" charset="0"/>
                <a:cs typeface="Times New Roman" panose="02020603050405020304" pitchFamily="18" charset="0"/>
              </a:rPr>
            </a:br>
            <a:endParaRPr lang="ro-RO" sz="1400"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lgn="just">
              <a:lnSpc>
                <a:spcPct val="115000"/>
              </a:lnSpc>
              <a:spcAft>
                <a:spcPts val="1000"/>
              </a:spcAft>
              <a:buNone/>
            </a:pPr>
            <a:r>
              <a:rPr lang="ro-RO" sz="1400" b="1" dirty="0">
                <a:solidFill>
                  <a:srgbClr val="00B050"/>
                </a:solidFill>
                <a:effectLst/>
                <a:latin typeface="Times New Roman" panose="02020603050405020304" pitchFamily="18" charset="0"/>
                <a:ea typeface="Times New Roman" panose="02020603050405020304" pitchFamily="18" charset="0"/>
                <a:cs typeface="Times New Roman" panose="02020603050405020304" pitchFamily="18" charset="0"/>
              </a:rPr>
              <a:t>Acțiunea 1.7 Dezvoltarea competențelor pentru specializare inteligentă și antreprenoriat</a:t>
            </a:r>
          </a:p>
          <a:p>
            <a:pPr marL="0" indent="0">
              <a:spcBef>
                <a:spcPts val="0"/>
              </a:spcBef>
              <a:spcAft>
                <a:spcPts val="600"/>
              </a:spcAft>
              <a:buNone/>
            </a:pPr>
            <a:r>
              <a:rPr lang="ro-RO" sz="1400" b="1" i="1" dirty="0">
                <a:solidFill>
                  <a:srgbClr val="2F5496"/>
                </a:solidFill>
                <a:effectLst/>
                <a:latin typeface="Times New Roman" panose="02020603050405020304" pitchFamily="18" charset="0"/>
                <a:ea typeface="Calibri" panose="020F0502020204030204" pitchFamily="34" charset="0"/>
                <a:cs typeface="Times New Roman" panose="02020603050405020304" pitchFamily="18" charset="0"/>
              </a:rPr>
              <a:t>Activități orientative</a:t>
            </a:r>
            <a:r>
              <a:rPr lang="ro-RO" sz="1400" i="1" dirty="0">
                <a:solidFill>
                  <a:srgbClr val="2F5496"/>
                </a:solidFill>
                <a:effectLst/>
                <a:latin typeface="Times New Roman" panose="02020603050405020304" pitchFamily="18" charset="0"/>
                <a:ea typeface="Calibri" panose="020F0502020204030204" pitchFamily="34" charset="0"/>
                <a:cs typeface="Times New Roman" panose="02020603050405020304" pitchFamily="18" charset="0"/>
              </a:rPr>
              <a:t>:</a:t>
            </a:r>
          </a:p>
          <a:p>
            <a:pPr marL="180975" lvl="0" indent="-180975" algn="just">
              <a:lnSpc>
                <a:spcPct val="115000"/>
              </a:lnSpc>
              <a:spcBef>
                <a:spcPts val="600"/>
              </a:spcBef>
              <a:buClrTx/>
              <a:buFont typeface="Arial" panose="020B0604020202020204" pitchFamily="34" charset="0"/>
              <a:buChar char="•"/>
            </a:pPr>
            <a:r>
              <a:rPr lang="en-GB" sz="1400" dirty="0" err="1">
                <a:solidFill>
                  <a:schemeClr val="tx1"/>
                </a:solidFill>
                <a:latin typeface="Times New Roman" panose="02020603050405020304" pitchFamily="18" charset="0"/>
                <a:ea typeface="Calibri" panose="020F0502020204030204" pitchFamily="34" charset="0"/>
              </a:rPr>
              <a:t>dezvoltarea</a:t>
            </a:r>
            <a:r>
              <a:rPr lang="en-GB" sz="1400" dirty="0">
                <a:solidFill>
                  <a:schemeClr val="tx1"/>
                </a:solidFill>
                <a:latin typeface="Times New Roman" panose="02020603050405020304" pitchFamily="18" charset="0"/>
                <a:ea typeface="Calibri" panose="020F0502020204030204" pitchFamily="34" charset="0"/>
              </a:rPr>
              <a:t> </a:t>
            </a:r>
            <a:r>
              <a:rPr lang="ro-RO" sz="1400" dirty="0">
                <a:solidFill>
                  <a:schemeClr val="tx1"/>
                </a:solidFill>
                <a:latin typeface="Times New Roman" panose="02020603050405020304" pitchFamily="18" charset="0"/>
                <a:ea typeface="Calibri" panose="020F0502020204030204" pitchFamily="34" charset="0"/>
              </a:rPr>
              <a:t>și </a:t>
            </a:r>
            <a:r>
              <a:rPr lang="en-GB" sz="1400" dirty="0" err="1">
                <a:solidFill>
                  <a:schemeClr val="tx1"/>
                </a:solidFill>
                <a:latin typeface="Times New Roman" panose="02020603050405020304" pitchFamily="18" charset="0"/>
                <a:ea typeface="Calibri" panose="020F0502020204030204" pitchFamily="34" charset="0"/>
              </a:rPr>
              <a:t>formarea</a:t>
            </a:r>
            <a:r>
              <a:rPr lang="en-GB" sz="1400" dirty="0">
                <a:solidFill>
                  <a:schemeClr val="tx1"/>
                </a:solidFill>
                <a:latin typeface="Times New Roman" panose="02020603050405020304" pitchFamily="18" charset="0"/>
                <a:ea typeface="Calibri" panose="020F0502020204030204" pitchFamily="34" charset="0"/>
              </a:rPr>
              <a:t> de </a:t>
            </a:r>
            <a:r>
              <a:rPr lang="en-GB" sz="1400" dirty="0" err="1">
                <a:solidFill>
                  <a:schemeClr val="tx1"/>
                </a:solidFill>
                <a:latin typeface="Times New Roman" panose="02020603050405020304" pitchFamily="18" charset="0"/>
                <a:ea typeface="Calibri" panose="020F0502020204030204" pitchFamily="34" charset="0"/>
              </a:rPr>
              <a:t>competențe</a:t>
            </a:r>
            <a:r>
              <a:rPr lang="en-GB" sz="1400" dirty="0">
                <a:solidFill>
                  <a:schemeClr val="tx1"/>
                </a:solidFill>
                <a:latin typeface="Times New Roman" panose="02020603050405020304" pitchFamily="18" charset="0"/>
                <a:ea typeface="Calibri" panose="020F0502020204030204" pitchFamily="34" charset="0"/>
              </a:rPr>
              <a:t> </a:t>
            </a:r>
            <a:r>
              <a:rPr lang="en-GB" sz="1400" dirty="0" err="1">
                <a:solidFill>
                  <a:schemeClr val="tx1"/>
                </a:solidFill>
                <a:latin typeface="Times New Roman" panose="02020603050405020304" pitchFamily="18" charset="0"/>
                <a:ea typeface="Calibri" panose="020F0502020204030204" pitchFamily="34" charset="0"/>
              </a:rPr>
              <a:t>cheie</a:t>
            </a:r>
            <a:r>
              <a:rPr lang="en-GB" sz="1400" dirty="0">
                <a:solidFill>
                  <a:schemeClr val="tx1"/>
                </a:solidFill>
                <a:latin typeface="Times New Roman" panose="02020603050405020304" pitchFamily="18" charset="0"/>
                <a:ea typeface="Calibri" panose="020F0502020204030204" pitchFamily="34" charset="0"/>
              </a:rPr>
              <a:t> </a:t>
            </a:r>
            <a:r>
              <a:rPr lang="en-GB" sz="1400" dirty="0" err="1">
                <a:solidFill>
                  <a:schemeClr val="tx1"/>
                </a:solidFill>
                <a:latin typeface="Times New Roman" panose="02020603050405020304" pitchFamily="18" charset="0"/>
                <a:ea typeface="Calibri" panose="020F0502020204030204" pitchFamily="34" charset="0"/>
              </a:rPr>
              <a:t>pentru</a:t>
            </a:r>
            <a:r>
              <a:rPr lang="en-GB" sz="1400" dirty="0">
                <a:solidFill>
                  <a:schemeClr val="tx1"/>
                </a:solidFill>
                <a:latin typeface="Times New Roman" panose="02020603050405020304" pitchFamily="18" charset="0"/>
                <a:ea typeface="Calibri" panose="020F0502020204030204" pitchFamily="34" charset="0"/>
              </a:rPr>
              <a:t> </a:t>
            </a:r>
            <a:r>
              <a:rPr lang="en-GB" sz="1400" dirty="0" err="1">
                <a:solidFill>
                  <a:schemeClr val="tx1"/>
                </a:solidFill>
                <a:latin typeface="Times New Roman" panose="02020603050405020304" pitchFamily="18" charset="0"/>
                <a:ea typeface="Calibri" panose="020F0502020204030204" pitchFamily="34" charset="0"/>
              </a:rPr>
              <a:t>specializare</a:t>
            </a:r>
            <a:r>
              <a:rPr lang="en-GB" sz="1400" dirty="0">
                <a:solidFill>
                  <a:schemeClr val="tx1"/>
                </a:solidFill>
                <a:latin typeface="Times New Roman" panose="02020603050405020304" pitchFamily="18" charset="0"/>
                <a:ea typeface="Calibri" panose="020F0502020204030204" pitchFamily="34" charset="0"/>
              </a:rPr>
              <a:t> </a:t>
            </a:r>
            <a:r>
              <a:rPr lang="en-GB" sz="1400" dirty="0" err="1">
                <a:solidFill>
                  <a:schemeClr val="tx1"/>
                </a:solidFill>
                <a:latin typeface="Times New Roman" panose="02020603050405020304" pitchFamily="18" charset="0"/>
                <a:ea typeface="Calibri" panose="020F0502020204030204" pitchFamily="34" charset="0"/>
              </a:rPr>
              <a:t>inteligentă</a:t>
            </a:r>
            <a:r>
              <a:rPr lang="en-GB" sz="1400" dirty="0">
                <a:solidFill>
                  <a:schemeClr val="tx1"/>
                </a:solidFill>
                <a:latin typeface="Times New Roman" panose="02020603050405020304" pitchFamily="18" charset="0"/>
                <a:ea typeface="Calibri" panose="020F0502020204030204" pitchFamily="34" charset="0"/>
              </a:rPr>
              <a:t> la </a:t>
            </a:r>
            <a:r>
              <a:rPr lang="en-GB" sz="1400" dirty="0" err="1">
                <a:solidFill>
                  <a:schemeClr val="tx1"/>
                </a:solidFill>
                <a:latin typeface="Times New Roman" panose="02020603050405020304" pitchFamily="18" charset="0"/>
                <a:ea typeface="Calibri" panose="020F0502020204030204" pitchFamily="34" charset="0"/>
              </a:rPr>
              <a:t>nivelul</a:t>
            </a:r>
            <a:r>
              <a:rPr lang="en-GB" sz="1400" dirty="0">
                <a:solidFill>
                  <a:schemeClr val="tx1"/>
                </a:solidFill>
                <a:latin typeface="Times New Roman" panose="02020603050405020304" pitchFamily="18" charset="0"/>
                <a:ea typeface="Calibri" panose="020F0502020204030204" pitchFamily="34" charset="0"/>
              </a:rPr>
              <a:t> </a:t>
            </a:r>
            <a:r>
              <a:rPr lang="en-GB" sz="1400" dirty="0" err="1">
                <a:solidFill>
                  <a:schemeClr val="tx1"/>
                </a:solidFill>
                <a:latin typeface="Times New Roman" panose="02020603050405020304" pitchFamily="18" charset="0"/>
                <a:ea typeface="Calibri" panose="020F0502020204030204" pitchFamily="34" charset="0"/>
              </a:rPr>
              <a:t>entităților</a:t>
            </a:r>
            <a:r>
              <a:rPr lang="en-GB" sz="1400" dirty="0">
                <a:solidFill>
                  <a:schemeClr val="tx1"/>
                </a:solidFill>
                <a:latin typeface="Times New Roman" panose="02020603050405020304" pitchFamily="18" charset="0"/>
                <a:ea typeface="Calibri" panose="020F0502020204030204" pitchFamily="34" charset="0"/>
              </a:rPr>
              <a:t> implicate </a:t>
            </a:r>
            <a:r>
              <a:rPr lang="en-GB" sz="1400" dirty="0" err="1">
                <a:solidFill>
                  <a:schemeClr val="tx1"/>
                </a:solidFill>
                <a:latin typeface="Times New Roman" panose="02020603050405020304" pitchFamily="18" charset="0"/>
                <a:ea typeface="Calibri" panose="020F0502020204030204" pitchFamily="34" charset="0"/>
              </a:rPr>
              <a:t>în</a:t>
            </a:r>
            <a:r>
              <a:rPr lang="en-GB" sz="1400" dirty="0">
                <a:solidFill>
                  <a:schemeClr val="tx1"/>
                </a:solidFill>
                <a:latin typeface="Times New Roman" panose="02020603050405020304" pitchFamily="18" charset="0"/>
                <a:ea typeface="Calibri" panose="020F0502020204030204" pitchFamily="34" charset="0"/>
              </a:rPr>
              <a:t> </a:t>
            </a:r>
            <a:r>
              <a:rPr lang="en-GB" sz="1400" dirty="0" err="1">
                <a:solidFill>
                  <a:schemeClr val="tx1"/>
                </a:solidFill>
                <a:latin typeface="Times New Roman" panose="02020603050405020304" pitchFamily="18" charset="0"/>
                <a:ea typeface="Calibri" panose="020F0502020204030204" pitchFamily="34" charset="0"/>
              </a:rPr>
              <a:t>procesul</a:t>
            </a:r>
            <a:r>
              <a:rPr lang="en-GB" sz="1400" dirty="0">
                <a:solidFill>
                  <a:schemeClr val="tx1"/>
                </a:solidFill>
                <a:latin typeface="Times New Roman" panose="02020603050405020304" pitchFamily="18" charset="0"/>
                <a:ea typeface="Calibri" panose="020F0502020204030204" pitchFamily="34" charset="0"/>
              </a:rPr>
              <a:t> de </a:t>
            </a:r>
            <a:r>
              <a:rPr lang="en-GB" sz="1400" dirty="0" err="1">
                <a:solidFill>
                  <a:schemeClr val="tx1"/>
                </a:solidFill>
                <a:latin typeface="Times New Roman" panose="02020603050405020304" pitchFamily="18" charset="0"/>
                <a:ea typeface="Calibri" panose="020F0502020204030204" pitchFamily="34" charset="0"/>
              </a:rPr>
              <a:t>descoperire</a:t>
            </a:r>
            <a:r>
              <a:rPr lang="en-GB" sz="1400" dirty="0">
                <a:solidFill>
                  <a:schemeClr val="tx1"/>
                </a:solidFill>
                <a:latin typeface="Times New Roman" panose="02020603050405020304" pitchFamily="18" charset="0"/>
                <a:ea typeface="Calibri" panose="020F0502020204030204" pitchFamily="34" charset="0"/>
              </a:rPr>
              <a:t> </a:t>
            </a:r>
            <a:r>
              <a:rPr lang="en-GB" sz="1400" dirty="0" err="1">
                <a:solidFill>
                  <a:schemeClr val="tx1"/>
                </a:solidFill>
                <a:latin typeface="Times New Roman" panose="02020603050405020304" pitchFamily="18" charset="0"/>
                <a:ea typeface="Calibri" panose="020F0502020204030204" pitchFamily="34" charset="0"/>
              </a:rPr>
              <a:t>antreprenorială</a:t>
            </a:r>
            <a:r>
              <a:rPr lang="en-GB" sz="1400" dirty="0">
                <a:solidFill>
                  <a:schemeClr val="tx1"/>
                </a:solidFill>
                <a:latin typeface="Times New Roman" panose="02020603050405020304" pitchFamily="18" charset="0"/>
                <a:ea typeface="Calibri" panose="020F0502020204030204" pitchFamily="34" charset="0"/>
              </a:rPr>
              <a:t>, cu </a:t>
            </a:r>
            <a:r>
              <a:rPr lang="en-GB" sz="1400" dirty="0" err="1">
                <a:solidFill>
                  <a:schemeClr val="tx1"/>
                </a:solidFill>
                <a:latin typeface="Times New Roman" panose="02020603050405020304" pitchFamily="18" charset="0"/>
                <a:ea typeface="Calibri" panose="020F0502020204030204" pitchFamily="34" charset="0"/>
              </a:rPr>
              <a:t>precădere</a:t>
            </a:r>
            <a:r>
              <a:rPr lang="en-GB" sz="1400" dirty="0">
                <a:solidFill>
                  <a:schemeClr val="tx1"/>
                </a:solidFill>
                <a:latin typeface="Times New Roman" panose="02020603050405020304" pitchFamily="18" charset="0"/>
                <a:ea typeface="Calibri" panose="020F0502020204030204" pitchFamily="34" charset="0"/>
              </a:rPr>
              <a:t> </a:t>
            </a:r>
            <a:r>
              <a:rPr lang="en-GB" sz="1400" dirty="0" err="1">
                <a:solidFill>
                  <a:schemeClr val="tx1"/>
                </a:solidFill>
                <a:latin typeface="Times New Roman" panose="02020603050405020304" pitchFamily="18" charset="0"/>
                <a:ea typeface="Calibri" panose="020F0502020204030204" pitchFamily="34" charset="0"/>
              </a:rPr>
              <a:t>pentru</a:t>
            </a:r>
            <a:r>
              <a:rPr lang="en-GB" sz="1400" dirty="0">
                <a:solidFill>
                  <a:schemeClr val="tx1"/>
                </a:solidFill>
                <a:latin typeface="Times New Roman" panose="02020603050405020304" pitchFamily="18" charset="0"/>
                <a:ea typeface="Calibri" panose="020F0502020204030204" pitchFamily="34" charset="0"/>
              </a:rPr>
              <a:t> IMM-</a:t>
            </a:r>
            <a:r>
              <a:rPr lang="en-GB" sz="1400" dirty="0" err="1">
                <a:solidFill>
                  <a:schemeClr val="tx1"/>
                </a:solidFill>
                <a:latin typeface="Times New Roman" panose="02020603050405020304" pitchFamily="18" charset="0"/>
                <a:ea typeface="Calibri" panose="020F0502020204030204" pitchFamily="34" charset="0"/>
              </a:rPr>
              <a:t>uri</a:t>
            </a:r>
            <a:r>
              <a:rPr lang="en-GB" sz="1400" dirty="0">
                <a:solidFill>
                  <a:schemeClr val="tx1"/>
                </a:solidFill>
                <a:latin typeface="Times New Roman" panose="02020603050405020304" pitchFamily="18" charset="0"/>
                <a:ea typeface="Calibri" panose="020F0502020204030204" pitchFamily="34" charset="0"/>
              </a:rPr>
              <a:t> pe </a:t>
            </a:r>
            <a:r>
              <a:rPr lang="en-GB" sz="1400" dirty="0" err="1">
                <a:solidFill>
                  <a:schemeClr val="tx1"/>
                </a:solidFill>
                <a:latin typeface="Times New Roman" panose="02020603050405020304" pitchFamily="18" charset="0"/>
                <a:ea typeface="Calibri" panose="020F0502020204030204" pitchFamily="34" charset="0"/>
              </a:rPr>
              <a:t>teme</a:t>
            </a:r>
            <a:r>
              <a:rPr lang="en-GB" sz="1400" dirty="0">
                <a:solidFill>
                  <a:schemeClr val="tx1"/>
                </a:solidFill>
                <a:latin typeface="Times New Roman" panose="02020603050405020304" pitchFamily="18" charset="0"/>
                <a:ea typeface="Calibri" panose="020F0502020204030204" pitchFamily="34" charset="0"/>
              </a:rPr>
              <a:t> cum </a:t>
            </a:r>
            <a:r>
              <a:rPr lang="en-GB" sz="1400" dirty="0" err="1">
                <a:solidFill>
                  <a:schemeClr val="tx1"/>
                </a:solidFill>
                <a:latin typeface="Times New Roman" panose="02020603050405020304" pitchFamily="18" charset="0"/>
                <a:ea typeface="Calibri" panose="020F0502020204030204" pitchFamily="34" charset="0"/>
              </a:rPr>
              <a:t>ar</a:t>
            </a:r>
            <a:r>
              <a:rPr lang="en-GB" sz="1400" dirty="0">
                <a:solidFill>
                  <a:schemeClr val="tx1"/>
                </a:solidFill>
                <a:latin typeface="Times New Roman" panose="02020603050405020304" pitchFamily="18" charset="0"/>
                <a:ea typeface="Calibri" panose="020F0502020204030204" pitchFamily="34" charset="0"/>
              </a:rPr>
              <a:t> fi </a:t>
            </a:r>
            <a:r>
              <a:rPr lang="en-GB" sz="1400" dirty="0" err="1">
                <a:solidFill>
                  <a:schemeClr val="tx1"/>
                </a:solidFill>
                <a:latin typeface="Times New Roman" panose="02020603050405020304" pitchFamily="18" charset="0"/>
                <a:ea typeface="Calibri" panose="020F0502020204030204" pitchFamily="34" charset="0"/>
              </a:rPr>
              <a:t>managemenul</a:t>
            </a:r>
            <a:r>
              <a:rPr lang="en-GB" sz="1400" dirty="0">
                <a:solidFill>
                  <a:schemeClr val="tx1"/>
                </a:solidFill>
                <a:latin typeface="Times New Roman" panose="02020603050405020304" pitchFamily="18" charset="0"/>
                <a:ea typeface="Calibri" panose="020F0502020204030204" pitchFamily="34" charset="0"/>
              </a:rPr>
              <a:t> </a:t>
            </a:r>
            <a:r>
              <a:rPr lang="en-GB" sz="1400" dirty="0" err="1">
                <a:solidFill>
                  <a:schemeClr val="tx1"/>
                </a:solidFill>
                <a:latin typeface="Times New Roman" panose="02020603050405020304" pitchFamily="18" charset="0"/>
                <a:ea typeface="Calibri" panose="020F0502020204030204" pitchFamily="34" charset="0"/>
              </a:rPr>
              <a:t>inovării</a:t>
            </a:r>
            <a:r>
              <a:rPr lang="en-GB" sz="1400" dirty="0">
                <a:solidFill>
                  <a:schemeClr val="tx1"/>
                </a:solidFill>
                <a:latin typeface="Times New Roman" panose="02020603050405020304" pitchFamily="18" charset="0"/>
                <a:ea typeface="Calibri" panose="020F0502020204030204" pitchFamily="34" charset="0"/>
              </a:rPr>
              <a:t>, </a:t>
            </a:r>
            <a:r>
              <a:rPr lang="en-GB" sz="1400" dirty="0" err="1">
                <a:solidFill>
                  <a:schemeClr val="tx1"/>
                </a:solidFill>
                <a:latin typeface="Times New Roman" panose="02020603050405020304" pitchFamily="18" charset="0"/>
                <a:ea typeface="Calibri" panose="020F0502020204030204" pitchFamily="34" charset="0"/>
              </a:rPr>
              <a:t>antreprenoriat</a:t>
            </a:r>
            <a:r>
              <a:rPr lang="en-GB" sz="1400" dirty="0">
                <a:solidFill>
                  <a:schemeClr val="tx1"/>
                </a:solidFill>
                <a:latin typeface="Times New Roman" panose="02020603050405020304" pitchFamily="18" charset="0"/>
                <a:ea typeface="Calibri" panose="020F0502020204030204" pitchFamily="34" charset="0"/>
              </a:rPr>
              <a:t>, </a:t>
            </a:r>
            <a:r>
              <a:rPr lang="en-GB" sz="1400" dirty="0" err="1">
                <a:solidFill>
                  <a:schemeClr val="tx1"/>
                </a:solidFill>
                <a:latin typeface="Times New Roman" panose="02020603050405020304" pitchFamily="18" charset="0"/>
                <a:ea typeface="Calibri" panose="020F0502020204030204" pitchFamily="34" charset="0"/>
              </a:rPr>
              <a:t>tranziție</a:t>
            </a:r>
            <a:r>
              <a:rPr lang="en-GB" sz="1400" dirty="0">
                <a:solidFill>
                  <a:schemeClr val="tx1"/>
                </a:solidFill>
                <a:latin typeface="Times New Roman" panose="02020603050405020304" pitchFamily="18" charset="0"/>
                <a:ea typeface="Calibri" panose="020F0502020204030204" pitchFamily="34" charset="0"/>
              </a:rPr>
              <a:t> </a:t>
            </a:r>
            <a:r>
              <a:rPr lang="en-GB" sz="1400" dirty="0" err="1">
                <a:solidFill>
                  <a:schemeClr val="tx1"/>
                </a:solidFill>
                <a:latin typeface="Times New Roman" panose="02020603050405020304" pitchFamily="18" charset="0"/>
                <a:ea typeface="Calibri" panose="020F0502020204030204" pitchFamily="34" charset="0"/>
              </a:rPr>
              <a:t>industrială</a:t>
            </a:r>
            <a:r>
              <a:rPr lang="en-GB" sz="1400" dirty="0">
                <a:solidFill>
                  <a:schemeClr val="tx1"/>
                </a:solidFill>
                <a:latin typeface="Times New Roman" panose="02020603050405020304" pitchFamily="18" charset="0"/>
                <a:ea typeface="Calibri" panose="020F0502020204030204" pitchFamily="34" charset="0"/>
              </a:rPr>
              <a:t>, transfer </a:t>
            </a:r>
            <a:r>
              <a:rPr lang="en-GB" sz="1400" dirty="0" err="1">
                <a:solidFill>
                  <a:schemeClr val="tx1"/>
                </a:solidFill>
                <a:latin typeface="Times New Roman" panose="02020603050405020304" pitchFamily="18" charset="0"/>
                <a:ea typeface="Calibri" panose="020F0502020204030204" pitchFamily="34" charset="0"/>
              </a:rPr>
              <a:t>tehnologic</a:t>
            </a:r>
            <a:r>
              <a:rPr lang="en-GB" sz="1400" dirty="0">
                <a:solidFill>
                  <a:schemeClr val="tx1"/>
                </a:solidFill>
                <a:latin typeface="Times New Roman" panose="02020603050405020304" pitchFamily="18" charset="0"/>
                <a:ea typeface="Calibri" panose="020F0502020204030204" pitchFamily="34" charset="0"/>
              </a:rPr>
              <a:t>, </a:t>
            </a:r>
            <a:r>
              <a:rPr lang="en-GB" sz="1400" dirty="0" err="1">
                <a:solidFill>
                  <a:schemeClr val="tx1"/>
                </a:solidFill>
                <a:latin typeface="Times New Roman" panose="02020603050405020304" pitchFamily="18" charset="0"/>
                <a:ea typeface="Calibri" panose="020F0502020204030204" pitchFamily="34" charset="0"/>
              </a:rPr>
              <a:t>tehnologiile</a:t>
            </a:r>
            <a:r>
              <a:rPr lang="en-GB" sz="1400" dirty="0">
                <a:solidFill>
                  <a:schemeClr val="tx1"/>
                </a:solidFill>
                <a:latin typeface="Times New Roman" panose="02020603050405020304" pitchFamily="18" charset="0"/>
                <a:ea typeface="Calibri" panose="020F0502020204030204" pitchFamily="34" charset="0"/>
              </a:rPr>
              <a:t> </a:t>
            </a:r>
            <a:r>
              <a:rPr lang="en-GB" sz="1400" dirty="0" err="1">
                <a:solidFill>
                  <a:schemeClr val="tx1"/>
                </a:solidFill>
                <a:latin typeface="Times New Roman" panose="02020603050405020304" pitchFamily="18" charset="0"/>
                <a:ea typeface="Calibri" panose="020F0502020204030204" pitchFamily="34" charset="0"/>
              </a:rPr>
              <a:t>avansate</a:t>
            </a:r>
            <a:r>
              <a:rPr lang="en-GB" sz="1400" dirty="0">
                <a:solidFill>
                  <a:schemeClr val="tx1"/>
                </a:solidFill>
                <a:latin typeface="Times New Roman" panose="02020603050405020304" pitchFamily="18" charset="0"/>
                <a:ea typeface="Calibri" panose="020F0502020204030204" pitchFamily="34" charset="0"/>
              </a:rPr>
              <a:t>, </a:t>
            </a:r>
            <a:r>
              <a:rPr lang="en-GB" sz="1400" dirty="0" err="1">
                <a:solidFill>
                  <a:schemeClr val="tx1"/>
                </a:solidFill>
                <a:latin typeface="Times New Roman" panose="02020603050405020304" pitchFamily="18" charset="0"/>
                <a:ea typeface="Calibri" panose="020F0502020204030204" pitchFamily="34" charset="0"/>
              </a:rPr>
              <a:t>proprietate</a:t>
            </a:r>
            <a:r>
              <a:rPr lang="en-GB" sz="1400" dirty="0">
                <a:solidFill>
                  <a:schemeClr val="tx1"/>
                </a:solidFill>
                <a:latin typeface="Times New Roman" panose="02020603050405020304" pitchFamily="18" charset="0"/>
                <a:ea typeface="Calibri" panose="020F0502020204030204" pitchFamily="34" charset="0"/>
              </a:rPr>
              <a:t> </a:t>
            </a:r>
            <a:r>
              <a:rPr lang="en-GB" sz="1400" dirty="0" err="1">
                <a:solidFill>
                  <a:schemeClr val="tx1"/>
                </a:solidFill>
                <a:latin typeface="Times New Roman" panose="02020603050405020304" pitchFamily="18" charset="0"/>
                <a:ea typeface="Calibri" panose="020F0502020204030204" pitchFamily="34" charset="0"/>
              </a:rPr>
              <a:t>intelectuală</a:t>
            </a:r>
            <a:r>
              <a:rPr lang="en-GB" sz="1400" dirty="0">
                <a:solidFill>
                  <a:schemeClr val="tx1"/>
                </a:solidFill>
                <a:latin typeface="Times New Roman" panose="02020603050405020304" pitchFamily="18" charset="0"/>
                <a:ea typeface="Calibri" panose="020F0502020204030204" pitchFamily="34" charset="0"/>
              </a:rPr>
              <a:t>, etc</a:t>
            </a:r>
            <a:r>
              <a:rPr lang="ro-RO" sz="1400" dirty="0">
                <a:solidFill>
                  <a:schemeClr val="tx1"/>
                </a:solidFill>
                <a:latin typeface="Times New Roman" panose="02020603050405020304" pitchFamily="18" charset="0"/>
                <a:ea typeface="Calibri" panose="020F0502020204030204" pitchFamily="34" charset="0"/>
              </a:rPr>
              <a:t>, </a:t>
            </a:r>
            <a:r>
              <a:rPr lang="en-GB" sz="1400" dirty="0">
                <a:solidFill>
                  <a:schemeClr val="tx1"/>
                </a:solidFill>
                <a:latin typeface="Times New Roman" panose="02020603050405020304" pitchFamily="18" charset="0"/>
                <a:ea typeface="Calibri" panose="020F0502020204030204" pitchFamily="34" charset="0"/>
              </a:rPr>
              <a:t>(</a:t>
            </a:r>
            <a:r>
              <a:rPr lang="en-GB" sz="1400" dirty="0" err="1">
                <a:solidFill>
                  <a:schemeClr val="tx1"/>
                </a:solidFill>
                <a:latin typeface="Times New Roman" panose="02020603050405020304" pitchFamily="18" charset="0"/>
                <a:ea typeface="Calibri" panose="020F0502020204030204" pitchFamily="34" charset="0"/>
              </a:rPr>
              <a:t>inclusiv</a:t>
            </a:r>
            <a:r>
              <a:rPr lang="en-GB" sz="1400" dirty="0">
                <a:solidFill>
                  <a:schemeClr val="tx1"/>
                </a:solidFill>
                <a:latin typeface="Times New Roman" panose="02020603050405020304" pitchFamily="18" charset="0"/>
                <a:ea typeface="Calibri" panose="020F0502020204030204" pitchFamily="34" charset="0"/>
              </a:rPr>
              <a:t> </a:t>
            </a:r>
            <a:r>
              <a:rPr lang="en-GB" sz="1400" dirty="0" err="1">
                <a:solidFill>
                  <a:schemeClr val="tx1"/>
                </a:solidFill>
                <a:latin typeface="Times New Roman" panose="02020603050405020304" pitchFamily="18" charset="0"/>
                <a:ea typeface="Calibri" panose="020F0502020204030204" pitchFamily="34" charset="0"/>
              </a:rPr>
              <a:t>maparea</a:t>
            </a:r>
            <a:r>
              <a:rPr lang="en-GB" sz="1400" dirty="0">
                <a:solidFill>
                  <a:schemeClr val="tx1"/>
                </a:solidFill>
                <a:latin typeface="Times New Roman" panose="02020603050405020304" pitchFamily="18" charset="0"/>
                <a:ea typeface="Calibri" panose="020F0502020204030204" pitchFamily="34" charset="0"/>
              </a:rPr>
              <a:t> </a:t>
            </a:r>
            <a:r>
              <a:rPr lang="en-GB" sz="1400" dirty="0" err="1">
                <a:solidFill>
                  <a:schemeClr val="tx1"/>
                </a:solidFill>
                <a:latin typeface="Times New Roman" panose="02020603050405020304" pitchFamily="18" charset="0"/>
                <a:ea typeface="Calibri" panose="020F0502020204030204" pitchFamily="34" charset="0"/>
              </a:rPr>
              <a:t>nevoilor</a:t>
            </a:r>
            <a:r>
              <a:rPr lang="en-GB" sz="1400" dirty="0">
                <a:solidFill>
                  <a:schemeClr val="tx1"/>
                </a:solidFill>
                <a:latin typeface="Times New Roman" panose="02020603050405020304" pitchFamily="18" charset="0"/>
                <a:ea typeface="Calibri" panose="020F0502020204030204" pitchFamily="34" charset="0"/>
              </a:rPr>
              <a:t> de </a:t>
            </a:r>
            <a:r>
              <a:rPr lang="en-GB" sz="1400" dirty="0" err="1">
                <a:solidFill>
                  <a:schemeClr val="tx1"/>
                </a:solidFill>
                <a:latin typeface="Times New Roman" panose="02020603050405020304" pitchFamily="18" charset="0"/>
                <a:ea typeface="Calibri" panose="020F0502020204030204" pitchFamily="34" charset="0"/>
              </a:rPr>
              <a:t>formare</a:t>
            </a:r>
            <a:r>
              <a:rPr lang="en-GB" sz="1400" dirty="0">
                <a:solidFill>
                  <a:schemeClr val="tx1"/>
                </a:solidFill>
                <a:latin typeface="Times New Roman" panose="02020603050405020304" pitchFamily="18" charset="0"/>
                <a:ea typeface="Calibri" panose="020F0502020204030204" pitchFamily="34" charset="0"/>
              </a:rPr>
              <a:t>, </a:t>
            </a:r>
            <a:r>
              <a:rPr lang="en-GB" sz="1400" dirty="0" err="1">
                <a:solidFill>
                  <a:schemeClr val="tx1"/>
                </a:solidFill>
                <a:latin typeface="Times New Roman" panose="02020603050405020304" pitchFamily="18" charset="0"/>
                <a:ea typeface="Calibri" panose="020F0502020204030204" pitchFamily="34" charset="0"/>
              </a:rPr>
              <a:t>dezvoltarea</a:t>
            </a:r>
            <a:r>
              <a:rPr lang="en-GB" sz="1400" dirty="0">
                <a:solidFill>
                  <a:schemeClr val="tx1"/>
                </a:solidFill>
                <a:latin typeface="Times New Roman" panose="02020603050405020304" pitchFamily="18" charset="0"/>
                <a:ea typeface="Calibri" panose="020F0502020204030204" pitchFamily="34" charset="0"/>
              </a:rPr>
              <a:t> </a:t>
            </a:r>
            <a:r>
              <a:rPr lang="en-GB" sz="1400" dirty="0" err="1">
                <a:solidFill>
                  <a:schemeClr val="tx1"/>
                </a:solidFill>
                <a:latin typeface="Times New Roman" panose="02020603050405020304" pitchFamily="18" charset="0"/>
                <a:ea typeface="Calibri" panose="020F0502020204030204" pitchFamily="34" charset="0"/>
              </a:rPr>
              <a:t>programului</a:t>
            </a:r>
            <a:r>
              <a:rPr lang="en-GB" sz="1400" dirty="0">
                <a:solidFill>
                  <a:schemeClr val="tx1"/>
                </a:solidFill>
                <a:latin typeface="Times New Roman" panose="02020603050405020304" pitchFamily="18" charset="0"/>
                <a:ea typeface="Calibri" panose="020F0502020204030204" pitchFamily="34" charset="0"/>
              </a:rPr>
              <a:t> de </a:t>
            </a:r>
            <a:r>
              <a:rPr lang="en-GB" sz="1400" dirty="0" err="1">
                <a:solidFill>
                  <a:schemeClr val="tx1"/>
                </a:solidFill>
                <a:latin typeface="Times New Roman" panose="02020603050405020304" pitchFamily="18" charset="0"/>
                <a:ea typeface="Calibri" panose="020F0502020204030204" pitchFamily="34" charset="0"/>
              </a:rPr>
              <a:t>formare</a:t>
            </a:r>
            <a:r>
              <a:rPr lang="en-GB" sz="1400" dirty="0">
                <a:solidFill>
                  <a:schemeClr val="tx1"/>
                </a:solidFill>
                <a:latin typeface="Times New Roman" panose="02020603050405020304" pitchFamily="18" charset="0"/>
                <a:ea typeface="Calibri" panose="020F0502020204030204" pitchFamily="34" charset="0"/>
              </a:rPr>
              <a:t>, </a:t>
            </a:r>
            <a:r>
              <a:rPr lang="en-GB" sz="1400" dirty="0" err="1">
                <a:solidFill>
                  <a:schemeClr val="tx1"/>
                </a:solidFill>
                <a:latin typeface="Times New Roman" panose="02020603050405020304" pitchFamily="18" charset="0"/>
                <a:ea typeface="Calibri" panose="020F0502020204030204" pitchFamily="34" charset="0"/>
              </a:rPr>
              <a:t>implementarea</a:t>
            </a:r>
            <a:r>
              <a:rPr lang="en-GB" sz="1400" dirty="0">
                <a:solidFill>
                  <a:schemeClr val="tx1"/>
                </a:solidFill>
                <a:latin typeface="Times New Roman" panose="02020603050405020304" pitchFamily="18" charset="0"/>
                <a:ea typeface="Calibri" panose="020F0502020204030204" pitchFamily="34" charset="0"/>
              </a:rPr>
              <a:t>, </a:t>
            </a:r>
            <a:r>
              <a:rPr lang="en-GB" sz="1400" dirty="0" err="1">
                <a:solidFill>
                  <a:schemeClr val="tx1"/>
                </a:solidFill>
                <a:latin typeface="Times New Roman" panose="02020603050405020304" pitchFamily="18" charset="0"/>
                <a:ea typeface="Calibri" panose="020F0502020204030204" pitchFamily="34" charset="0"/>
              </a:rPr>
              <a:t>evaluarea</a:t>
            </a:r>
            <a:r>
              <a:rPr lang="en-GB" sz="1400" dirty="0">
                <a:solidFill>
                  <a:schemeClr val="tx1"/>
                </a:solidFill>
                <a:latin typeface="Times New Roman" panose="02020603050405020304" pitchFamily="18" charset="0"/>
                <a:ea typeface="Calibri" panose="020F0502020204030204" pitchFamily="34" charset="0"/>
              </a:rPr>
              <a:t> </a:t>
            </a:r>
            <a:r>
              <a:rPr lang="en-GB" sz="1400" dirty="0" err="1">
                <a:solidFill>
                  <a:schemeClr val="tx1"/>
                </a:solidFill>
                <a:latin typeface="Times New Roman" panose="02020603050405020304" pitchFamily="18" charset="0"/>
                <a:ea typeface="Calibri" panose="020F0502020204030204" pitchFamily="34" charset="0"/>
              </a:rPr>
              <a:t>și</a:t>
            </a:r>
            <a:r>
              <a:rPr lang="en-GB" sz="1400" dirty="0">
                <a:solidFill>
                  <a:schemeClr val="tx1"/>
                </a:solidFill>
                <a:latin typeface="Times New Roman" panose="02020603050405020304" pitchFamily="18" charset="0"/>
                <a:ea typeface="Calibri" panose="020F0502020204030204" pitchFamily="34" charset="0"/>
              </a:rPr>
              <a:t> </a:t>
            </a:r>
            <a:r>
              <a:rPr lang="en-GB" sz="1400" dirty="0" err="1">
                <a:solidFill>
                  <a:schemeClr val="tx1"/>
                </a:solidFill>
                <a:latin typeface="Times New Roman" panose="02020603050405020304" pitchFamily="18" charset="0"/>
                <a:ea typeface="Calibri" panose="020F0502020204030204" pitchFamily="34" charset="0"/>
              </a:rPr>
              <a:t>diseminarea</a:t>
            </a:r>
            <a:r>
              <a:rPr lang="en-GB" sz="1400" dirty="0">
                <a:solidFill>
                  <a:schemeClr val="tx1"/>
                </a:solidFill>
                <a:latin typeface="Times New Roman" panose="02020603050405020304" pitchFamily="18" charset="0"/>
                <a:ea typeface="Calibri" panose="020F0502020204030204" pitchFamily="34" charset="0"/>
              </a:rPr>
              <a:t> </a:t>
            </a:r>
            <a:r>
              <a:rPr lang="en-GB" sz="1400" dirty="0" err="1">
                <a:solidFill>
                  <a:schemeClr val="tx1"/>
                </a:solidFill>
                <a:latin typeface="Times New Roman" panose="02020603050405020304" pitchFamily="18" charset="0"/>
                <a:ea typeface="Calibri" panose="020F0502020204030204" pitchFamily="34" charset="0"/>
              </a:rPr>
              <a:t>rezultatelor</a:t>
            </a:r>
            <a:r>
              <a:rPr lang="en-GB" sz="1400" dirty="0">
                <a:solidFill>
                  <a:schemeClr val="tx1"/>
                </a:solidFill>
                <a:latin typeface="Times New Roman" panose="02020603050405020304" pitchFamily="18" charset="0"/>
                <a:ea typeface="Calibri" panose="020F0502020204030204" pitchFamily="34" charset="0"/>
              </a:rPr>
              <a:t>);</a:t>
            </a:r>
            <a:endParaRPr lang="ro-RO" sz="1400" dirty="0">
              <a:solidFill>
                <a:schemeClr val="tx1"/>
              </a:solidFill>
              <a:latin typeface="Times New Roman" panose="02020603050405020304" pitchFamily="18" charset="0"/>
              <a:ea typeface="Calibri" panose="020F0502020204030204" pitchFamily="34" charset="0"/>
            </a:endParaRPr>
          </a:p>
          <a:p>
            <a:pPr marL="180975" indent="-180975" algn="just">
              <a:lnSpc>
                <a:spcPct val="115000"/>
              </a:lnSpc>
              <a:spcBef>
                <a:spcPts val="600"/>
              </a:spcBef>
              <a:buClrTx/>
              <a:buFont typeface="Arial" panose="020B0604020202020204" pitchFamily="34" charset="0"/>
              <a:buChar char="•"/>
            </a:pPr>
            <a:r>
              <a:rPr lang="ro-RO" sz="1400" dirty="0">
                <a:solidFill>
                  <a:schemeClr val="tx1"/>
                </a:solidFill>
                <a:latin typeface="Times New Roman" panose="02020603050405020304" pitchFamily="18" charset="0"/>
                <a:ea typeface="Calibri" panose="020F0502020204030204" pitchFamily="34" charset="0"/>
              </a:rPr>
              <a:t>creșterea nivelului de competențe (upskilling) a angajaților IMM-urilor;</a:t>
            </a:r>
            <a:endParaRPr lang="en-GB" sz="1400" dirty="0">
              <a:solidFill>
                <a:schemeClr val="tx1"/>
              </a:solidFill>
              <a:latin typeface="Times New Roman" panose="02020603050405020304" pitchFamily="18" charset="0"/>
              <a:ea typeface="Calibri" panose="020F0502020204030204" pitchFamily="34" charset="0"/>
            </a:endParaRPr>
          </a:p>
          <a:p>
            <a:pPr marL="180975" indent="-180975" algn="just">
              <a:lnSpc>
                <a:spcPct val="115000"/>
              </a:lnSpc>
              <a:spcBef>
                <a:spcPts val="600"/>
              </a:spcBef>
              <a:buClrTx/>
              <a:buFont typeface="Arial" panose="020B0604020202020204" pitchFamily="34" charset="0"/>
              <a:buChar char="•"/>
            </a:pPr>
            <a:r>
              <a:rPr lang="ro-RO" sz="14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achiziționarea de servicii de transfer tehnologic specifice, inclusiv formarea de competențe în rândul angajaților EITT acreditate, pentru livrarea si promovarea unor servicii de calitate și pentru rețelizare națională și internațională în domeniile de specializare inteligentă;</a:t>
            </a:r>
            <a:endParaRPr lang="en-GB" sz="1400" dirty="0">
              <a:solidFill>
                <a:schemeClr val="tx1"/>
              </a:solidFill>
              <a:latin typeface="Times New Roman" panose="02020603050405020304" pitchFamily="18" charset="0"/>
              <a:ea typeface="Calibri" panose="020F0502020204030204" pitchFamily="34" charset="0"/>
            </a:endParaRPr>
          </a:p>
          <a:p>
            <a:pPr marL="180975" lvl="0" indent="-180975" algn="just">
              <a:lnSpc>
                <a:spcPct val="115000"/>
              </a:lnSpc>
              <a:spcBef>
                <a:spcPts val="600"/>
              </a:spcBef>
              <a:buClrTx/>
              <a:buFont typeface="Arial" panose="020B0604020202020204" pitchFamily="34" charset="0"/>
              <a:buChar char="•"/>
            </a:pPr>
            <a:r>
              <a:rPr lang="en-GB" sz="1400" dirty="0" err="1">
                <a:solidFill>
                  <a:schemeClr val="tx1"/>
                </a:solidFill>
                <a:latin typeface="Times New Roman" panose="02020603050405020304" pitchFamily="18" charset="0"/>
                <a:ea typeface="Calibri" panose="020F0502020204030204" pitchFamily="34" charset="0"/>
              </a:rPr>
              <a:t>asigurarea</a:t>
            </a:r>
            <a:r>
              <a:rPr lang="en-GB" sz="1400" dirty="0">
                <a:solidFill>
                  <a:schemeClr val="tx1"/>
                </a:solidFill>
                <a:latin typeface="Times New Roman" panose="02020603050405020304" pitchFamily="18" charset="0"/>
                <a:ea typeface="Calibri" panose="020F0502020204030204" pitchFamily="34" charset="0"/>
              </a:rPr>
              <a:t> </a:t>
            </a:r>
            <a:r>
              <a:rPr lang="en-GB" sz="1400" dirty="0" err="1">
                <a:solidFill>
                  <a:schemeClr val="tx1"/>
                </a:solidFill>
                <a:latin typeface="Times New Roman" panose="02020603050405020304" pitchFamily="18" charset="0"/>
                <a:ea typeface="Calibri" panose="020F0502020204030204" pitchFamily="34" charset="0"/>
              </a:rPr>
              <a:t>implementării</a:t>
            </a:r>
            <a:r>
              <a:rPr lang="en-GB" sz="1400" dirty="0">
                <a:solidFill>
                  <a:schemeClr val="tx1"/>
                </a:solidFill>
                <a:latin typeface="Times New Roman" panose="02020603050405020304" pitchFamily="18" charset="0"/>
                <a:ea typeface="Calibri" panose="020F0502020204030204" pitchFamily="34" charset="0"/>
              </a:rPr>
              <a:t> </a:t>
            </a:r>
            <a:r>
              <a:rPr lang="en-GB" sz="1400" dirty="0" err="1">
                <a:solidFill>
                  <a:schemeClr val="tx1"/>
                </a:solidFill>
                <a:latin typeface="Times New Roman" panose="02020603050405020304" pitchFamily="18" charset="0"/>
                <a:ea typeface="Calibri" panose="020F0502020204030204" pitchFamily="34" charset="0"/>
              </a:rPr>
              <a:t>Mecanismului</a:t>
            </a:r>
            <a:r>
              <a:rPr lang="en-GB" sz="1400" dirty="0">
                <a:solidFill>
                  <a:schemeClr val="tx1"/>
                </a:solidFill>
                <a:latin typeface="Times New Roman" panose="02020603050405020304" pitchFamily="18" charset="0"/>
                <a:ea typeface="Calibri" panose="020F0502020204030204" pitchFamily="34" charset="0"/>
              </a:rPr>
              <a:t> de </a:t>
            </a:r>
            <a:r>
              <a:rPr lang="en-GB" sz="1400" dirty="0" err="1">
                <a:solidFill>
                  <a:schemeClr val="tx1"/>
                </a:solidFill>
                <a:latin typeface="Times New Roman" panose="02020603050405020304" pitchFamily="18" charset="0"/>
                <a:ea typeface="Calibri" panose="020F0502020204030204" pitchFamily="34" charset="0"/>
              </a:rPr>
              <a:t>Descoperire</a:t>
            </a:r>
            <a:r>
              <a:rPr lang="en-GB" sz="1400" dirty="0">
                <a:solidFill>
                  <a:schemeClr val="tx1"/>
                </a:solidFill>
                <a:latin typeface="Times New Roman" panose="02020603050405020304" pitchFamily="18" charset="0"/>
                <a:ea typeface="Calibri" panose="020F0502020204030204" pitchFamily="34" charset="0"/>
              </a:rPr>
              <a:t> </a:t>
            </a:r>
            <a:r>
              <a:rPr lang="en-GB" sz="1400" dirty="0" err="1">
                <a:solidFill>
                  <a:schemeClr val="tx1"/>
                </a:solidFill>
                <a:latin typeface="Times New Roman" panose="02020603050405020304" pitchFamily="18" charset="0"/>
                <a:ea typeface="Calibri" panose="020F0502020204030204" pitchFamily="34" charset="0"/>
              </a:rPr>
              <a:t>Antreprenorială</a:t>
            </a:r>
            <a:r>
              <a:rPr lang="en-GB" sz="1400" dirty="0">
                <a:solidFill>
                  <a:schemeClr val="tx1"/>
                </a:solidFill>
                <a:latin typeface="Times New Roman" panose="02020603050405020304" pitchFamily="18" charset="0"/>
                <a:ea typeface="Calibri" panose="020F0502020204030204" pitchFamily="34" charset="0"/>
              </a:rPr>
              <a:t> (MDA) </a:t>
            </a:r>
            <a:r>
              <a:rPr lang="en-GB" sz="1400" dirty="0" err="1">
                <a:solidFill>
                  <a:schemeClr val="tx1"/>
                </a:solidFill>
                <a:latin typeface="Times New Roman" panose="02020603050405020304" pitchFamily="18" charset="0"/>
                <a:ea typeface="Calibri" panose="020F0502020204030204" pitchFamily="34" charset="0"/>
              </a:rPr>
              <a:t>și</a:t>
            </a:r>
            <a:r>
              <a:rPr lang="en-GB" sz="1400" dirty="0">
                <a:solidFill>
                  <a:schemeClr val="tx1"/>
                </a:solidFill>
                <a:latin typeface="Times New Roman" panose="02020603050405020304" pitchFamily="18" charset="0"/>
                <a:ea typeface="Calibri" panose="020F0502020204030204" pitchFamily="34" charset="0"/>
              </a:rPr>
              <a:t> a </a:t>
            </a:r>
            <a:r>
              <a:rPr lang="en-GB" sz="1400" dirty="0" err="1">
                <a:solidFill>
                  <a:schemeClr val="tx1"/>
                </a:solidFill>
                <a:latin typeface="Times New Roman" panose="02020603050405020304" pitchFamily="18" charset="0"/>
                <a:ea typeface="Calibri" panose="020F0502020204030204" pitchFamily="34" charset="0"/>
              </a:rPr>
              <a:t>capacității</a:t>
            </a:r>
            <a:r>
              <a:rPr lang="en-GB" sz="1400" dirty="0">
                <a:solidFill>
                  <a:schemeClr val="tx1"/>
                </a:solidFill>
                <a:latin typeface="Times New Roman" panose="02020603050405020304" pitchFamily="18" charset="0"/>
                <a:ea typeface="Calibri" panose="020F0502020204030204" pitchFamily="34" charset="0"/>
              </a:rPr>
              <a:t> administrative a </a:t>
            </a:r>
            <a:r>
              <a:rPr lang="en-GB" sz="1400" dirty="0" err="1">
                <a:solidFill>
                  <a:schemeClr val="tx1"/>
                </a:solidFill>
                <a:latin typeface="Times New Roman" panose="02020603050405020304" pitchFamily="18" charset="0"/>
                <a:ea typeface="Calibri" panose="020F0502020204030204" pitchFamily="34" charset="0"/>
              </a:rPr>
              <a:t>actorilor</a:t>
            </a:r>
            <a:r>
              <a:rPr lang="en-GB" sz="1400" dirty="0">
                <a:solidFill>
                  <a:schemeClr val="tx1"/>
                </a:solidFill>
                <a:latin typeface="Times New Roman" panose="02020603050405020304" pitchFamily="18" charset="0"/>
                <a:ea typeface="Calibri" panose="020F0502020204030204" pitchFamily="34" charset="0"/>
              </a:rPr>
              <a:t> </a:t>
            </a:r>
            <a:r>
              <a:rPr lang="en-GB" sz="1400" dirty="0" err="1">
                <a:solidFill>
                  <a:schemeClr val="tx1"/>
                </a:solidFill>
                <a:latin typeface="Times New Roman" panose="02020603050405020304" pitchFamily="18" charset="0"/>
                <a:ea typeface="Calibri" panose="020F0502020204030204" pitchFamily="34" charset="0"/>
              </a:rPr>
              <a:t>regionali</a:t>
            </a:r>
            <a:r>
              <a:rPr lang="en-GB" sz="1400" dirty="0">
                <a:solidFill>
                  <a:schemeClr val="tx1"/>
                </a:solidFill>
                <a:latin typeface="Times New Roman" panose="02020603050405020304" pitchFamily="18" charset="0"/>
                <a:ea typeface="Calibri" panose="020F0502020204030204" pitchFamily="34" charset="0"/>
              </a:rPr>
              <a:t> </a:t>
            </a:r>
            <a:r>
              <a:rPr lang="en-GB" sz="1400" dirty="0" err="1">
                <a:solidFill>
                  <a:schemeClr val="tx1"/>
                </a:solidFill>
                <a:latin typeface="Times New Roman" panose="02020603050405020304" pitchFamily="18" charset="0"/>
                <a:ea typeface="Calibri" panose="020F0502020204030204" pitchFamily="34" charset="0"/>
              </a:rPr>
              <a:t>implicați</a:t>
            </a:r>
            <a:r>
              <a:rPr lang="en-GB" sz="1400" dirty="0">
                <a:solidFill>
                  <a:schemeClr val="tx1"/>
                </a:solidFill>
                <a:latin typeface="Times New Roman" panose="02020603050405020304" pitchFamily="18" charset="0"/>
                <a:ea typeface="Calibri" panose="020F0502020204030204" pitchFamily="34" charset="0"/>
              </a:rPr>
              <a:t> </a:t>
            </a:r>
            <a:r>
              <a:rPr lang="en-GB" sz="1400" dirty="0" err="1">
                <a:solidFill>
                  <a:schemeClr val="tx1"/>
                </a:solidFill>
                <a:latin typeface="Times New Roman" panose="02020603050405020304" pitchFamily="18" charset="0"/>
                <a:ea typeface="Calibri" panose="020F0502020204030204" pitchFamily="34" charset="0"/>
              </a:rPr>
              <a:t>în</a:t>
            </a:r>
            <a:r>
              <a:rPr lang="en-GB" sz="1400" dirty="0">
                <a:solidFill>
                  <a:schemeClr val="tx1"/>
                </a:solidFill>
                <a:latin typeface="Times New Roman" panose="02020603050405020304" pitchFamily="18" charset="0"/>
                <a:ea typeface="Calibri" panose="020F0502020204030204" pitchFamily="34" charset="0"/>
              </a:rPr>
              <a:t> </a:t>
            </a:r>
            <a:r>
              <a:rPr lang="en-GB" sz="1400" dirty="0" err="1">
                <a:solidFill>
                  <a:schemeClr val="tx1"/>
                </a:solidFill>
                <a:latin typeface="Times New Roman" panose="02020603050405020304" pitchFamily="18" charset="0"/>
                <a:ea typeface="Calibri" panose="020F0502020204030204" pitchFamily="34" charset="0"/>
              </a:rPr>
              <a:t>elaborarea</a:t>
            </a:r>
            <a:r>
              <a:rPr lang="en-GB" sz="1400" dirty="0">
                <a:solidFill>
                  <a:schemeClr val="tx1"/>
                </a:solidFill>
                <a:latin typeface="Times New Roman" panose="02020603050405020304" pitchFamily="18" charset="0"/>
                <a:ea typeface="Calibri" panose="020F0502020204030204" pitchFamily="34" charset="0"/>
              </a:rPr>
              <a:t>, </a:t>
            </a:r>
            <a:r>
              <a:rPr lang="en-GB" sz="1400" dirty="0" err="1">
                <a:solidFill>
                  <a:schemeClr val="tx1"/>
                </a:solidFill>
                <a:latin typeface="Times New Roman" panose="02020603050405020304" pitchFamily="18" charset="0"/>
                <a:ea typeface="Calibri" panose="020F0502020204030204" pitchFamily="34" charset="0"/>
              </a:rPr>
              <a:t>implementarea</a:t>
            </a:r>
            <a:r>
              <a:rPr lang="en-GB" sz="1400" dirty="0">
                <a:solidFill>
                  <a:schemeClr val="tx1"/>
                </a:solidFill>
                <a:latin typeface="Times New Roman" panose="02020603050405020304" pitchFamily="18" charset="0"/>
                <a:ea typeface="Calibri" panose="020F0502020204030204" pitchFamily="34" charset="0"/>
              </a:rPr>
              <a:t>, </a:t>
            </a:r>
            <a:r>
              <a:rPr lang="en-GB" sz="1400" dirty="0" err="1">
                <a:solidFill>
                  <a:schemeClr val="tx1"/>
                </a:solidFill>
                <a:latin typeface="Times New Roman" panose="02020603050405020304" pitchFamily="18" charset="0"/>
                <a:ea typeface="Calibri" panose="020F0502020204030204" pitchFamily="34" charset="0"/>
              </a:rPr>
              <a:t>monitorizarea</a:t>
            </a:r>
            <a:r>
              <a:rPr lang="en-GB" sz="1400" dirty="0">
                <a:solidFill>
                  <a:schemeClr val="tx1"/>
                </a:solidFill>
                <a:latin typeface="Times New Roman" panose="02020603050405020304" pitchFamily="18" charset="0"/>
                <a:ea typeface="Calibri" panose="020F0502020204030204" pitchFamily="34" charset="0"/>
              </a:rPr>
              <a:t>, </a:t>
            </a:r>
            <a:r>
              <a:rPr lang="en-GB" sz="1400" dirty="0" err="1">
                <a:solidFill>
                  <a:schemeClr val="tx1"/>
                </a:solidFill>
                <a:latin typeface="Times New Roman" panose="02020603050405020304" pitchFamily="18" charset="0"/>
                <a:ea typeface="Calibri" panose="020F0502020204030204" pitchFamily="34" charset="0"/>
              </a:rPr>
              <a:t>evaluarea</a:t>
            </a:r>
            <a:r>
              <a:rPr lang="en-GB" sz="1400" dirty="0">
                <a:solidFill>
                  <a:schemeClr val="tx1"/>
                </a:solidFill>
                <a:latin typeface="Times New Roman" panose="02020603050405020304" pitchFamily="18" charset="0"/>
                <a:ea typeface="Calibri" panose="020F0502020204030204" pitchFamily="34" charset="0"/>
              </a:rPr>
              <a:t> </a:t>
            </a:r>
            <a:r>
              <a:rPr lang="en-GB" sz="1400" dirty="0" err="1">
                <a:solidFill>
                  <a:schemeClr val="tx1"/>
                </a:solidFill>
                <a:latin typeface="Times New Roman" panose="02020603050405020304" pitchFamily="18" charset="0"/>
                <a:ea typeface="Calibri" panose="020F0502020204030204" pitchFamily="34" charset="0"/>
              </a:rPr>
              <a:t>și</a:t>
            </a:r>
            <a:r>
              <a:rPr lang="en-GB" sz="1400" dirty="0">
                <a:solidFill>
                  <a:schemeClr val="tx1"/>
                </a:solidFill>
                <a:latin typeface="Times New Roman" panose="02020603050405020304" pitchFamily="18" charset="0"/>
                <a:ea typeface="Calibri" panose="020F0502020204030204" pitchFamily="34" charset="0"/>
              </a:rPr>
              <a:t> </a:t>
            </a:r>
            <a:r>
              <a:rPr lang="en-GB" sz="1400" dirty="0" err="1">
                <a:solidFill>
                  <a:schemeClr val="tx1"/>
                </a:solidFill>
                <a:latin typeface="Times New Roman" panose="02020603050405020304" pitchFamily="18" charset="0"/>
                <a:ea typeface="Calibri" panose="020F0502020204030204" pitchFamily="34" charset="0"/>
              </a:rPr>
              <a:t>revizuirea</a:t>
            </a:r>
            <a:r>
              <a:rPr lang="en-GB" sz="1400" dirty="0">
                <a:solidFill>
                  <a:schemeClr val="tx1"/>
                </a:solidFill>
                <a:latin typeface="Times New Roman" panose="02020603050405020304" pitchFamily="18" charset="0"/>
                <a:ea typeface="Calibri" panose="020F0502020204030204" pitchFamily="34" charset="0"/>
              </a:rPr>
              <a:t> </a:t>
            </a:r>
            <a:r>
              <a:rPr lang="en-GB" sz="1400" dirty="0" err="1">
                <a:solidFill>
                  <a:schemeClr val="tx1"/>
                </a:solidFill>
                <a:latin typeface="Times New Roman" panose="02020603050405020304" pitchFamily="18" charset="0"/>
                <a:ea typeface="Calibri" panose="020F0502020204030204" pitchFamily="34" charset="0"/>
              </a:rPr>
              <a:t>strategiilor</a:t>
            </a:r>
            <a:r>
              <a:rPr lang="en-GB" sz="1400" dirty="0">
                <a:solidFill>
                  <a:schemeClr val="tx1"/>
                </a:solidFill>
                <a:latin typeface="Times New Roman" panose="02020603050405020304" pitchFamily="18" charset="0"/>
                <a:ea typeface="Calibri" panose="020F0502020204030204" pitchFamily="34" charset="0"/>
              </a:rPr>
              <a:t> de </a:t>
            </a:r>
            <a:r>
              <a:rPr lang="en-GB" sz="1400" dirty="0" err="1">
                <a:solidFill>
                  <a:schemeClr val="tx1"/>
                </a:solidFill>
                <a:latin typeface="Times New Roman" panose="02020603050405020304" pitchFamily="18" charset="0"/>
                <a:ea typeface="Calibri" panose="020F0502020204030204" pitchFamily="34" charset="0"/>
              </a:rPr>
              <a:t>specializare</a:t>
            </a:r>
            <a:r>
              <a:rPr lang="en-GB" sz="1400" dirty="0">
                <a:solidFill>
                  <a:schemeClr val="tx1"/>
                </a:solidFill>
                <a:latin typeface="Times New Roman" panose="02020603050405020304" pitchFamily="18" charset="0"/>
                <a:ea typeface="Calibri" panose="020F0502020204030204" pitchFamily="34" charset="0"/>
              </a:rPr>
              <a:t> </a:t>
            </a:r>
            <a:r>
              <a:rPr lang="en-GB" sz="1400" dirty="0" err="1">
                <a:solidFill>
                  <a:schemeClr val="tx1"/>
                </a:solidFill>
                <a:latin typeface="Times New Roman" panose="02020603050405020304" pitchFamily="18" charset="0"/>
                <a:ea typeface="Calibri" panose="020F0502020204030204" pitchFamily="34" charset="0"/>
              </a:rPr>
              <a:t>inteligentă</a:t>
            </a:r>
            <a:r>
              <a:rPr lang="en-GB" sz="1400" dirty="0">
                <a:solidFill>
                  <a:schemeClr val="tx1"/>
                </a:solidFill>
                <a:latin typeface="Times New Roman" panose="02020603050405020304" pitchFamily="18" charset="0"/>
                <a:ea typeface="Calibri" panose="020F0502020204030204" pitchFamily="34" charset="0"/>
              </a:rPr>
              <a:t> </a:t>
            </a:r>
            <a:r>
              <a:rPr lang="en-GB" sz="1400" dirty="0" err="1">
                <a:solidFill>
                  <a:schemeClr val="tx1"/>
                </a:solidFill>
                <a:latin typeface="Times New Roman" panose="02020603050405020304" pitchFamily="18" charset="0"/>
                <a:ea typeface="Calibri" panose="020F0502020204030204" pitchFamily="34" charset="0"/>
              </a:rPr>
              <a:t>și</a:t>
            </a:r>
            <a:r>
              <a:rPr lang="en-GB" sz="1400" dirty="0">
                <a:solidFill>
                  <a:schemeClr val="tx1"/>
                </a:solidFill>
                <a:latin typeface="Times New Roman" panose="02020603050405020304" pitchFamily="18" charset="0"/>
                <a:ea typeface="Calibri" panose="020F0502020204030204" pitchFamily="34" charset="0"/>
              </a:rPr>
              <a:t> de </a:t>
            </a:r>
            <a:r>
              <a:rPr lang="en-GB" sz="1400" dirty="0" err="1">
                <a:solidFill>
                  <a:schemeClr val="tx1"/>
                </a:solidFill>
                <a:latin typeface="Times New Roman" panose="02020603050405020304" pitchFamily="18" charset="0"/>
                <a:ea typeface="Calibri" panose="020F0502020204030204" pitchFamily="34" charset="0"/>
              </a:rPr>
              <a:t>operationalizare</a:t>
            </a:r>
            <a:r>
              <a:rPr lang="en-GB" sz="1400" dirty="0">
                <a:solidFill>
                  <a:schemeClr val="tx1"/>
                </a:solidFill>
                <a:latin typeface="Times New Roman" panose="02020603050405020304" pitchFamily="18" charset="0"/>
                <a:ea typeface="Calibri" panose="020F0502020204030204" pitchFamily="34" charset="0"/>
              </a:rPr>
              <a:t> a </a:t>
            </a:r>
            <a:r>
              <a:rPr lang="en-GB" sz="1400" dirty="0" err="1">
                <a:solidFill>
                  <a:schemeClr val="tx1"/>
                </a:solidFill>
                <a:latin typeface="Times New Roman" panose="02020603050405020304" pitchFamily="18" charset="0"/>
                <a:ea typeface="Calibri" panose="020F0502020204030204" pitchFamily="34" charset="0"/>
              </a:rPr>
              <a:t>propunerilor</a:t>
            </a:r>
            <a:r>
              <a:rPr lang="en-GB" sz="1400" dirty="0">
                <a:solidFill>
                  <a:schemeClr val="tx1"/>
                </a:solidFill>
                <a:latin typeface="Times New Roman" panose="02020603050405020304" pitchFamily="18" charset="0"/>
                <a:ea typeface="Calibri" panose="020F0502020204030204" pitchFamily="34" charset="0"/>
              </a:rPr>
              <a:t> de </a:t>
            </a:r>
            <a:r>
              <a:rPr lang="en-GB" sz="1400" dirty="0" err="1">
                <a:solidFill>
                  <a:schemeClr val="tx1"/>
                </a:solidFill>
                <a:latin typeface="Times New Roman" panose="02020603050405020304" pitchFamily="18" charset="0"/>
                <a:ea typeface="Calibri" panose="020F0502020204030204" pitchFamily="34" charset="0"/>
              </a:rPr>
              <a:t>proiecte</a:t>
            </a:r>
            <a:r>
              <a:rPr lang="en-GB" sz="1400" dirty="0">
                <a:solidFill>
                  <a:schemeClr val="tx1"/>
                </a:solidFill>
                <a:latin typeface="Times New Roman" panose="02020603050405020304" pitchFamily="18" charset="0"/>
                <a:ea typeface="Calibri" panose="020F0502020204030204" pitchFamily="34" charset="0"/>
              </a:rPr>
              <a:t> </a:t>
            </a:r>
            <a:r>
              <a:rPr lang="en-GB" sz="1400" dirty="0" err="1">
                <a:solidFill>
                  <a:schemeClr val="tx1"/>
                </a:solidFill>
                <a:latin typeface="Times New Roman" panose="02020603050405020304" pitchFamily="18" charset="0"/>
                <a:ea typeface="Calibri" panose="020F0502020204030204" pitchFamily="34" charset="0"/>
              </a:rPr>
              <a:t>aferente</a:t>
            </a:r>
            <a:r>
              <a:rPr lang="en-GB" sz="1400" dirty="0">
                <a:solidFill>
                  <a:schemeClr val="tx1"/>
                </a:solidFill>
                <a:latin typeface="Times New Roman" panose="02020603050405020304" pitchFamily="18" charset="0"/>
                <a:ea typeface="Calibri" panose="020F0502020204030204" pitchFamily="34" charset="0"/>
              </a:rPr>
              <a:t> RIS3;</a:t>
            </a:r>
            <a:endParaRPr lang="ro-RO" sz="1400" dirty="0">
              <a:solidFill>
                <a:schemeClr val="tx1"/>
              </a:solidFill>
              <a:latin typeface="Times New Roman" panose="02020603050405020304" pitchFamily="18" charset="0"/>
              <a:ea typeface="Calibri" panose="020F0502020204030204" pitchFamily="34" charset="0"/>
            </a:endParaRPr>
          </a:p>
          <a:p>
            <a:pPr marL="180975" lvl="0" indent="-180975" algn="just">
              <a:lnSpc>
                <a:spcPct val="115000"/>
              </a:lnSpc>
              <a:spcBef>
                <a:spcPts val="600"/>
              </a:spcBef>
              <a:buClrTx/>
              <a:buFont typeface="Arial" panose="020B0604020202020204" pitchFamily="34" charset="0"/>
              <a:buChar char="•"/>
            </a:pPr>
            <a:r>
              <a:rPr lang="ro-RO" sz="1400" dirty="0">
                <a:solidFill>
                  <a:schemeClr val="tx1"/>
                </a:solidFill>
                <a:latin typeface="Times New Roman" panose="02020603050405020304" pitchFamily="18" charset="0"/>
                <a:ea typeface="Calibri" panose="020F0502020204030204" pitchFamily="34" charset="0"/>
              </a:rPr>
              <a:t>sprijinirea ADR SE </a:t>
            </a:r>
            <a:r>
              <a:rPr lang="en-GB" sz="1400" dirty="0" err="1">
                <a:solidFill>
                  <a:schemeClr val="tx1"/>
                </a:solidFill>
                <a:latin typeface="Times New Roman" panose="02020603050405020304" pitchFamily="18" charset="0"/>
                <a:ea typeface="Calibri" panose="020F0502020204030204" pitchFamily="34" charset="0"/>
              </a:rPr>
              <a:t>în</a:t>
            </a:r>
            <a:r>
              <a:rPr lang="en-GB" sz="1400" dirty="0">
                <a:solidFill>
                  <a:schemeClr val="tx1"/>
                </a:solidFill>
                <a:latin typeface="Times New Roman" panose="02020603050405020304" pitchFamily="18" charset="0"/>
                <a:ea typeface="Calibri" panose="020F0502020204030204" pitchFamily="34" charset="0"/>
              </a:rPr>
              <a:t> </a:t>
            </a:r>
            <a:r>
              <a:rPr lang="en-GB" sz="1400" dirty="0" err="1">
                <a:solidFill>
                  <a:schemeClr val="tx1"/>
                </a:solidFill>
                <a:latin typeface="Times New Roman" panose="02020603050405020304" pitchFamily="18" charset="0"/>
                <a:ea typeface="Calibri" panose="020F0502020204030204" pitchFamily="34" charset="0"/>
              </a:rPr>
              <a:t>elaborarea</a:t>
            </a:r>
            <a:r>
              <a:rPr lang="en-GB" sz="1400" dirty="0">
                <a:solidFill>
                  <a:schemeClr val="tx1"/>
                </a:solidFill>
                <a:latin typeface="Times New Roman" panose="02020603050405020304" pitchFamily="18" charset="0"/>
                <a:ea typeface="Calibri" panose="020F0502020204030204" pitchFamily="34" charset="0"/>
              </a:rPr>
              <a:t>, </a:t>
            </a:r>
            <a:r>
              <a:rPr lang="en-GB" sz="1400" dirty="0" err="1">
                <a:solidFill>
                  <a:schemeClr val="tx1"/>
                </a:solidFill>
                <a:latin typeface="Times New Roman" panose="02020603050405020304" pitchFamily="18" charset="0"/>
                <a:ea typeface="Calibri" panose="020F0502020204030204" pitchFamily="34" charset="0"/>
              </a:rPr>
              <a:t>implementarea</a:t>
            </a:r>
            <a:r>
              <a:rPr lang="en-GB" sz="1400" dirty="0">
                <a:solidFill>
                  <a:schemeClr val="tx1"/>
                </a:solidFill>
                <a:latin typeface="Times New Roman" panose="02020603050405020304" pitchFamily="18" charset="0"/>
                <a:ea typeface="Calibri" panose="020F0502020204030204" pitchFamily="34" charset="0"/>
              </a:rPr>
              <a:t>, </a:t>
            </a:r>
            <a:r>
              <a:rPr lang="en-GB" sz="1400" dirty="0" err="1">
                <a:solidFill>
                  <a:schemeClr val="tx1"/>
                </a:solidFill>
                <a:latin typeface="Times New Roman" panose="02020603050405020304" pitchFamily="18" charset="0"/>
                <a:ea typeface="Calibri" panose="020F0502020204030204" pitchFamily="34" charset="0"/>
              </a:rPr>
              <a:t>monitorizarea</a:t>
            </a:r>
            <a:r>
              <a:rPr lang="en-GB" sz="1400" dirty="0">
                <a:solidFill>
                  <a:schemeClr val="tx1"/>
                </a:solidFill>
                <a:latin typeface="Times New Roman" panose="02020603050405020304" pitchFamily="18" charset="0"/>
                <a:ea typeface="Calibri" panose="020F0502020204030204" pitchFamily="34" charset="0"/>
              </a:rPr>
              <a:t>, </a:t>
            </a:r>
            <a:r>
              <a:rPr lang="en-GB" sz="1400" dirty="0" err="1">
                <a:solidFill>
                  <a:schemeClr val="tx1"/>
                </a:solidFill>
                <a:latin typeface="Times New Roman" panose="02020603050405020304" pitchFamily="18" charset="0"/>
                <a:ea typeface="Calibri" panose="020F0502020204030204" pitchFamily="34" charset="0"/>
              </a:rPr>
              <a:t>evaluarea</a:t>
            </a:r>
            <a:r>
              <a:rPr lang="en-GB" sz="1400" dirty="0">
                <a:solidFill>
                  <a:schemeClr val="tx1"/>
                </a:solidFill>
                <a:latin typeface="Times New Roman" panose="02020603050405020304" pitchFamily="18" charset="0"/>
                <a:ea typeface="Calibri" panose="020F0502020204030204" pitchFamily="34" charset="0"/>
              </a:rPr>
              <a:t> </a:t>
            </a:r>
            <a:r>
              <a:rPr lang="en-GB" sz="1400" dirty="0" err="1">
                <a:solidFill>
                  <a:schemeClr val="tx1"/>
                </a:solidFill>
                <a:latin typeface="Times New Roman" panose="02020603050405020304" pitchFamily="18" charset="0"/>
                <a:ea typeface="Calibri" panose="020F0502020204030204" pitchFamily="34" charset="0"/>
              </a:rPr>
              <a:t>și</a:t>
            </a:r>
            <a:r>
              <a:rPr lang="en-GB" sz="1400" dirty="0">
                <a:solidFill>
                  <a:schemeClr val="tx1"/>
                </a:solidFill>
                <a:latin typeface="Times New Roman" panose="02020603050405020304" pitchFamily="18" charset="0"/>
                <a:ea typeface="Calibri" panose="020F0502020204030204" pitchFamily="34" charset="0"/>
              </a:rPr>
              <a:t> </a:t>
            </a:r>
            <a:r>
              <a:rPr lang="en-GB" sz="1400" dirty="0" err="1">
                <a:solidFill>
                  <a:schemeClr val="tx1"/>
                </a:solidFill>
                <a:latin typeface="Times New Roman" panose="02020603050405020304" pitchFamily="18" charset="0"/>
                <a:ea typeface="Calibri" panose="020F0502020204030204" pitchFamily="34" charset="0"/>
              </a:rPr>
              <a:t>revizuirea</a:t>
            </a:r>
            <a:r>
              <a:rPr lang="en-GB" sz="1400" dirty="0">
                <a:solidFill>
                  <a:schemeClr val="tx1"/>
                </a:solidFill>
                <a:latin typeface="Times New Roman" panose="02020603050405020304" pitchFamily="18" charset="0"/>
                <a:ea typeface="Calibri" panose="020F0502020204030204" pitchFamily="34" charset="0"/>
              </a:rPr>
              <a:t> </a:t>
            </a:r>
            <a:r>
              <a:rPr lang="en-GB" sz="1400" dirty="0" err="1">
                <a:solidFill>
                  <a:schemeClr val="tx1"/>
                </a:solidFill>
                <a:latin typeface="Times New Roman" panose="02020603050405020304" pitchFamily="18" charset="0"/>
                <a:ea typeface="Calibri" panose="020F0502020204030204" pitchFamily="34" charset="0"/>
              </a:rPr>
              <a:t>strategiilor</a:t>
            </a:r>
            <a:r>
              <a:rPr lang="en-GB" sz="1400" dirty="0">
                <a:solidFill>
                  <a:schemeClr val="tx1"/>
                </a:solidFill>
                <a:latin typeface="Times New Roman" panose="02020603050405020304" pitchFamily="18" charset="0"/>
                <a:ea typeface="Calibri" panose="020F0502020204030204" pitchFamily="34" charset="0"/>
              </a:rPr>
              <a:t> de </a:t>
            </a:r>
            <a:r>
              <a:rPr lang="en-GB" sz="1400" dirty="0" err="1">
                <a:solidFill>
                  <a:schemeClr val="tx1"/>
                </a:solidFill>
                <a:latin typeface="Times New Roman" panose="02020603050405020304" pitchFamily="18" charset="0"/>
                <a:ea typeface="Calibri" panose="020F0502020204030204" pitchFamily="34" charset="0"/>
              </a:rPr>
              <a:t>specializare</a:t>
            </a:r>
            <a:r>
              <a:rPr lang="en-GB" sz="1400" dirty="0">
                <a:solidFill>
                  <a:schemeClr val="tx1"/>
                </a:solidFill>
                <a:latin typeface="Times New Roman" panose="02020603050405020304" pitchFamily="18" charset="0"/>
                <a:ea typeface="Calibri" panose="020F0502020204030204" pitchFamily="34" charset="0"/>
              </a:rPr>
              <a:t> </a:t>
            </a:r>
            <a:r>
              <a:rPr lang="en-GB" sz="1400" dirty="0" err="1">
                <a:solidFill>
                  <a:schemeClr val="tx1"/>
                </a:solidFill>
                <a:latin typeface="Times New Roman" panose="02020603050405020304" pitchFamily="18" charset="0"/>
                <a:ea typeface="Calibri" panose="020F0502020204030204" pitchFamily="34" charset="0"/>
              </a:rPr>
              <a:t>inteligentă</a:t>
            </a:r>
            <a:r>
              <a:rPr lang="ro-RO" sz="1400" dirty="0">
                <a:solidFill>
                  <a:schemeClr val="tx1"/>
                </a:solidFill>
                <a:latin typeface="Times New Roman" panose="02020603050405020304" pitchFamily="18" charset="0"/>
                <a:ea typeface="Calibri" panose="020F0502020204030204" pitchFamily="34" charset="0"/>
              </a:rPr>
              <a:t>, inclusiv pentru organizarea EDP-urilor;</a:t>
            </a:r>
          </a:p>
          <a:p>
            <a:pPr marL="0" indent="0">
              <a:buNone/>
            </a:pPr>
            <a:r>
              <a:rPr lang="en-GB" sz="1400" b="1" dirty="0" err="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Grup</a:t>
            </a:r>
            <a:r>
              <a:rPr lang="en-GB" sz="14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ro-RO" sz="14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ț</a:t>
            </a:r>
            <a:r>
              <a:rPr lang="en-GB" sz="14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int</a:t>
            </a:r>
            <a:r>
              <a:rPr lang="ro-RO" sz="1400"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ă: </a:t>
            </a:r>
            <a:r>
              <a:rPr lang="ro-RO" sz="14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IMM-uri, EITT-uri, organisme de cercetare, organisme de formare, anteprenori, angajați ai IMM-urilor, ONG-uri, ADR SE</a:t>
            </a:r>
            <a:br>
              <a:rPr lang="ro-RO" sz="1400" dirty="0">
                <a:solidFill>
                  <a:schemeClr val="tx1"/>
                </a:solidFill>
                <a:latin typeface="Times New Roman" panose="02020603050405020304" pitchFamily="18" charset="0"/>
                <a:cs typeface="Times New Roman" panose="02020603050405020304" pitchFamily="18" charset="0"/>
              </a:rPr>
            </a:br>
            <a:br>
              <a:rPr lang="ro-RO" sz="1400" dirty="0">
                <a:solidFill>
                  <a:schemeClr val="tx1"/>
                </a:solidFill>
                <a:latin typeface="Times New Roman" panose="02020603050405020304" pitchFamily="18" charset="0"/>
                <a:cs typeface="Times New Roman" panose="02020603050405020304" pitchFamily="18" charset="0"/>
              </a:rPr>
            </a:br>
            <a:r>
              <a:rPr lang="ro-RO" sz="1400" dirty="0">
                <a:effectLst/>
                <a:latin typeface="Times New Roman" panose="02020603050405020304" pitchFamily="18" charset="0"/>
                <a:ea typeface="Calibri" panose="020F0502020204030204" pitchFamily="34" charset="0"/>
                <a:cs typeface="Times New Roman" panose="02020603050405020304" pitchFamily="18" charset="0"/>
              </a:rPr>
              <a:t>	</a:t>
            </a:r>
            <a:endParaRPr lang="ro-RO" b="1" dirty="0">
              <a:solidFill>
                <a:srgbClr val="2F5496"/>
              </a:solidFill>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EF5334C7-D7FE-4447-9CD1-81C276603C7D}"/>
              </a:ext>
            </a:extLst>
          </p:cNvPr>
          <p:cNvPicPr>
            <a:picLocks noChangeAspect="1"/>
          </p:cNvPicPr>
          <p:nvPr/>
        </p:nvPicPr>
        <p:blipFill>
          <a:blip r:embed="rId2"/>
          <a:stretch>
            <a:fillRect/>
          </a:stretch>
        </p:blipFill>
        <p:spPr>
          <a:xfrm>
            <a:off x="10154653" y="5895498"/>
            <a:ext cx="1814945" cy="962501"/>
          </a:xfrm>
          <a:prstGeom prst="rect">
            <a:avLst/>
          </a:prstGeom>
        </p:spPr>
      </p:pic>
    </p:spTree>
    <p:extLst>
      <p:ext uri="{BB962C8B-B14F-4D97-AF65-F5344CB8AC3E}">
        <p14:creationId xmlns:p14="http://schemas.microsoft.com/office/powerpoint/2010/main" val="35737990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D112E13-C34C-49B3-A293-C258BF105B9C}"/>
              </a:ext>
            </a:extLst>
          </p:cNvPr>
          <p:cNvSpPr>
            <a:spLocks noGrp="1"/>
          </p:cNvSpPr>
          <p:nvPr>
            <p:ph idx="1"/>
          </p:nvPr>
        </p:nvSpPr>
        <p:spPr>
          <a:xfrm>
            <a:off x="688416" y="415284"/>
            <a:ext cx="10547287" cy="6858000"/>
          </a:xfrm>
        </p:spPr>
        <p:txBody>
          <a:bodyPr>
            <a:normAutofit fontScale="70000" lnSpcReduction="20000"/>
          </a:bodyPr>
          <a:lstStyle/>
          <a:p>
            <a:pPr marL="0" indent="0">
              <a:spcBef>
                <a:spcPts val="0"/>
              </a:spcBef>
              <a:buNone/>
            </a:pPr>
            <a:r>
              <a:rPr lang="ro-RO" sz="2300" b="1" dirty="0">
                <a:latin typeface="Times New Roman" panose="02020603050405020304" pitchFamily="18" charset="0"/>
                <a:ea typeface="Calibri" panose="020F0502020204030204" pitchFamily="34" charset="0"/>
                <a:cs typeface="Times New Roman" panose="02020603050405020304" pitchFamily="18" charset="0"/>
              </a:rPr>
              <a:t>Obiectiv de politică 2 - </a:t>
            </a:r>
            <a:r>
              <a:rPr lang="ro-RO" sz="2300" b="1" i="0" dirty="0">
                <a:latin typeface="Times New Roman" panose="02020603050405020304" pitchFamily="18" charset="0"/>
                <a:cs typeface="Times New Roman" panose="02020603050405020304" pitchFamily="18" charset="0"/>
              </a:rPr>
              <a:t>O Europă mai verde, rezilientă cu emisii reduse de dioxid de carbon, care se îndreaptă către o economie cu zero emisii de dioxid de carbon, prin promovarea tranziției către o energie curată și echitabilă, a investițiilor verzi și albastre, a economiei circulare, a atenuării schimbărilor climatice și a adaptării la acestea, a prevenirii și gestionării riscurilor precum și a unei mobilități urbane</a:t>
            </a:r>
            <a:r>
              <a:rPr lang="ro-RO" b="1" i="0" dirty="0">
                <a:latin typeface="Times New Roman" panose="02020603050405020304" pitchFamily="18" charset="0"/>
                <a:cs typeface="Times New Roman" panose="02020603050405020304" pitchFamily="18" charset="0"/>
              </a:rPr>
              <a:t> durabile</a:t>
            </a:r>
            <a:br>
              <a:rPr lang="ro-RO" b="1" dirty="0">
                <a:effectLst/>
                <a:latin typeface="Times New Roman" panose="02020603050405020304" pitchFamily="18" charset="0"/>
                <a:ea typeface="Calibri" panose="020F0502020204030204" pitchFamily="34" charset="0"/>
                <a:cs typeface="Times New Roman" panose="02020603050405020304" pitchFamily="18" charset="0"/>
              </a:rPr>
            </a:br>
            <a:endParaRPr lang="ro-RO" b="1"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spcBef>
                <a:spcPts val="600"/>
              </a:spcBef>
              <a:buNone/>
            </a:pPr>
            <a:r>
              <a:rPr lang="ro-RO" sz="2300" b="1" u="sng"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PRIORITATEA 2</a:t>
            </a:r>
            <a:r>
              <a:rPr lang="ro-RO" sz="23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 - O regiune cu </a:t>
            </a:r>
            <a:r>
              <a:rPr lang="en-GB" sz="2300" b="1" dirty="0" err="1">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localit</a:t>
            </a:r>
            <a:r>
              <a:rPr lang="ro-RO" sz="23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ăț</a:t>
            </a:r>
            <a:r>
              <a:rPr lang="en-GB" sz="2300" b="1" dirty="0" err="1">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i</a:t>
            </a:r>
            <a:r>
              <a:rPr lang="en-GB" sz="23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o-RO" sz="23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prietenoase cu mediul și mai rezilientă la riscuri</a:t>
            </a:r>
            <a:br>
              <a:rPr lang="ro-RO" dirty="0">
                <a:effectLst/>
                <a:latin typeface="Times New Roman" panose="02020603050405020304" pitchFamily="18" charset="0"/>
                <a:ea typeface="Calibri" panose="020F0502020204030204" pitchFamily="34" charset="0"/>
                <a:cs typeface="Times New Roman" panose="02020603050405020304" pitchFamily="18" charset="0"/>
              </a:rPr>
            </a:br>
            <a:br>
              <a:rPr lang="ro-RO" dirty="0">
                <a:effectLst/>
                <a:latin typeface="Times New Roman" panose="02020603050405020304" pitchFamily="18" charset="0"/>
                <a:ea typeface="Calibri" panose="020F0502020204030204" pitchFamily="34" charset="0"/>
                <a:cs typeface="Times New Roman" panose="02020603050405020304" pitchFamily="18" charset="0"/>
              </a:rPr>
            </a:br>
            <a:r>
              <a:rPr lang="ro-RO" i="1" u="sng" dirty="0">
                <a:effectLst/>
                <a:latin typeface="Times New Roman" panose="02020603050405020304" pitchFamily="18" charset="0"/>
                <a:ea typeface="Calibri" panose="020F0502020204030204" pitchFamily="34" charset="0"/>
                <a:cs typeface="Times New Roman" panose="02020603050405020304" pitchFamily="18" charset="0"/>
              </a:rPr>
              <a:t>Obiectiv specific FEDR</a:t>
            </a:r>
            <a:r>
              <a:rPr lang="ro-RO" dirty="0">
                <a:effectLst/>
                <a:latin typeface="Times New Roman" panose="02020603050405020304" pitchFamily="18" charset="0"/>
                <a:ea typeface="Calibri" panose="020F0502020204030204" pitchFamily="34" charset="0"/>
                <a:cs typeface="Times New Roman" panose="02020603050405020304" pitchFamily="18" charset="0"/>
              </a:rPr>
              <a:t>	</a:t>
            </a:r>
            <a:r>
              <a:rPr lang="ro-RO" i="1" dirty="0">
                <a:latin typeface="Times New Roman" panose="02020603050405020304" pitchFamily="18" charset="0"/>
                <a:ea typeface="Times New Roman" panose="02020603050405020304" pitchFamily="18" charset="0"/>
                <a:cs typeface="Times New Roman" panose="02020603050405020304" pitchFamily="18" charset="0"/>
              </a:rPr>
              <a:t>(i) Promovarea măsurilor de eficiență energetică și reducerea emisiilor de gaze cu efect de seră</a:t>
            </a:r>
          </a:p>
          <a:p>
            <a:pPr marL="0" indent="0">
              <a:spcBef>
                <a:spcPts val="600"/>
              </a:spcBef>
              <a:buClrTx/>
              <a:buNone/>
            </a:pPr>
            <a:r>
              <a:rPr lang="ro-RO" b="1" dirty="0">
                <a:solidFill>
                  <a:srgbClr val="00B050"/>
                </a:solidFill>
                <a:latin typeface="Times New Roman" panose="02020603050405020304" pitchFamily="18" charset="0"/>
                <a:ea typeface="Calibri" panose="020F0502020204030204" pitchFamily="34" charset="0"/>
                <a:cs typeface="Times New Roman" panose="02020603050405020304" pitchFamily="18" charset="0"/>
              </a:rPr>
              <a:t>Actiunea 2.1 Îmbunătățirea eficienței energetice a clădirilor publice (inclusiv a celor cu statut de monument istoric) și a cladirilor rezidențiale</a:t>
            </a:r>
            <a:endParaRPr lang="ro-RO" b="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endParaRPr>
          </a:p>
          <a:p>
            <a:pPr marL="0" indent="0">
              <a:spcBef>
                <a:spcPts val="600"/>
              </a:spcBef>
              <a:buClrTx/>
              <a:buNone/>
            </a:pPr>
            <a:r>
              <a:rPr lang="ro-RO" b="1" i="1" dirty="0">
                <a:solidFill>
                  <a:srgbClr val="2F5496"/>
                </a:solidFill>
                <a:effectLst/>
                <a:latin typeface="Times New Roman" panose="02020603050405020304" pitchFamily="18" charset="0"/>
                <a:ea typeface="Calibri" panose="020F0502020204030204" pitchFamily="34" charset="0"/>
                <a:cs typeface="Times New Roman" panose="02020603050405020304" pitchFamily="18" charset="0"/>
              </a:rPr>
              <a:t>Activități orientative (clădiri publice și rezidențiale)</a:t>
            </a:r>
            <a:r>
              <a:rPr lang="ro-RO" i="1" dirty="0">
                <a:solidFill>
                  <a:srgbClr val="2F5496"/>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ro-RO" dirty="0">
              <a:solidFill>
                <a:schemeClr val="tx1"/>
              </a:solidFill>
              <a:latin typeface="Times New Roman" panose="02020603050405020304" pitchFamily="18" charset="0"/>
              <a:ea typeface="Calibri" panose="020F0502020204030204" pitchFamily="34" charset="0"/>
              <a:cs typeface="Times New Roman" panose="02020603050405020304" pitchFamily="18" charset="0"/>
            </a:endParaRPr>
          </a:p>
          <a:p>
            <a:pPr marL="180975" indent="-180975">
              <a:spcBef>
                <a:spcPts val="0"/>
              </a:spcBef>
              <a:buClrTx/>
              <a:buFont typeface="Arial" panose="020B0604020202020204" pitchFamily="34" charset="0"/>
              <a:buChar char="•"/>
            </a:pPr>
            <a:r>
              <a:rPr lang="ro-RO"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îmbunătățirea eficienței energetice prin reabilitarea termica a elementelor de  intalarea unor sisteme alternative de producere a energiei din surse regenerabile, reabilitarea si/sau modernizarea sistemelor electrice si sisteme de management energetic integrat pentru cladiri. </a:t>
            </a:r>
          </a:p>
          <a:p>
            <a:pPr marL="180975" indent="-180975">
              <a:spcBef>
                <a:spcPts val="0"/>
              </a:spcBef>
              <a:buClrTx/>
              <a:buFont typeface="Arial" panose="020B0604020202020204" pitchFamily="34" charset="0"/>
              <a:buChar char="•"/>
            </a:pPr>
            <a:r>
              <a:rPr lang="ro-RO"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consolidarea capacității administrative a autoritatii de management și beneficiarilor în domeniul eficientei energetice, campanii de informare, educatie si constientizare etc.</a:t>
            </a:r>
          </a:p>
          <a:p>
            <a:pPr marL="0" indent="0">
              <a:spcBef>
                <a:spcPts val="0"/>
              </a:spcBef>
              <a:buClrTx/>
              <a:buNone/>
            </a:pPr>
            <a:r>
              <a:rPr lang="ro-RO" i="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Acțiuni complementare (limitat la 15% din valoarea proiectului):</a:t>
            </a:r>
            <a:endParaRPr lang="ro-RO" dirty="0">
              <a:solidFill>
                <a:schemeClr val="tx1"/>
              </a:solidFill>
              <a:latin typeface="Times New Roman" panose="02020603050405020304" pitchFamily="18" charset="0"/>
              <a:ea typeface="Calibri" panose="020F0502020204030204" pitchFamily="34" charset="0"/>
              <a:cs typeface="Times New Roman" panose="02020603050405020304" pitchFamily="18" charset="0"/>
            </a:endParaRPr>
          </a:p>
          <a:p>
            <a:pPr marL="180975" indent="-180975">
              <a:spcBef>
                <a:spcPts val="0"/>
              </a:spcBef>
              <a:buClrTx/>
              <a:buFont typeface="Arial" panose="020B0604020202020204" pitchFamily="34" charset="0"/>
              <a:buChar char="•"/>
            </a:pPr>
            <a:r>
              <a:rPr lang="ro-RO" sz="1900" dirty="0">
                <a:solidFill>
                  <a:schemeClr val="tx1"/>
                </a:solidFill>
                <a:latin typeface="Times New Roman" panose="02020603050405020304" pitchFamily="18" charset="0"/>
                <a:cs typeface="Times New Roman" panose="02020603050405020304" pitchFamily="18" charset="0"/>
              </a:rPr>
              <a:t>măsuri de consolidare/reabilitare a elementelor de constructie </a:t>
            </a:r>
          </a:p>
          <a:p>
            <a:pPr marL="180975" indent="-180975">
              <a:spcBef>
                <a:spcPts val="0"/>
              </a:spcBef>
              <a:buClrTx/>
              <a:buFont typeface="Arial" panose="020B0604020202020204" pitchFamily="34" charset="0"/>
              <a:buChar char="•"/>
            </a:pPr>
            <a:r>
              <a:rPr lang="ro-RO" sz="1900" dirty="0">
                <a:solidFill>
                  <a:schemeClr val="tx1"/>
                </a:solidFill>
                <a:latin typeface="Times New Roman" panose="02020603050405020304" pitchFamily="18" charset="0"/>
                <a:cs typeface="Times New Roman" panose="02020603050405020304" pitchFamily="18" charset="0"/>
              </a:rPr>
              <a:t>activitati care contribuie la imbunatatirea performantei energetice (ex reabilitare lift, realizare lucrari de bransare /rebransare a  blocului/locuintei la sistemul centralizat de producere si furnizare a energiei termice; echipamente de monitorizare a consumului de energie pentru incalzire si apa calda; modernizarea/eficientizarea sistemului de iluminat intern etc)</a:t>
            </a:r>
          </a:p>
          <a:p>
            <a:pPr marL="180975" indent="-180975">
              <a:spcBef>
                <a:spcPts val="0"/>
              </a:spcBef>
              <a:buClrTx/>
              <a:buFont typeface="Arial" panose="020B0604020202020204" pitchFamily="34" charset="0"/>
              <a:buChar char="•"/>
            </a:pPr>
            <a:r>
              <a:rPr lang="ro-RO" sz="1900" dirty="0">
                <a:solidFill>
                  <a:schemeClr val="tx1"/>
                </a:solidFill>
                <a:latin typeface="Times New Roman" panose="02020603050405020304" pitchFamily="18" charset="0"/>
                <a:cs typeface="Times New Roman" panose="02020603050405020304" pitchFamily="18" charset="0"/>
              </a:rPr>
              <a:t>masuri conexe si orice alte activitati care contribuie la realizarea obiectivelor proiectului si/sau care includ lucrari de interventie aferente investitiei de baza (inclusiv măsuri care contribuie la îmbunătățirea acesului persoanelor cu dizabilități)</a:t>
            </a:r>
          </a:p>
          <a:p>
            <a:pPr marL="180975" indent="-180975">
              <a:spcBef>
                <a:spcPts val="0"/>
              </a:spcBef>
              <a:buClrTx/>
              <a:buFont typeface="Arial" panose="020B0604020202020204" pitchFamily="34" charset="0"/>
              <a:buChar char="•"/>
            </a:pPr>
            <a:r>
              <a:rPr lang="ro-RO" sz="1900" dirty="0">
                <a:solidFill>
                  <a:schemeClr val="tx1"/>
                </a:solidFill>
                <a:latin typeface="Times New Roman" panose="02020603050405020304" pitchFamily="18" charset="0"/>
                <a:cs typeface="Times New Roman" panose="02020603050405020304" pitchFamily="18" charset="0"/>
              </a:rPr>
              <a:t>audit energetic ex/post intervenție</a:t>
            </a:r>
          </a:p>
          <a:p>
            <a:pPr marL="180975" indent="-180975">
              <a:spcBef>
                <a:spcPts val="0"/>
              </a:spcBef>
              <a:buClrTx/>
              <a:buFont typeface="Arial" panose="020B0604020202020204" pitchFamily="34" charset="0"/>
              <a:buChar char="•"/>
            </a:pPr>
            <a:r>
              <a:rPr lang="ro-RO" sz="1900" dirty="0">
                <a:solidFill>
                  <a:schemeClr val="tx1"/>
                </a:solidFill>
                <a:latin typeface="Times New Roman" panose="02020603050405020304" pitchFamily="18" charset="0"/>
                <a:cs typeface="Times New Roman" panose="02020603050405020304" pitchFamily="18" charset="0"/>
              </a:rPr>
              <a:t>susținerea capacității de implementare a proiectului pentru beneficiarii publici (inclusiv costuri simplificate pentru managementul proiectului) </a:t>
            </a:r>
          </a:p>
          <a:p>
            <a:pPr marL="180975" indent="-180975">
              <a:spcBef>
                <a:spcPts val="0"/>
              </a:spcBef>
              <a:buClrTx/>
              <a:buFont typeface="Arial" panose="020B0604020202020204" pitchFamily="34" charset="0"/>
              <a:buChar char="•"/>
            </a:pPr>
            <a:endParaRPr lang="ro-RO" sz="1900" dirty="0">
              <a:solidFill>
                <a:schemeClr val="tx1"/>
              </a:solidFill>
              <a:latin typeface="Times New Roman" panose="02020603050405020304" pitchFamily="18" charset="0"/>
              <a:cs typeface="Times New Roman" panose="02020603050405020304" pitchFamily="18" charset="0"/>
            </a:endParaRPr>
          </a:p>
          <a:p>
            <a:pPr marL="0" indent="0">
              <a:spcBef>
                <a:spcPts val="0"/>
              </a:spcBef>
              <a:buClrTx/>
              <a:buNone/>
            </a:pPr>
            <a:endParaRPr lang="ro-RO" i="1" dirty="0">
              <a:solidFill>
                <a:schemeClr val="tx1"/>
              </a:solidFill>
              <a:latin typeface="Times New Roman" panose="02020603050405020304" pitchFamily="18" charset="0"/>
              <a:ea typeface="Calibri" panose="020F0502020204030204" pitchFamily="34" charset="0"/>
              <a:cs typeface="Times New Roman" panose="02020603050405020304" pitchFamily="18" charset="0"/>
            </a:endParaRPr>
          </a:p>
          <a:p>
            <a:pPr marL="0" indent="0">
              <a:spcBef>
                <a:spcPts val="0"/>
              </a:spcBef>
              <a:buClrTx/>
              <a:buNone/>
            </a:pPr>
            <a:r>
              <a:rPr lang="en-US" b="1" dirty="0" err="1">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Grup</a:t>
            </a:r>
            <a:r>
              <a:rPr lang="en-US"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a:t>
            </a:r>
            <a:r>
              <a:rPr lang="ro-RO"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ț</a:t>
            </a:r>
            <a:r>
              <a:rPr lang="en-US"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int</a:t>
            </a:r>
            <a:r>
              <a:rPr lang="ro-RO"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ă</a:t>
            </a:r>
            <a:r>
              <a:rPr lang="en-US" b="1"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Entitati</a:t>
            </a:r>
            <a:r>
              <a:rPr lang="en-US"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publice</a:t>
            </a:r>
            <a:r>
              <a:rPr lang="en-US"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locale </a:t>
            </a:r>
            <a:r>
              <a:rPr lang="en-US" dirty="0" err="1">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și</a:t>
            </a:r>
            <a:r>
              <a:rPr lang="en-US"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centrale</a:t>
            </a:r>
            <a:r>
              <a:rPr lang="ro-RO"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t>
            </a:r>
            <a:r>
              <a:rPr lang="en-US"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a:t>
            </a:r>
            <a:r>
              <a:rPr lang="ro-RO"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a:t>
            </a:r>
            <a:r>
              <a:rPr lang="it-IT"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sociații de locatari/ locatarii din blocurile de locuinte</a:t>
            </a:r>
            <a:r>
              <a:rPr lang="ro-RO"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l</a:t>
            </a:r>
            <a:r>
              <a:rPr lang="en-US" dirty="0" err="1">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ocuitorii</a:t>
            </a:r>
            <a:r>
              <a:rPr lang="en-US"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din </a:t>
            </a:r>
            <a:r>
              <a:rPr lang="en-US" dirty="0" err="1">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Regiunea</a:t>
            </a:r>
            <a:r>
              <a:rPr lang="en-US"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Sud-Est - </a:t>
            </a:r>
            <a:r>
              <a:rPr lang="en-US" dirty="0" err="1">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mediul</a:t>
            </a:r>
            <a:r>
              <a:rPr lang="en-US"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urban </a:t>
            </a:r>
            <a:r>
              <a:rPr lang="en-US" dirty="0" err="1">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si</a:t>
            </a:r>
            <a:r>
              <a:rPr lang="en-US"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rural care </a:t>
            </a:r>
            <a:r>
              <a:rPr lang="en-US" dirty="0" err="1">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locuiesc</a:t>
            </a:r>
            <a:r>
              <a:rPr lang="en-US"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in </a:t>
            </a:r>
            <a:r>
              <a:rPr lang="en-US" dirty="0" err="1">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cladirile</a:t>
            </a:r>
            <a:r>
              <a:rPr lang="en-US"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cu </a:t>
            </a:r>
            <a:r>
              <a:rPr lang="en-US" dirty="0" err="1">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functie</a:t>
            </a:r>
            <a:r>
              <a:rPr lang="en-US"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rezidentiala</a:t>
            </a:r>
            <a:r>
              <a:rPr lang="en-US"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si</a:t>
            </a:r>
            <a:r>
              <a:rPr lang="en-US"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t>
            </a:r>
            <a:r>
              <a:rPr lang="en-US" dirty="0" err="1">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sau</a:t>
            </a:r>
            <a:r>
              <a:rPr lang="en-US"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utilizeaza</a:t>
            </a:r>
            <a:r>
              <a:rPr lang="en-US"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cladirile</a:t>
            </a:r>
            <a:r>
              <a:rPr lang="en-US"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dirty="0" err="1">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publice</a:t>
            </a:r>
            <a:r>
              <a:rPr lang="en-US"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 renovate energetic</a:t>
            </a:r>
            <a:r>
              <a:rPr lang="ro-RO"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a:t>
            </a:r>
            <a:endParaRPr lang="en-US"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endParaRPr>
          </a:p>
          <a:p>
            <a:pPr marL="0" indent="0">
              <a:spcBef>
                <a:spcPts val="0"/>
              </a:spcBef>
              <a:buClrTx/>
              <a:buNone/>
            </a:pPr>
            <a:endParaRPr lang="ro-RO"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spcBef>
                <a:spcPts val="0"/>
              </a:spcBef>
              <a:buClrTx/>
              <a:buNone/>
            </a:pPr>
            <a:r>
              <a:rPr lang="ro-RO" b="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Criteriile de prioritizare</a:t>
            </a:r>
            <a:r>
              <a:rPr lang="ro-RO"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vor fi definite (se va tine cont de localizarea in zonele afectate de sărăcie energetică, tipul de activitati desfasurate in cladire: servicii medicale, servicii de educatie, locuinte sociale). </a:t>
            </a:r>
          </a:p>
          <a:p>
            <a:pPr marL="0" indent="0">
              <a:spcBef>
                <a:spcPts val="0"/>
              </a:spcBef>
              <a:buClrTx/>
              <a:buNone/>
            </a:pPr>
            <a:r>
              <a:rPr lang="ro-RO" dirty="0">
                <a:solidFill>
                  <a:schemeClr val="tx1"/>
                </a:solidFill>
                <a:latin typeface="Times New Roman" panose="02020603050405020304" pitchFamily="18" charset="0"/>
                <a:ea typeface="Times New Roman" panose="02020603050405020304" pitchFamily="18" charset="0"/>
                <a:cs typeface="Times New Roman" panose="02020603050405020304" pitchFamily="18" charset="0"/>
              </a:rPr>
              <a:t>Se va aloca buget distinct proiectelor pregatite prin Programul ELENA.</a:t>
            </a:r>
            <a:endParaRPr lang="ro-RO"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0" indent="0">
              <a:spcBef>
                <a:spcPts val="600"/>
              </a:spcBef>
              <a:buClrTx/>
              <a:buNone/>
            </a:pPr>
            <a:endParaRPr lang="ro-RO" dirty="0">
              <a:solidFill>
                <a:schemeClr val="tx1"/>
              </a:solidFill>
              <a:latin typeface="Times New Roman" panose="02020603050405020304" pitchFamily="18" charset="0"/>
              <a:ea typeface="Calibri" panose="020F0502020204030204" pitchFamily="34" charset="0"/>
              <a:cs typeface="Times New Roman" panose="02020603050405020304" pitchFamily="18" charset="0"/>
            </a:endParaRPr>
          </a:p>
          <a:p>
            <a:pPr marL="0" indent="0">
              <a:spcBef>
                <a:spcPts val="600"/>
              </a:spcBef>
              <a:buClrTx/>
              <a:buNone/>
            </a:pPr>
            <a:r>
              <a:rPr lang="ro-RO"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Acest tip de acțiune va avea alocare financiară dedicată </a:t>
            </a:r>
            <a:r>
              <a:rPr lang="ro-RO" u="sng"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ITI Delta Dunării</a:t>
            </a:r>
            <a:r>
              <a:rPr lang="ro-RO"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a:t>
            </a:r>
            <a:br>
              <a:rPr lang="ro-RO" b="1" dirty="0">
                <a:solidFill>
                  <a:srgbClr val="2F5496"/>
                </a:solidFill>
                <a:effectLst/>
                <a:latin typeface="Times New Roman" panose="02020603050405020304" pitchFamily="18" charset="0"/>
                <a:ea typeface="Times New Roman" panose="02020603050405020304" pitchFamily="18" charset="0"/>
                <a:cs typeface="Times New Roman" panose="02020603050405020304" pitchFamily="18" charset="0"/>
              </a:rPr>
            </a:br>
            <a:endParaRPr lang="ro-RO" i="1" u="sng"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spcBef>
                <a:spcPts val="0"/>
              </a:spcBef>
              <a:buClrTx/>
              <a:buNone/>
            </a:pPr>
            <a:br>
              <a:rPr lang="ro-RO" sz="1600" b="1" dirty="0">
                <a:solidFill>
                  <a:srgbClr val="2F5496"/>
                </a:solidFill>
                <a:effectLst/>
                <a:latin typeface="Times New Roman" panose="02020603050405020304" pitchFamily="18" charset="0"/>
                <a:ea typeface="Times New Roman" panose="02020603050405020304" pitchFamily="18" charset="0"/>
                <a:cs typeface="Times New Roman" panose="02020603050405020304" pitchFamily="18" charset="0"/>
              </a:rPr>
            </a:br>
            <a:br>
              <a:rPr lang="ro-RO" sz="1600" b="1" dirty="0">
                <a:solidFill>
                  <a:srgbClr val="2F5496"/>
                </a:solidFill>
                <a:latin typeface="Times New Roman" panose="02020603050405020304" pitchFamily="18" charset="0"/>
                <a:ea typeface="Times New Roman" panose="02020603050405020304" pitchFamily="18" charset="0"/>
                <a:cs typeface="Times New Roman" panose="02020603050405020304" pitchFamily="18" charset="0"/>
              </a:rPr>
            </a:br>
            <a:endParaRPr lang="ro-RO" sz="1600" dirty="0">
              <a:solidFill>
                <a:schemeClr val="tx1"/>
              </a:solidFill>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E11A9022-02B2-4276-B74E-22BF0C9DF22F}"/>
              </a:ext>
            </a:extLst>
          </p:cNvPr>
          <p:cNvPicPr>
            <a:picLocks noChangeAspect="1"/>
          </p:cNvPicPr>
          <p:nvPr/>
        </p:nvPicPr>
        <p:blipFill>
          <a:blip r:embed="rId2"/>
          <a:stretch>
            <a:fillRect/>
          </a:stretch>
        </p:blipFill>
        <p:spPr>
          <a:xfrm>
            <a:off x="10154653" y="5895498"/>
            <a:ext cx="1814945" cy="962501"/>
          </a:xfrm>
          <a:prstGeom prst="rect">
            <a:avLst/>
          </a:prstGeom>
        </p:spPr>
      </p:pic>
    </p:spTree>
    <p:extLst>
      <p:ext uri="{BB962C8B-B14F-4D97-AF65-F5344CB8AC3E}">
        <p14:creationId xmlns:p14="http://schemas.microsoft.com/office/powerpoint/2010/main" val="39087848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D112E13-C34C-49B3-A293-C258BF105B9C}"/>
              </a:ext>
            </a:extLst>
          </p:cNvPr>
          <p:cNvSpPr>
            <a:spLocks noGrp="1"/>
          </p:cNvSpPr>
          <p:nvPr>
            <p:ph idx="1"/>
          </p:nvPr>
        </p:nvSpPr>
        <p:spPr>
          <a:xfrm>
            <a:off x="344032" y="344032"/>
            <a:ext cx="10547287" cy="6858000"/>
          </a:xfrm>
        </p:spPr>
        <p:txBody>
          <a:bodyPr>
            <a:normAutofit/>
          </a:bodyPr>
          <a:lstStyle/>
          <a:p>
            <a:pPr marL="0" indent="0">
              <a:spcBef>
                <a:spcPts val="0"/>
              </a:spcBef>
              <a:buNone/>
            </a:pPr>
            <a:endParaRPr lang="ro-RO" sz="1600" i="1" u="sng" dirty="0">
              <a:effectLst/>
              <a:latin typeface="Times New Roman" panose="02020603050405020304" pitchFamily="18" charset="0"/>
              <a:ea typeface="Calibri" panose="020F0502020204030204" pitchFamily="34" charset="0"/>
              <a:cs typeface="Times New Roman" panose="02020603050405020304" pitchFamily="18" charset="0"/>
            </a:endParaRPr>
          </a:p>
          <a:p>
            <a:pPr marL="0" indent="0">
              <a:buNone/>
            </a:pPr>
            <a:r>
              <a:rPr lang="ro-RO" sz="1600" i="1" u="sng" dirty="0">
                <a:latin typeface="Times New Roman" panose="02020603050405020304" pitchFamily="18" charset="0"/>
                <a:cs typeface="Times New Roman" panose="02020603050405020304" pitchFamily="18" charset="0"/>
              </a:rPr>
              <a:t>Obiective specific FEDR (iv) Promovarea adaptarii la schimbările climatice, a prevenirii riscurilor de dezastre si a rezilienței, ținând seama de abordările ecosistemice</a:t>
            </a:r>
          </a:p>
          <a:p>
            <a:pPr marL="0" indent="0">
              <a:spcBef>
                <a:spcPts val="0"/>
              </a:spcBef>
              <a:buClrTx/>
              <a:buNone/>
            </a:pPr>
            <a:endParaRPr lang="ro-RO" sz="1600" b="1" dirty="0">
              <a:solidFill>
                <a:srgbClr val="00B050"/>
              </a:solidFill>
              <a:latin typeface="Times New Roman" panose="02020603050405020304" pitchFamily="18" charset="0"/>
              <a:ea typeface="Calibri" panose="020F0502020204030204" pitchFamily="34" charset="0"/>
              <a:cs typeface="Times New Roman" panose="02020603050405020304" pitchFamily="18" charset="0"/>
            </a:endParaRPr>
          </a:p>
          <a:p>
            <a:pPr marL="0" indent="0">
              <a:spcBef>
                <a:spcPts val="0"/>
              </a:spcBef>
              <a:buClrTx/>
              <a:buNone/>
            </a:pPr>
            <a:r>
              <a:rPr lang="ro-RO" b="1" dirty="0">
                <a:solidFill>
                  <a:srgbClr val="00B050"/>
                </a:solidFill>
                <a:latin typeface="Times New Roman" panose="02020603050405020304" pitchFamily="18" charset="0"/>
                <a:ea typeface="Calibri" panose="020F0502020204030204" pitchFamily="34" charset="0"/>
                <a:cs typeface="Times New Roman" panose="02020603050405020304" pitchFamily="18" charset="0"/>
              </a:rPr>
              <a:t>Acțiunea 2.2 Consolidarea clădirilor publice vulnerabile aflate în risc seismic major (acțiune strategică)</a:t>
            </a:r>
            <a:endParaRPr lang="en-GB"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endParaRPr>
          </a:p>
          <a:p>
            <a:pPr marL="0" indent="0">
              <a:spcBef>
                <a:spcPts val="0"/>
              </a:spcBef>
              <a:buClrTx/>
              <a:buNone/>
            </a:pPr>
            <a:endParaRPr lang="ro-RO" b="1" i="1" dirty="0">
              <a:solidFill>
                <a:srgbClr val="2F5496"/>
              </a:solidFill>
              <a:latin typeface="Times New Roman" panose="02020603050405020304" pitchFamily="18" charset="0"/>
              <a:cs typeface="Times New Roman" panose="02020603050405020304" pitchFamily="18" charset="0"/>
            </a:endParaRPr>
          </a:p>
          <a:p>
            <a:pPr marL="0" indent="0">
              <a:spcBef>
                <a:spcPts val="0"/>
              </a:spcBef>
              <a:buClrTx/>
              <a:buNone/>
            </a:pPr>
            <a:r>
              <a:rPr lang="en-GB" b="1" i="1" dirty="0" err="1">
                <a:solidFill>
                  <a:srgbClr val="2F5496"/>
                </a:solidFill>
                <a:latin typeface="Times New Roman" panose="02020603050405020304" pitchFamily="18" charset="0"/>
                <a:cs typeface="Times New Roman" panose="02020603050405020304" pitchFamily="18" charset="0"/>
              </a:rPr>
              <a:t>Activit</a:t>
            </a:r>
            <a:r>
              <a:rPr lang="ro-RO" b="1" i="1" dirty="0">
                <a:solidFill>
                  <a:srgbClr val="2F5496"/>
                </a:solidFill>
                <a:latin typeface="Times New Roman" panose="02020603050405020304" pitchFamily="18" charset="0"/>
                <a:cs typeface="Times New Roman" panose="02020603050405020304" pitchFamily="18" charset="0"/>
              </a:rPr>
              <a:t>ăț</a:t>
            </a:r>
            <a:r>
              <a:rPr lang="en-GB" b="1" i="1" dirty="0" err="1">
                <a:solidFill>
                  <a:srgbClr val="2F5496"/>
                </a:solidFill>
                <a:latin typeface="Times New Roman" panose="02020603050405020304" pitchFamily="18" charset="0"/>
                <a:cs typeface="Times New Roman" panose="02020603050405020304" pitchFamily="18" charset="0"/>
              </a:rPr>
              <a:t>i</a:t>
            </a:r>
            <a:r>
              <a:rPr lang="en-GB" b="1" i="1" dirty="0">
                <a:solidFill>
                  <a:srgbClr val="2F5496"/>
                </a:solidFill>
                <a:latin typeface="Times New Roman" panose="02020603050405020304" pitchFamily="18" charset="0"/>
                <a:cs typeface="Times New Roman" panose="02020603050405020304" pitchFamily="18" charset="0"/>
              </a:rPr>
              <a:t> </a:t>
            </a:r>
            <a:r>
              <a:rPr lang="en-GB" b="1" i="1" dirty="0" err="1">
                <a:solidFill>
                  <a:srgbClr val="2F5496"/>
                </a:solidFill>
                <a:latin typeface="Times New Roman" panose="02020603050405020304" pitchFamily="18" charset="0"/>
                <a:cs typeface="Times New Roman" panose="02020603050405020304" pitchFamily="18" charset="0"/>
              </a:rPr>
              <a:t>orientative</a:t>
            </a:r>
            <a:r>
              <a:rPr lang="ro-RO" b="1" i="1" dirty="0">
                <a:solidFill>
                  <a:srgbClr val="2F5496"/>
                </a:solidFill>
                <a:latin typeface="Times New Roman" panose="02020603050405020304" pitchFamily="18" charset="0"/>
                <a:cs typeface="Times New Roman" panose="02020603050405020304" pitchFamily="18" charset="0"/>
              </a:rPr>
              <a:t>:</a:t>
            </a:r>
          </a:p>
          <a:p>
            <a:pPr>
              <a:spcBef>
                <a:spcPts val="0"/>
              </a:spcBef>
              <a:buClrTx/>
              <a:buFont typeface="Arial" panose="020B0604020202020204" pitchFamily="34" charset="0"/>
              <a:buChar char="•"/>
            </a:pPr>
            <a:r>
              <a:rPr lang="ro-RO" dirty="0">
                <a:solidFill>
                  <a:schemeClr val="tx1"/>
                </a:solidFill>
                <a:latin typeface="Times New Roman" panose="02020603050405020304" pitchFamily="18" charset="0"/>
                <a:cs typeface="Times New Roman" panose="02020603050405020304" pitchFamily="18" charset="0"/>
              </a:rPr>
              <a:t>evaluarea structurală a clădirii pentru a determina nivelul său de vulnerabilitate seismică.</a:t>
            </a:r>
          </a:p>
          <a:p>
            <a:pPr>
              <a:spcBef>
                <a:spcPts val="0"/>
              </a:spcBef>
              <a:buClrTx/>
              <a:buFont typeface="Arial" panose="020B0604020202020204" pitchFamily="34" charset="0"/>
              <a:buChar char="•"/>
            </a:pPr>
            <a:r>
              <a:rPr lang="ro-RO" dirty="0">
                <a:solidFill>
                  <a:schemeClr val="tx1"/>
                </a:solidFill>
                <a:latin typeface="Times New Roman" panose="02020603050405020304" pitchFamily="18" charset="0"/>
                <a:cs typeface="Times New Roman" panose="02020603050405020304" pitchFamily="18" charset="0"/>
              </a:rPr>
              <a:t>consolidare structurală, conform expertizelor tehnice si tinând cont de viabilitatea economică a soluțiilor propuse</a:t>
            </a:r>
          </a:p>
          <a:p>
            <a:pPr>
              <a:spcBef>
                <a:spcPts val="0"/>
              </a:spcBef>
              <a:buClrTx/>
              <a:buFont typeface="Arial" panose="020B0604020202020204" pitchFamily="34" charset="0"/>
              <a:buChar char="•"/>
            </a:pPr>
            <a:r>
              <a:rPr lang="ro-RO" dirty="0">
                <a:solidFill>
                  <a:schemeClr val="tx1"/>
                </a:solidFill>
                <a:latin typeface="Times New Roman" panose="02020603050405020304" pitchFamily="18" charset="0"/>
                <a:cs typeface="Times New Roman" panose="02020603050405020304" pitchFamily="18" charset="0"/>
              </a:rPr>
              <a:t>masuri conexe dedicate eficientei energetice în clădirile supuse consolidării, în limita a 15 % din valoarea eligibilă a proiectului</a:t>
            </a:r>
          </a:p>
          <a:p>
            <a:pPr>
              <a:spcBef>
                <a:spcPts val="0"/>
              </a:spcBef>
              <a:buClrTx/>
              <a:buFont typeface="Arial" panose="020B0604020202020204" pitchFamily="34" charset="0"/>
              <a:buChar char="•"/>
            </a:pPr>
            <a:r>
              <a:rPr lang="ro-RO" dirty="0">
                <a:solidFill>
                  <a:schemeClr val="tx1"/>
                </a:solidFill>
                <a:latin typeface="Times New Roman" panose="02020603050405020304" pitchFamily="18" charset="0"/>
                <a:cs typeface="Times New Roman" panose="02020603050405020304" pitchFamily="18" charset="0"/>
              </a:rPr>
              <a:t>alte activitati conexe care contribuie la realizarea obiectivelor proiectului si/sau care includ lucrari de interventie aferente investitiei de baza</a:t>
            </a:r>
          </a:p>
          <a:p>
            <a:pPr marL="0" indent="0">
              <a:spcBef>
                <a:spcPts val="0"/>
              </a:spcBef>
              <a:buClrTx/>
              <a:buNone/>
            </a:pPr>
            <a:endParaRPr lang="en-GB" dirty="0">
              <a:solidFill>
                <a:srgbClr val="FF0000"/>
              </a:solidFill>
              <a:latin typeface="Times New Roman" panose="02020603050405020304" pitchFamily="18" charset="0"/>
              <a:ea typeface="Calibri" panose="020F0502020204030204" pitchFamily="34" charset="0"/>
              <a:cs typeface="Times New Roman" panose="02020603050405020304" pitchFamily="18" charset="0"/>
            </a:endParaRPr>
          </a:p>
          <a:p>
            <a:pPr marL="0" indent="0">
              <a:spcBef>
                <a:spcPts val="0"/>
              </a:spcBef>
              <a:buNone/>
            </a:pPr>
            <a:r>
              <a:rPr lang="en-GB" b="1" dirty="0" err="1">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Grup</a:t>
            </a:r>
            <a:r>
              <a:rPr lang="en-GB"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ro-RO"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ț</a:t>
            </a:r>
            <a:r>
              <a:rPr lang="en-GB"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int</a:t>
            </a:r>
            <a:r>
              <a:rPr lang="ro-RO" b="1"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ă: </a:t>
            </a:r>
            <a:r>
              <a:rPr lang="it-IT"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Locuitorii din Regiunea Sud-Est din mediul urban si rural care utilizeaza cladirile publice consolidate </a:t>
            </a:r>
            <a:r>
              <a:rPr lang="ro-RO"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ș</a:t>
            </a:r>
            <a:r>
              <a:rPr lang="it-IT"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i renovate energetic ;  </a:t>
            </a:r>
            <a:r>
              <a:rPr lang="ro-RO"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angajați ai administrației publice </a:t>
            </a:r>
            <a:r>
              <a:rPr lang="it-IT"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locale</a:t>
            </a:r>
            <a:r>
              <a:rPr lang="ro-RO"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it-IT"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indent="0">
              <a:spcBef>
                <a:spcPts val="600"/>
              </a:spcBef>
              <a:buNone/>
            </a:pPr>
            <a:r>
              <a:rPr lang="ro-RO"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Acest tip de acțiune va avea alocare financiară dedicată </a:t>
            </a:r>
            <a:r>
              <a:rPr lang="ro-RO" u="sng"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ITI Delta Dunării</a:t>
            </a:r>
            <a:r>
              <a:rPr lang="ro-RO"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a:t>
            </a:r>
            <a:br>
              <a:rPr lang="ro-RO" b="1" dirty="0">
                <a:solidFill>
                  <a:srgbClr val="2F5496"/>
                </a:solidFill>
                <a:effectLst/>
                <a:latin typeface="Times New Roman" panose="02020603050405020304" pitchFamily="18" charset="0"/>
                <a:ea typeface="Times New Roman" panose="02020603050405020304" pitchFamily="18" charset="0"/>
                <a:cs typeface="Times New Roman" panose="02020603050405020304" pitchFamily="18" charset="0"/>
              </a:rPr>
            </a:br>
            <a:br>
              <a:rPr lang="ro-RO" b="1" dirty="0">
                <a:solidFill>
                  <a:srgbClr val="2F5496"/>
                </a:solidFill>
                <a:latin typeface="Times New Roman" panose="02020603050405020304" pitchFamily="18" charset="0"/>
                <a:ea typeface="Times New Roman" panose="02020603050405020304" pitchFamily="18" charset="0"/>
                <a:cs typeface="Times New Roman" panose="02020603050405020304" pitchFamily="18" charset="0"/>
              </a:rPr>
            </a:br>
            <a:endParaRPr lang="ro-RO" dirty="0">
              <a:solidFill>
                <a:schemeClr val="tx1"/>
              </a:solidFill>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7E65DBC1-AE78-4922-90AC-E7076C6F2B4E}"/>
              </a:ext>
            </a:extLst>
          </p:cNvPr>
          <p:cNvPicPr>
            <a:picLocks noChangeAspect="1"/>
          </p:cNvPicPr>
          <p:nvPr/>
        </p:nvPicPr>
        <p:blipFill>
          <a:blip r:embed="rId2"/>
          <a:stretch>
            <a:fillRect/>
          </a:stretch>
        </p:blipFill>
        <p:spPr>
          <a:xfrm>
            <a:off x="10154653" y="5895498"/>
            <a:ext cx="1814945" cy="962501"/>
          </a:xfrm>
          <a:prstGeom prst="rect">
            <a:avLst/>
          </a:prstGeom>
        </p:spPr>
      </p:pic>
    </p:spTree>
    <p:extLst>
      <p:ext uri="{BB962C8B-B14F-4D97-AF65-F5344CB8AC3E}">
        <p14:creationId xmlns:p14="http://schemas.microsoft.com/office/powerpoint/2010/main" val="16333538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5910F52-58D9-4D83-B4AB-F91BBB53039F}"/>
              </a:ext>
            </a:extLst>
          </p:cNvPr>
          <p:cNvSpPr>
            <a:spLocks noGrp="1"/>
          </p:cNvSpPr>
          <p:nvPr>
            <p:ph idx="1"/>
          </p:nvPr>
        </p:nvSpPr>
        <p:spPr>
          <a:xfrm>
            <a:off x="377533" y="155062"/>
            <a:ext cx="10580123" cy="6858000"/>
          </a:xfrm>
        </p:spPr>
        <p:txBody>
          <a:bodyPr>
            <a:normAutofit fontScale="85000" lnSpcReduction="20000"/>
          </a:bodyPr>
          <a:lstStyle/>
          <a:p>
            <a:pPr marL="0" indent="0">
              <a:spcBef>
                <a:spcPts val="0"/>
              </a:spcBef>
              <a:buNone/>
            </a:pPr>
            <a:r>
              <a:rPr lang="ro-RO" sz="1600" i="1" u="sng" dirty="0">
                <a:effectLst/>
                <a:latin typeface="Times New Roman" panose="02020603050405020304" pitchFamily="18" charset="0"/>
                <a:ea typeface="Calibri" panose="020F0502020204030204" pitchFamily="34" charset="0"/>
                <a:cs typeface="Times New Roman" panose="02020603050405020304" pitchFamily="18" charset="0"/>
              </a:rPr>
              <a:t>Obiectiv specific FEDR</a:t>
            </a:r>
            <a:r>
              <a:rPr lang="ro-RO" sz="1600" i="1" dirty="0">
                <a:latin typeface="Times New Roman" panose="02020603050405020304" pitchFamily="18" charset="0"/>
                <a:cs typeface="Times New Roman" panose="02020603050405020304" pitchFamily="18" charset="0"/>
              </a:rPr>
              <a:t> </a:t>
            </a:r>
            <a:r>
              <a:rPr lang="en-GB" sz="1600" i="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(iv) </a:t>
            </a:r>
            <a:r>
              <a:rPr lang="en-GB" sz="1600" i="1" dirty="0" err="1">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Promovarea</a:t>
            </a:r>
            <a:r>
              <a:rPr lang="en-GB" sz="1600" i="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adapt</a:t>
            </a:r>
            <a:r>
              <a:rPr lang="ro-RO" sz="1600" i="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ă</a:t>
            </a:r>
            <a:r>
              <a:rPr lang="en-GB" sz="1600" i="1" dirty="0" err="1">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rii</a:t>
            </a:r>
            <a:r>
              <a:rPr lang="en-GB" sz="1600" i="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la </a:t>
            </a:r>
            <a:r>
              <a:rPr lang="en-GB" sz="1600" i="1" dirty="0" err="1">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schimb</a:t>
            </a:r>
            <a:r>
              <a:rPr lang="ro-RO" sz="1600" i="1"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ările climatice, a prevenirii riscurilor de dezastre si a rezilienței, ținând seama de abordările ecosistemice</a:t>
            </a:r>
            <a:endParaRPr lang="ro-RO" sz="1600" i="1" dirty="0">
              <a:latin typeface="Times New Roman" panose="02020603050405020304" pitchFamily="18" charset="0"/>
              <a:cs typeface="Times New Roman" panose="02020603050405020304" pitchFamily="18" charset="0"/>
            </a:endParaRPr>
          </a:p>
          <a:p>
            <a:pPr marL="0" indent="0">
              <a:spcBef>
                <a:spcPts val="0"/>
              </a:spcBef>
              <a:buNone/>
            </a:pPr>
            <a:r>
              <a:rPr lang="ro-RO" sz="1600" b="1" dirty="0">
                <a:solidFill>
                  <a:srgbClr val="00B050"/>
                </a:solidFill>
                <a:latin typeface="Times New Roman" panose="02020603050405020304" pitchFamily="18" charset="0"/>
                <a:ea typeface="Calibri" panose="020F0502020204030204" pitchFamily="34" charset="0"/>
                <a:cs typeface="Times New Roman" panose="02020603050405020304" pitchFamily="18" charset="0"/>
              </a:rPr>
              <a:t>Actiunea 2.3 Dezvoltarea de perdele forestiere de-a lungul drumurilor județene</a:t>
            </a:r>
          </a:p>
          <a:p>
            <a:pPr marL="0" indent="0">
              <a:lnSpc>
                <a:spcPct val="115000"/>
              </a:lnSpc>
              <a:spcBef>
                <a:spcPts val="600"/>
              </a:spcBef>
              <a:buNone/>
            </a:pPr>
            <a:r>
              <a:rPr lang="ro-RO" sz="1600" b="1" i="1" dirty="0">
                <a:solidFill>
                  <a:srgbClr val="2F5496"/>
                </a:solidFill>
                <a:effectLst/>
                <a:latin typeface="Times New Roman" panose="02020603050405020304" pitchFamily="18" charset="0"/>
                <a:ea typeface="Calibri" panose="020F0502020204030204" pitchFamily="34" charset="0"/>
                <a:cs typeface="Times New Roman" panose="02020603050405020304" pitchFamily="18" charset="0"/>
              </a:rPr>
              <a:t>Activități orientative</a:t>
            </a:r>
            <a:r>
              <a:rPr lang="ro-RO" sz="1600" i="1" dirty="0">
                <a:solidFill>
                  <a:srgbClr val="2F5496"/>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ro-RO" sz="1600" i="1" dirty="0">
              <a:solidFill>
                <a:srgbClr val="2F5496"/>
              </a:solidFill>
              <a:latin typeface="Calibri" panose="020F0502020204030204" pitchFamily="34" charset="0"/>
              <a:ea typeface="Calibri" panose="020F0502020204030204" pitchFamily="34" charset="0"/>
              <a:cs typeface="Times New Roman" panose="02020603050405020304" pitchFamily="18" charset="0"/>
            </a:endParaRPr>
          </a:p>
          <a:p>
            <a:pPr marL="180975" indent="-180975">
              <a:lnSpc>
                <a:spcPct val="115000"/>
              </a:lnSpc>
              <a:spcBef>
                <a:spcPts val="0"/>
              </a:spcBef>
              <a:buNone/>
            </a:pPr>
            <a:r>
              <a:rPr lang="en-GB" sz="1600" dirty="0">
                <a:latin typeface="Times New Roman" panose="02020603050405020304" pitchFamily="18" charset="0"/>
                <a:ea typeface="Calibri" panose="020F0502020204030204" pitchFamily="34" charset="0"/>
                <a:cs typeface="Times New Roman" panose="02020603050405020304" pitchFamily="18" charset="0"/>
              </a:rPr>
              <a:t>•	</a:t>
            </a:r>
            <a:r>
              <a:rPr lang="ro-RO" sz="16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elaborarea documentatiilor tehnice </a:t>
            </a:r>
          </a:p>
          <a:p>
            <a:pPr marL="180975" indent="-180975">
              <a:lnSpc>
                <a:spcPct val="115000"/>
              </a:lnSpc>
              <a:spcBef>
                <a:spcPts val="0"/>
              </a:spcBef>
              <a:buNone/>
            </a:pPr>
            <a:r>
              <a:rPr lang="ro-RO" sz="16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expropierea terenurilor, după caz</a:t>
            </a:r>
          </a:p>
          <a:p>
            <a:pPr marL="180975" indent="-180975">
              <a:lnSpc>
                <a:spcPct val="115000"/>
              </a:lnSpc>
              <a:spcBef>
                <a:spcPts val="0"/>
              </a:spcBef>
              <a:buNone/>
            </a:pPr>
            <a:r>
              <a:rPr lang="ro-RO" sz="16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lucrări de înființare a plantației</a:t>
            </a:r>
          </a:p>
          <a:p>
            <a:pPr marL="180975" indent="-180975">
              <a:lnSpc>
                <a:spcPct val="115000"/>
              </a:lnSpc>
              <a:spcBef>
                <a:spcPts val="0"/>
              </a:spcBef>
              <a:buNone/>
            </a:pPr>
            <a:r>
              <a:rPr lang="ro-RO" sz="16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întreţinerea plantaţiilor pe o perioadă de maximum 6 ani, conform proiectului tehnic de împădurire</a:t>
            </a:r>
          </a:p>
          <a:p>
            <a:pPr marL="180975" indent="-180975">
              <a:lnSpc>
                <a:spcPct val="115000"/>
              </a:lnSpc>
              <a:spcBef>
                <a:spcPts val="0"/>
              </a:spcBef>
              <a:buNone/>
            </a:pPr>
            <a:r>
              <a:rPr lang="ro-RO" sz="16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efectuarea a maximum două lucrări de îngrijire a arboretelor după închiderea stării de masiv</a:t>
            </a:r>
          </a:p>
          <a:p>
            <a:pPr marL="180975" indent="-180975">
              <a:lnSpc>
                <a:spcPct val="115000"/>
              </a:lnSpc>
              <a:spcBef>
                <a:spcPts val="0"/>
              </a:spcBef>
              <a:buNone/>
            </a:pPr>
            <a:r>
              <a:rPr lang="ro-RO" sz="1600" b="1"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Grup țintă: </a:t>
            </a:r>
            <a:r>
              <a:rPr lang="ro-RO" sz="16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c</a:t>
            </a:r>
            <a:r>
              <a:rPr lang="it-IT" sz="16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etățeni/antreprenori care tranzitează drumurile județene</a:t>
            </a:r>
            <a:r>
              <a:rPr lang="ro-RO" sz="16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t</a:t>
            </a:r>
            <a:r>
              <a:rPr lang="it-IT" sz="16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uriști</a:t>
            </a:r>
          </a:p>
          <a:p>
            <a:pPr marL="180975" indent="-180975">
              <a:lnSpc>
                <a:spcPct val="115000"/>
              </a:lnSpc>
              <a:spcBef>
                <a:spcPts val="0"/>
              </a:spcBef>
              <a:buNone/>
            </a:pPr>
            <a:endParaRPr lang="ro-RO" sz="16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endParaRPr>
          </a:p>
          <a:p>
            <a:pPr marL="180975" indent="-180975">
              <a:lnSpc>
                <a:spcPct val="115000"/>
              </a:lnSpc>
              <a:spcBef>
                <a:spcPts val="0"/>
              </a:spcBef>
              <a:buNone/>
            </a:pPr>
            <a:r>
              <a:rPr lang="ro-RO" sz="16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Acest tip de acțiune va avea alocare financiară dedicată </a:t>
            </a:r>
            <a:r>
              <a:rPr lang="ro-RO" sz="1600" u="sng"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ITI Delta Dunării</a:t>
            </a:r>
            <a:r>
              <a:rPr lang="ro-RO" sz="16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a:t>
            </a:r>
          </a:p>
          <a:p>
            <a:pPr marL="0" indent="0">
              <a:spcBef>
                <a:spcPts val="600"/>
              </a:spcBef>
              <a:buNone/>
            </a:pPr>
            <a:r>
              <a:rPr lang="ro-RO" sz="1600" i="1" u="sng" dirty="0">
                <a:effectLst/>
                <a:latin typeface="Times New Roman" panose="02020603050405020304" pitchFamily="18" charset="0"/>
                <a:ea typeface="Calibri" panose="020F0502020204030204" pitchFamily="34" charset="0"/>
                <a:cs typeface="Times New Roman" panose="02020603050405020304" pitchFamily="18" charset="0"/>
              </a:rPr>
              <a:t>Obiectiv specific </a:t>
            </a:r>
            <a:r>
              <a:rPr lang="ro-RO" sz="1600" i="1" dirty="0">
                <a:latin typeface="Times New Roman" panose="02020603050405020304" pitchFamily="18" charset="0"/>
                <a:cs typeface="Times New Roman" panose="02020603050405020304" pitchFamily="18" charset="0"/>
              </a:rPr>
              <a:t>(vii) Creșterea protecției și conservării naturii, a biodiversității și a infrastructurii verzi, inclusiv în zonele urbane, precum și reducerea tuturor formelor de poluare</a:t>
            </a:r>
          </a:p>
          <a:p>
            <a:pPr marL="0" indent="0">
              <a:spcBef>
                <a:spcPts val="600"/>
              </a:spcBef>
              <a:buNone/>
            </a:pPr>
            <a:r>
              <a:rPr lang="ro-RO" sz="1600" b="1" dirty="0">
                <a:solidFill>
                  <a:srgbClr val="00B050"/>
                </a:solidFill>
                <a:latin typeface="Times New Roman" panose="02020603050405020304" pitchFamily="18" charset="0"/>
                <a:ea typeface="Calibri" panose="020F0502020204030204" pitchFamily="34" charset="0"/>
                <a:cs typeface="Times New Roman" panose="02020603050405020304" pitchFamily="18" charset="0"/>
              </a:rPr>
              <a:t>Actiunea 2.4 Susținerea investiţiilor pentru dezvoltarea infrastructurii verzi în zonele urbane, inclusiv prin valorificarea terenurilor publice neutilizate</a:t>
            </a:r>
          </a:p>
          <a:p>
            <a:pPr marL="0" indent="0">
              <a:spcBef>
                <a:spcPts val="600"/>
              </a:spcBef>
              <a:buNone/>
            </a:pPr>
            <a:r>
              <a:rPr lang="ro-RO" sz="1600" b="1" i="1" dirty="0">
                <a:solidFill>
                  <a:srgbClr val="2F5496"/>
                </a:solidFill>
                <a:effectLst/>
                <a:latin typeface="Times New Roman" panose="02020603050405020304" pitchFamily="18" charset="0"/>
                <a:ea typeface="Calibri" panose="020F0502020204030204" pitchFamily="34" charset="0"/>
                <a:cs typeface="Times New Roman" panose="02020603050405020304" pitchFamily="18" charset="0"/>
              </a:rPr>
              <a:t>Activități orientative</a:t>
            </a:r>
            <a:r>
              <a:rPr lang="ro-RO" sz="1600" i="1" dirty="0">
                <a:solidFill>
                  <a:srgbClr val="2F5496"/>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ro-RO" sz="1600" i="1" dirty="0">
              <a:solidFill>
                <a:srgbClr val="2F5496"/>
              </a:solidFill>
              <a:latin typeface="Calibri" panose="020F0502020204030204" pitchFamily="34" charset="0"/>
              <a:ea typeface="Calibri" panose="020F0502020204030204" pitchFamily="34" charset="0"/>
              <a:cs typeface="Times New Roman" panose="02020603050405020304" pitchFamily="18" charset="0"/>
            </a:endParaRPr>
          </a:p>
          <a:p>
            <a:pPr marL="180975" indent="-180975">
              <a:lnSpc>
                <a:spcPct val="115000"/>
              </a:lnSpc>
              <a:spcBef>
                <a:spcPts val="0"/>
              </a:spcBef>
              <a:buNone/>
            </a:pPr>
            <a:r>
              <a:rPr lang="en-GB" sz="1600" dirty="0">
                <a:latin typeface="Times New Roman" panose="02020603050405020304" pitchFamily="18" charset="0"/>
                <a:ea typeface="Calibri" panose="020F0502020204030204" pitchFamily="34" charset="0"/>
                <a:cs typeface="Times New Roman" panose="02020603050405020304" pitchFamily="18" charset="0"/>
              </a:rPr>
              <a:t>•	</a:t>
            </a:r>
            <a:r>
              <a:rPr lang="ro-RO" sz="16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modernizarea/extinderea/crearea de spatii verzi din intravilanul localitatilor urbane – investiții atat asupra unor spatii verzi existente, cât și asupra unor terenururi dezafectate/abandonate/degradate care sunt propuse a fi transformate în spații verzi definite de legislatia națională:</a:t>
            </a:r>
          </a:p>
          <a:p>
            <a:pPr marL="180975" indent="-180975">
              <a:lnSpc>
                <a:spcPct val="115000"/>
              </a:lnSpc>
              <a:spcBef>
                <a:spcPts val="0"/>
              </a:spcBef>
              <a:buNone/>
            </a:pPr>
            <a:r>
              <a:rPr lang="en-US" sz="16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ro-RO" sz="16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 spații verzi publice cu acces nelimitat (parcuri, gradini, scuaruri etc)</a:t>
            </a:r>
          </a:p>
          <a:p>
            <a:pPr marL="180975" indent="-180975">
              <a:lnSpc>
                <a:spcPct val="115000"/>
              </a:lnSpc>
              <a:spcBef>
                <a:spcPts val="0"/>
              </a:spcBef>
              <a:buNone/>
            </a:pPr>
            <a:r>
              <a:rPr lang="en-US" sz="16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ro-RO" sz="16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 parcuri/paduri urbane/păduri-parc</a:t>
            </a:r>
          </a:p>
          <a:p>
            <a:pPr marL="180975" indent="-180975">
              <a:lnSpc>
                <a:spcPct val="115000"/>
              </a:lnSpc>
              <a:spcBef>
                <a:spcPts val="0"/>
              </a:spcBef>
              <a:buNone/>
            </a:pPr>
            <a:r>
              <a:rPr lang="en-US" sz="16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ro-RO" sz="16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 amenajarea zonelor verzi din cadrul gradinilor botanice si a muzeelor in aer liber</a:t>
            </a:r>
          </a:p>
          <a:p>
            <a:pPr marL="180975" indent="-180975">
              <a:lnSpc>
                <a:spcPct val="115000"/>
              </a:lnSpc>
              <a:spcBef>
                <a:spcPts val="0"/>
              </a:spcBef>
              <a:buNone/>
            </a:pPr>
            <a:r>
              <a:rPr lang="en-US" sz="16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ro-RO" sz="16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 spații verzi pentru protectia lacurilor si cursurilor de apa (zona de maluri si zona de deasupra malurilor)</a:t>
            </a:r>
          </a:p>
          <a:p>
            <a:pPr marL="180975" indent="-180975">
              <a:lnSpc>
                <a:spcPct val="115000"/>
              </a:lnSpc>
              <a:spcBef>
                <a:spcPts val="0"/>
              </a:spcBef>
              <a:buNone/>
            </a:pPr>
            <a:r>
              <a:rPr lang="ro-RO" sz="16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en-US" sz="16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a:t>
            </a:r>
            <a:r>
              <a:rPr lang="ro-RO" sz="16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lucrări verzi, acoperișuri verzi, pereți verzi, terase/balcoane cu gradini și spatii verzi etc.</a:t>
            </a:r>
          </a:p>
          <a:p>
            <a:pPr marL="82550" indent="-82550">
              <a:lnSpc>
                <a:spcPct val="115000"/>
              </a:lnSpc>
              <a:spcBef>
                <a:spcPts val="0"/>
              </a:spcBef>
              <a:buClr>
                <a:schemeClr val="tx1"/>
              </a:buClr>
              <a:buFont typeface="Arial" panose="020B0604020202020204" pitchFamily="34" charset="0"/>
              <a:buChar char="•"/>
            </a:pPr>
            <a:r>
              <a:rPr lang="ro-RO" sz="16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orice alte activități care conduc la îndeplinirea realizării obiectivelor proiectului (inclusiv elemente de siguranță, sustenabilitate, funcționare etc). </a:t>
            </a:r>
          </a:p>
          <a:p>
            <a:pPr marL="180975" indent="-180975">
              <a:lnSpc>
                <a:spcPct val="115000"/>
              </a:lnSpc>
              <a:spcBef>
                <a:spcPts val="0"/>
              </a:spcBef>
              <a:buNone/>
            </a:pPr>
            <a:r>
              <a:rPr lang="ro-RO" sz="16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susținerea capacității administrative a AM-ului, a beneficiarilor și autorităților publice locale, în etapa de programare și implementare a proiectelor (inclusiv costuri simplificate pentru managementul proiectului).</a:t>
            </a:r>
          </a:p>
          <a:p>
            <a:pPr marL="180975" indent="-180975">
              <a:lnSpc>
                <a:spcPct val="115000"/>
              </a:lnSpc>
              <a:spcBef>
                <a:spcPts val="0"/>
              </a:spcBef>
              <a:buNone/>
            </a:pPr>
            <a:r>
              <a:rPr lang="en-GB" sz="1600" b="1" dirty="0" err="1">
                <a:effectLst/>
                <a:latin typeface="Times New Roman" panose="02020603050405020304" pitchFamily="18" charset="0"/>
                <a:ea typeface="Calibri" panose="020F0502020204030204" pitchFamily="34" charset="0"/>
                <a:cs typeface="Times New Roman" panose="02020603050405020304" pitchFamily="18" charset="0"/>
              </a:rPr>
              <a:t>Grup</a:t>
            </a:r>
            <a:r>
              <a:rPr lang="en-GB" sz="1600" b="1" dirty="0">
                <a:effectLst/>
                <a:latin typeface="Times New Roman" panose="02020603050405020304" pitchFamily="18" charset="0"/>
                <a:ea typeface="Calibri" panose="020F0502020204030204" pitchFamily="34" charset="0"/>
                <a:cs typeface="Times New Roman" panose="02020603050405020304" pitchFamily="18" charset="0"/>
              </a:rPr>
              <a:t> </a:t>
            </a:r>
            <a:r>
              <a:rPr lang="ro-RO" sz="1600" b="1" dirty="0">
                <a:latin typeface="Times New Roman" panose="02020603050405020304" pitchFamily="18" charset="0"/>
                <a:ea typeface="Calibri" panose="020F0502020204030204" pitchFamily="34" charset="0"/>
                <a:cs typeface="Times New Roman" panose="02020603050405020304" pitchFamily="18" charset="0"/>
              </a:rPr>
              <a:t>ț</a:t>
            </a:r>
            <a:r>
              <a:rPr lang="en-GB" sz="1600" b="1" dirty="0">
                <a:effectLst/>
                <a:latin typeface="Times New Roman" panose="02020603050405020304" pitchFamily="18" charset="0"/>
                <a:ea typeface="Calibri" panose="020F0502020204030204" pitchFamily="34" charset="0"/>
                <a:cs typeface="Times New Roman" panose="02020603050405020304" pitchFamily="18" charset="0"/>
              </a:rPr>
              <a:t>int</a:t>
            </a:r>
            <a:r>
              <a:rPr lang="ro-RO" sz="1600" b="1" dirty="0">
                <a:effectLst/>
                <a:latin typeface="Times New Roman" panose="02020603050405020304" pitchFamily="18" charset="0"/>
                <a:ea typeface="Calibri" panose="020F0502020204030204" pitchFamily="34" charset="0"/>
                <a:cs typeface="Times New Roman" panose="02020603050405020304" pitchFamily="18" charset="0"/>
              </a:rPr>
              <a:t>ă</a:t>
            </a:r>
            <a:r>
              <a:rPr lang="ro-RO" sz="1600" dirty="0">
                <a:effectLst/>
                <a:latin typeface="Times New Roman" panose="02020603050405020304" pitchFamily="18" charset="0"/>
                <a:ea typeface="Calibri" panose="020F0502020204030204" pitchFamily="34" charset="0"/>
                <a:cs typeface="Times New Roman" panose="02020603050405020304" pitchFamily="18" charset="0"/>
              </a:rPr>
              <a:t>:</a:t>
            </a:r>
            <a:r>
              <a:rPr lang="en-GB"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a:t>
            </a:r>
            <a:r>
              <a:rPr lang="it-IT"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locuitorii din mediul urba</a:t>
            </a:r>
            <a:r>
              <a:rPr lang="ro-RO" sz="16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n, </a:t>
            </a:r>
            <a:r>
              <a:rPr lang="it-IT"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vizitatori</a:t>
            </a:r>
            <a:r>
              <a:rPr lang="ro-RO"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p>
          <a:p>
            <a:pPr marL="180975" indent="-180975">
              <a:lnSpc>
                <a:spcPct val="115000"/>
              </a:lnSpc>
              <a:spcBef>
                <a:spcPts val="0"/>
              </a:spcBef>
              <a:buNone/>
            </a:pPr>
            <a:endParaRPr lang="ro-RO"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indent="0">
              <a:spcBef>
                <a:spcPts val="0"/>
              </a:spcBef>
              <a:buNone/>
            </a:pPr>
            <a:r>
              <a:rPr lang="ro-RO" sz="16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Acest tip de acțiune va avea alocare financiară dedicată </a:t>
            </a:r>
            <a:r>
              <a:rPr lang="ro-RO" sz="1600" u="sng"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ITI Delta Dunării</a:t>
            </a:r>
            <a:r>
              <a:rPr lang="ro-RO" sz="16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a:t>
            </a:r>
          </a:p>
          <a:p>
            <a:pPr marL="0" indent="0">
              <a:spcBef>
                <a:spcPts val="0"/>
              </a:spcBef>
              <a:buNone/>
            </a:pPr>
            <a:endParaRPr lang="en-GB"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p>
            <a:pPr marL="0" indent="0">
              <a:spcBef>
                <a:spcPts val="0"/>
              </a:spcBef>
              <a:buNone/>
            </a:pPr>
            <a:r>
              <a:rPr lang="en-GB" sz="1600" b="1" dirty="0" err="1">
                <a:latin typeface="Times New Roman" panose="02020603050405020304" pitchFamily="18" charset="0"/>
                <a:ea typeface="Calibri" panose="020F0502020204030204" pitchFamily="34" charset="0"/>
                <a:cs typeface="Times New Roman" panose="02020603050405020304" pitchFamily="18" charset="0"/>
              </a:rPr>
              <a:t>Modalitatea</a:t>
            </a:r>
            <a:r>
              <a:rPr lang="en-GB" sz="1600" b="1" dirty="0">
                <a:latin typeface="Times New Roman" panose="02020603050405020304" pitchFamily="18" charset="0"/>
                <a:ea typeface="Calibri" panose="020F0502020204030204" pitchFamily="34" charset="0"/>
                <a:cs typeface="Times New Roman" panose="02020603050405020304" pitchFamily="18" charset="0"/>
              </a:rPr>
              <a:t> de </a:t>
            </a:r>
            <a:r>
              <a:rPr lang="en-GB" sz="1600" b="1" dirty="0" err="1">
                <a:latin typeface="Times New Roman" panose="02020603050405020304" pitchFamily="18" charset="0"/>
                <a:ea typeface="Calibri" panose="020F0502020204030204" pitchFamily="34" charset="0"/>
                <a:cs typeface="Times New Roman" panose="02020603050405020304" pitchFamily="18" charset="0"/>
              </a:rPr>
              <a:t>implementare</a:t>
            </a:r>
            <a:r>
              <a:rPr lang="en-GB" sz="1600" dirty="0">
                <a:latin typeface="Times New Roman" panose="02020603050405020304" pitchFamily="18" charset="0"/>
                <a:ea typeface="Calibri" panose="020F0502020204030204" pitchFamily="34" charset="0"/>
                <a:cs typeface="Times New Roman" panose="02020603050405020304" pitchFamily="18" charset="0"/>
              </a:rPr>
              <a:t>: </a:t>
            </a:r>
            <a:r>
              <a:rPr lang="ro-RO" sz="16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î</a:t>
            </a:r>
            <a:r>
              <a:rPr lang="en-GB" sz="16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n </a:t>
            </a:r>
            <a:r>
              <a:rPr lang="en-GB" sz="1600"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conformitate</a:t>
            </a:r>
            <a:r>
              <a:rPr lang="en-GB" sz="16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cu </a:t>
            </a:r>
            <a:r>
              <a:rPr lang="ro-RO" sz="16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SIDU, </a:t>
            </a:r>
            <a:r>
              <a:rPr lang="en-GB" sz="16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cu </a:t>
            </a:r>
            <a:r>
              <a:rPr lang="en-GB" sz="1600" dirty="0" err="1">
                <a:solidFill>
                  <a:schemeClr val="tx1"/>
                </a:solidFill>
                <a:latin typeface="Times New Roman" panose="02020603050405020304" pitchFamily="18" charset="0"/>
                <a:ea typeface="Calibri" panose="020F0502020204030204" pitchFamily="34" charset="0"/>
                <a:cs typeface="Times New Roman" panose="02020603050405020304" pitchFamily="18" charset="0"/>
              </a:rPr>
              <a:t>prevederile</a:t>
            </a:r>
            <a:r>
              <a:rPr lang="en-GB" sz="16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OUG 156/ 2020</a:t>
            </a:r>
            <a:r>
              <a:rPr lang="ro-RO" sz="1600" dirty="0">
                <a:solidFill>
                  <a:schemeClr val="tx1"/>
                </a:solidFill>
                <a:latin typeface="Times New Roman" panose="02020603050405020304" pitchFamily="18" charset="0"/>
                <a:ea typeface="Calibri" panose="020F0502020204030204" pitchFamily="34" charset="0"/>
                <a:cs typeface="Times New Roman" panose="02020603050405020304" pitchFamily="18" charset="0"/>
              </a:rPr>
              <a:t> și Strategia ITI Delta Dunării</a:t>
            </a:r>
            <a:endParaRPr lang="ro-RO" sz="1600" dirty="0">
              <a:solidFill>
                <a:schemeClr val="tx1"/>
              </a:solidFill>
            </a:endParaRPr>
          </a:p>
        </p:txBody>
      </p:sp>
      <p:pic>
        <p:nvPicPr>
          <p:cNvPr id="4" name="Picture 3">
            <a:extLst>
              <a:ext uri="{FF2B5EF4-FFF2-40B4-BE49-F238E27FC236}">
                <a16:creationId xmlns:a16="http://schemas.microsoft.com/office/drawing/2014/main" id="{C45D2846-9476-4A78-AC8B-90F142991E38}"/>
              </a:ext>
            </a:extLst>
          </p:cNvPr>
          <p:cNvPicPr>
            <a:picLocks noChangeAspect="1"/>
          </p:cNvPicPr>
          <p:nvPr/>
        </p:nvPicPr>
        <p:blipFill>
          <a:blip r:embed="rId2"/>
          <a:stretch>
            <a:fillRect/>
          </a:stretch>
        </p:blipFill>
        <p:spPr>
          <a:xfrm>
            <a:off x="10154653" y="5895498"/>
            <a:ext cx="1814945" cy="962501"/>
          </a:xfrm>
          <a:prstGeom prst="rect">
            <a:avLst/>
          </a:prstGeom>
        </p:spPr>
      </p:pic>
    </p:spTree>
    <p:extLst>
      <p:ext uri="{BB962C8B-B14F-4D97-AF65-F5344CB8AC3E}">
        <p14:creationId xmlns:p14="http://schemas.microsoft.com/office/powerpoint/2010/main" val="2230602062"/>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TM02900688[[fn=Facet]]</Template>
  <TotalTime>4150</TotalTime>
  <Words>5148</Words>
  <Application>Microsoft Office PowerPoint</Application>
  <PresentationFormat>Widescreen</PresentationFormat>
  <Paragraphs>285</Paragraphs>
  <Slides>17</Slides>
  <Notes>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17</vt:i4>
      </vt:variant>
    </vt:vector>
  </HeadingPairs>
  <TitlesOfParts>
    <vt:vector size="26" baseType="lpstr">
      <vt:lpstr>Arial</vt:lpstr>
      <vt:lpstr>Calibri</vt:lpstr>
      <vt:lpstr>Constantia</vt:lpstr>
      <vt:lpstr>Open Sans</vt:lpstr>
      <vt:lpstr>Open Sans Extrabold</vt:lpstr>
      <vt:lpstr>Times New Roman</vt:lpstr>
      <vt:lpstr>Trebuchet MS</vt:lpstr>
      <vt:lpstr>Wingdings 3</vt:lpstr>
      <vt:lpstr>Facet</vt:lpstr>
      <vt:lpstr>PowerPoint Presentation</vt:lpstr>
      <vt:lpstr>Programul Operational Regional Sud-Est 2021 – 2027</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Metodologia desfăȘurării FOCUS GRUPULUI EDP desfășurarea  sesiunilor paralele de lucru</dc:title>
  <dc:creator>Gianina</dc:creator>
  <cp:lastModifiedBy>Diana</cp:lastModifiedBy>
  <cp:revision>541</cp:revision>
  <cp:lastPrinted>2021-11-16T09:18:32Z</cp:lastPrinted>
  <dcterms:created xsi:type="dcterms:W3CDTF">2018-11-20T13:53:30Z</dcterms:created>
  <dcterms:modified xsi:type="dcterms:W3CDTF">2021-11-17T08:26:52Z</dcterms:modified>
</cp:coreProperties>
</file>