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74" r:id="rId3"/>
    <p:sldId id="257" r:id="rId4"/>
    <p:sldId id="258" r:id="rId5"/>
    <p:sldId id="259" r:id="rId6"/>
    <p:sldId id="275" r:id="rId7"/>
    <p:sldId id="270" r:id="rId8"/>
    <p:sldId id="269" r:id="rId9"/>
    <p:sldId id="273" r:id="rId10"/>
    <p:sldId id="261" r:id="rId11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A751"/>
    <a:srgbClr val="D8A24F"/>
    <a:srgbClr val="1C4B88"/>
    <a:srgbClr val="4472C4"/>
    <a:srgbClr val="1C4A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599"/>
  </p:normalViewPr>
  <p:slideViewPr>
    <p:cSldViewPr snapToGrid="0" snapToObjects="1">
      <p:cViewPr varScale="1">
        <p:scale>
          <a:sx n="71" d="100"/>
          <a:sy n="71" d="100"/>
        </p:scale>
        <p:origin x="71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4FAB56-2E4C-4F26-BBCC-6EC00FCA9032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o-RO"/>
        </a:p>
      </dgm:t>
    </dgm:pt>
    <dgm:pt modelId="{5E9B50FF-3F3A-4B45-9852-F141E245B7D0}">
      <dgm:prSet phldrT="[Text]" custT="1"/>
      <dgm:spPr>
        <a:solidFill>
          <a:srgbClr val="DEA751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x-none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Agregarea expertizei existente la nivel național;</a:t>
          </a:r>
          <a:endParaRPr lang="ro-RO" sz="1400" dirty="0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7788164-2E11-43BA-960D-79351A27944B}" type="parTrans" cxnId="{85DE341F-F0E6-4324-9ABF-B57D140E8964}">
      <dgm:prSet/>
      <dgm:spPr/>
      <dgm:t>
        <a:bodyPr/>
        <a:lstStyle/>
        <a:p>
          <a:endParaRPr lang="ro-RO"/>
        </a:p>
      </dgm:t>
    </dgm:pt>
    <dgm:pt modelId="{02DD55E9-2092-47B9-B828-DF0E9C5391B4}" type="sibTrans" cxnId="{85DE341F-F0E6-4324-9ABF-B57D140E8964}">
      <dgm:prSet/>
      <dgm:spPr/>
      <dgm:t>
        <a:bodyPr/>
        <a:lstStyle/>
        <a:p>
          <a:endParaRPr lang="ro-RO"/>
        </a:p>
      </dgm:t>
    </dgm:pt>
    <dgm:pt modelId="{9BEB06AD-57DA-4DC8-A1AB-9B08F0A2BAB7}">
      <dgm:prSet phldrT="[Text]" custT="1"/>
      <dgm:spPr>
        <a:solidFill>
          <a:srgbClr val="DEA751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x-none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Operaționalizarea unui mecanism de bune practici; </a:t>
          </a:r>
          <a:endParaRPr lang="ro-RO" sz="1400" dirty="0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5463FCB-E0B0-4CE8-A7F0-5F39D79742B2}" type="parTrans" cxnId="{EA0B1795-ED2E-48C4-819C-B5C84A7E1388}">
      <dgm:prSet/>
      <dgm:spPr/>
      <dgm:t>
        <a:bodyPr/>
        <a:lstStyle/>
        <a:p>
          <a:endParaRPr lang="ro-RO"/>
        </a:p>
      </dgm:t>
    </dgm:pt>
    <dgm:pt modelId="{E949C795-732D-473F-9BA6-75AD1548FA7C}" type="sibTrans" cxnId="{EA0B1795-ED2E-48C4-819C-B5C84A7E1388}">
      <dgm:prSet/>
      <dgm:spPr/>
      <dgm:t>
        <a:bodyPr/>
        <a:lstStyle/>
        <a:p>
          <a:endParaRPr lang="ro-RO"/>
        </a:p>
      </dgm:t>
    </dgm:pt>
    <dgm:pt modelId="{64BF4C6C-E6B2-4279-BAF6-D2AD781EADCF}">
      <dgm:prSet phldrT="[Text]" custT="1"/>
      <dgm:spPr>
        <a:solidFill>
          <a:srgbClr val="DEA751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x-none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Generarea unor portofolii de proiecte;</a:t>
          </a:r>
          <a:endParaRPr lang="ro-RO" sz="1400" dirty="0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DCB016D-EFC5-44A3-BE4E-33F5BC6428FB}" type="parTrans" cxnId="{5F9D1EB0-A09A-41E8-8805-5F8980DD2CEF}">
      <dgm:prSet/>
      <dgm:spPr/>
      <dgm:t>
        <a:bodyPr/>
        <a:lstStyle/>
        <a:p>
          <a:endParaRPr lang="ro-RO"/>
        </a:p>
      </dgm:t>
    </dgm:pt>
    <dgm:pt modelId="{5F2CDE80-4E7C-433E-94EF-B0CBAE3EED56}" type="sibTrans" cxnId="{5F9D1EB0-A09A-41E8-8805-5F8980DD2CEF}">
      <dgm:prSet/>
      <dgm:spPr/>
      <dgm:t>
        <a:bodyPr/>
        <a:lstStyle/>
        <a:p>
          <a:endParaRPr lang="ro-RO"/>
        </a:p>
      </dgm:t>
    </dgm:pt>
    <dgm:pt modelId="{D6DF1400-90F4-421D-B6B8-805571F5C67E}">
      <dgm:prSet custT="1"/>
      <dgm:spPr>
        <a:solidFill>
          <a:srgbClr val="DEA751"/>
        </a:solidFill>
      </dgm:spPr>
      <dgm:t>
        <a:bodyPr/>
        <a:lstStyle/>
        <a:p>
          <a:r>
            <a:rPr lang="x-none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Facilitarea comunicării și colaborării inter-instituționale;</a:t>
          </a:r>
        </a:p>
      </dgm:t>
    </dgm:pt>
    <dgm:pt modelId="{17970574-CD90-4476-903E-8B2EB60EF3FD}" type="parTrans" cxnId="{2F6FFDF0-F220-4E5D-A7A9-7EA4ED79A0B9}">
      <dgm:prSet/>
      <dgm:spPr/>
      <dgm:t>
        <a:bodyPr/>
        <a:lstStyle/>
        <a:p>
          <a:endParaRPr lang="ro-RO"/>
        </a:p>
      </dgm:t>
    </dgm:pt>
    <dgm:pt modelId="{7CD821B1-E5A4-47E8-897F-AE333227C29A}" type="sibTrans" cxnId="{2F6FFDF0-F220-4E5D-A7A9-7EA4ED79A0B9}">
      <dgm:prSet/>
      <dgm:spPr/>
      <dgm:t>
        <a:bodyPr/>
        <a:lstStyle/>
        <a:p>
          <a:endParaRPr lang="ro-RO"/>
        </a:p>
      </dgm:t>
    </dgm:pt>
    <dgm:pt modelId="{A193E661-569A-4EA5-8FDB-27D48373757E}">
      <dgm:prSet custT="1"/>
      <dgm:spPr>
        <a:solidFill>
          <a:srgbClr val="DEA751"/>
        </a:solidFill>
      </dgm:spPr>
      <dgm:t>
        <a:bodyPr/>
        <a:lstStyle/>
        <a:p>
          <a:r>
            <a:rPr lang="x-none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Consolidarea capacității administrative prin sesiuni de instruire și formare;</a:t>
          </a:r>
        </a:p>
      </dgm:t>
    </dgm:pt>
    <dgm:pt modelId="{EF0926FB-30BD-4D45-8AE5-BABB0A8AA56C}" type="parTrans" cxnId="{25B9E309-2DA4-4636-AC63-0CB981179B3A}">
      <dgm:prSet/>
      <dgm:spPr/>
      <dgm:t>
        <a:bodyPr/>
        <a:lstStyle/>
        <a:p>
          <a:endParaRPr lang="ro-RO"/>
        </a:p>
      </dgm:t>
    </dgm:pt>
    <dgm:pt modelId="{C08204D3-DF6B-460A-B44A-D8FDCC162183}" type="sibTrans" cxnId="{25B9E309-2DA4-4636-AC63-0CB981179B3A}">
      <dgm:prSet/>
      <dgm:spPr/>
      <dgm:t>
        <a:bodyPr/>
        <a:lstStyle/>
        <a:p>
          <a:endParaRPr lang="ro-RO"/>
        </a:p>
      </dgm:t>
    </dgm:pt>
    <dgm:pt modelId="{CBDBDB0F-62FB-402F-A5B8-67A1511D81EC}" type="pres">
      <dgm:prSet presAssocID="{E74FAB56-2E4C-4F26-BBCC-6EC00FCA903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DC7E4A4-C904-4869-8128-66837EB12694}" type="pres">
      <dgm:prSet presAssocID="{5E9B50FF-3F3A-4B45-9852-F141E245B7D0}" presName="parentLin" presStyleCnt="0"/>
      <dgm:spPr/>
    </dgm:pt>
    <dgm:pt modelId="{4686733E-EF8A-45C7-81BA-A2D7CE254251}" type="pres">
      <dgm:prSet presAssocID="{5E9B50FF-3F3A-4B45-9852-F141E245B7D0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F3639658-BC07-44A4-8F43-FAA63A87DE4E}" type="pres">
      <dgm:prSet presAssocID="{5E9B50FF-3F3A-4B45-9852-F141E245B7D0}" presName="parentText" presStyleLbl="node1" presStyleIdx="0" presStyleCnt="5" custScaleX="12754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74E481-AE8F-41C5-B432-962B87BE32A1}" type="pres">
      <dgm:prSet presAssocID="{5E9B50FF-3F3A-4B45-9852-F141E245B7D0}" presName="negativeSpace" presStyleCnt="0"/>
      <dgm:spPr/>
    </dgm:pt>
    <dgm:pt modelId="{00BA933F-AABA-4494-922E-353C0A7C9988}" type="pres">
      <dgm:prSet presAssocID="{5E9B50FF-3F3A-4B45-9852-F141E245B7D0}" presName="childText" presStyleLbl="conFgAcc1" presStyleIdx="0" presStyleCnt="5" custLinFactY="-12385" custLinFactNeighborX="-773" custLinFactNeighborY="-100000">
        <dgm:presLayoutVars>
          <dgm:bulletEnabled val="1"/>
        </dgm:presLayoutVars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</dgm:pt>
    <dgm:pt modelId="{36DB125B-35A9-4DAA-8C62-6081B473AEE8}" type="pres">
      <dgm:prSet presAssocID="{02DD55E9-2092-47B9-B828-DF0E9C5391B4}" presName="spaceBetweenRectangles" presStyleCnt="0"/>
      <dgm:spPr/>
    </dgm:pt>
    <dgm:pt modelId="{4BAB9114-E7D8-4FD2-BD62-B5B87746C938}" type="pres">
      <dgm:prSet presAssocID="{9BEB06AD-57DA-4DC8-A1AB-9B08F0A2BAB7}" presName="parentLin" presStyleCnt="0"/>
      <dgm:spPr/>
    </dgm:pt>
    <dgm:pt modelId="{67DF7DA0-CF64-4B7C-8336-7E9CF102DC7D}" type="pres">
      <dgm:prSet presAssocID="{9BEB06AD-57DA-4DC8-A1AB-9B08F0A2BAB7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3786DE21-61DB-4066-B934-BE389BB2BDCC}" type="pres">
      <dgm:prSet presAssocID="{9BEB06AD-57DA-4DC8-A1AB-9B08F0A2BAB7}" presName="parentText" presStyleLbl="node1" presStyleIdx="1" presStyleCnt="5" custScaleX="12754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2A7174-25AA-40C5-ACEA-454DE4876A89}" type="pres">
      <dgm:prSet presAssocID="{9BEB06AD-57DA-4DC8-A1AB-9B08F0A2BAB7}" presName="negativeSpace" presStyleCnt="0"/>
      <dgm:spPr/>
    </dgm:pt>
    <dgm:pt modelId="{A30653B3-E22E-4028-A45A-D8F9687C4AA6}" type="pres">
      <dgm:prSet presAssocID="{9BEB06AD-57DA-4DC8-A1AB-9B08F0A2BAB7}" presName="childText" presStyleLbl="conFgAcc1" presStyleIdx="1" presStyleCnt="5">
        <dgm:presLayoutVars>
          <dgm:bulletEnabled val="1"/>
        </dgm:presLayoutVars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</dgm:pt>
    <dgm:pt modelId="{EDAD83D2-850F-4858-8593-F27EFF6B80AE}" type="pres">
      <dgm:prSet presAssocID="{E949C795-732D-473F-9BA6-75AD1548FA7C}" presName="spaceBetweenRectangles" presStyleCnt="0"/>
      <dgm:spPr/>
    </dgm:pt>
    <dgm:pt modelId="{FAC47872-79E5-4932-9742-3185275FF6DC}" type="pres">
      <dgm:prSet presAssocID="{64BF4C6C-E6B2-4279-BAF6-D2AD781EADCF}" presName="parentLin" presStyleCnt="0"/>
      <dgm:spPr/>
    </dgm:pt>
    <dgm:pt modelId="{EDE277D3-F76C-48CE-B7C5-2B2114532D12}" type="pres">
      <dgm:prSet presAssocID="{64BF4C6C-E6B2-4279-BAF6-D2AD781EADCF}" presName="parentLeftMargin" presStyleLbl="node1" presStyleIdx="1" presStyleCnt="5"/>
      <dgm:spPr/>
      <dgm:t>
        <a:bodyPr/>
        <a:lstStyle/>
        <a:p>
          <a:endParaRPr lang="en-US"/>
        </a:p>
      </dgm:t>
    </dgm:pt>
    <dgm:pt modelId="{6D801D66-39C1-470F-9649-A4CB2CA6CF68}" type="pres">
      <dgm:prSet presAssocID="{64BF4C6C-E6B2-4279-BAF6-D2AD781EADCF}" presName="parentText" presStyleLbl="node1" presStyleIdx="2" presStyleCnt="5" custScaleX="12754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CD9FCF-B40C-445E-8855-446E2526C994}" type="pres">
      <dgm:prSet presAssocID="{64BF4C6C-E6B2-4279-BAF6-D2AD781EADCF}" presName="negativeSpace" presStyleCnt="0"/>
      <dgm:spPr/>
    </dgm:pt>
    <dgm:pt modelId="{75F47ED1-DD0C-4365-AE76-197CF595C670}" type="pres">
      <dgm:prSet presAssocID="{64BF4C6C-E6B2-4279-BAF6-D2AD781EADCF}" presName="childText" presStyleLbl="conFgAcc1" presStyleIdx="2" presStyleCnt="5">
        <dgm:presLayoutVars>
          <dgm:bulletEnabled val="1"/>
        </dgm:presLayoutVars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</dgm:pt>
    <dgm:pt modelId="{3FE49A68-BF58-42B3-B87B-5EA3D1B9F50C}" type="pres">
      <dgm:prSet presAssocID="{5F2CDE80-4E7C-433E-94EF-B0CBAE3EED56}" presName="spaceBetweenRectangles" presStyleCnt="0"/>
      <dgm:spPr/>
    </dgm:pt>
    <dgm:pt modelId="{ECAE4794-5AFF-4CBC-8398-2A7E31384A78}" type="pres">
      <dgm:prSet presAssocID="{A193E661-569A-4EA5-8FDB-27D48373757E}" presName="parentLin" presStyleCnt="0"/>
      <dgm:spPr/>
    </dgm:pt>
    <dgm:pt modelId="{EBE5CCCD-BEB6-46DD-AF01-8A45EFC8CB17}" type="pres">
      <dgm:prSet presAssocID="{A193E661-569A-4EA5-8FDB-27D48373757E}" presName="parentLeftMargin" presStyleLbl="node1" presStyleIdx="2" presStyleCnt="5"/>
      <dgm:spPr/>
      <dgm:t>
        <a:bodyPr/>
        <a:lstStyle/>
        <a:p>
          <a:endParaRPr lang="en-US"/>
        </a:p>
      </dgm:t>
    </dgm:pt>
    <dgm:pt modelId="{EDFF444B-3C08-4534-B62D-24F4D5A24B8E}" type="pres">
      <dgm:prSet presAssocID="{A193E661-569A-4EA5-8FDB-27D48373757E}" presName="parentText" presStyleLbl="node1" presStyleIdx="3" presStyleCnt="5" custScaleX="12754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87BDC9-1EFA-4ECD-87BE-BF15BC9A15FB}" type="pres">
      <dgm:prSet presAssocID="{A193E661-569A-4EA5-8FDB-27D48373757E}" presName="negativeSpace" presStyleCnt="0"/>
      <dgm:spPr/>
    </dgm:pt>
    <dgm:pt modelId="{173FBF39-D607-4922-977F-A3AB12E03070}" type="pres">
      <dgm:prSet presAssocID="{A193E661-569A-4EA5-8FDB-27D48373757E}" presName="childText" presStyleLbl="conFgAcc1" presStyleIdx="3" presStyleCnt="5">
        <dgm:presLayoutVars>
          <dgm:bulletEnabled val="1"/>
        </dgm:presLayoutVars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</dgm:pt>
    <dgm:pt modelId="{718D9899-ACBF-4B5B-B3F0-A0D8BE3567BF}" type="pres">
      <dgm:prSet presAssocID="{C08204D3-DF6B-460A-B44A-D8FDCC162183}" presName="spaceBetweenRectangles" presStyleCnt="0"/>
      <dgm:spPr/>
    </dgm:pt>
    <dgm:pt modelId="{5E4184AB-5DA6-4F49-ACB9-C1149871C55C}" type="pres">
      <dgm:prSet presAssocID="{D6DF1400-90F4-421D-B6B8-805571F5C67E}" presName="parentLin" presStyleCnt="0"/>
      <dgm:spPr/>
    </dgm:pt>
    <dgm:pt modelId="{1654558E-19EB-4853-B482-921E5EC300AD}" type="pres">
      <dgm:prSet presAssocID="{D6DF1400-90F4-421D-B6B8-805571F5C67E}" presName="parentLeftMargin" presStyleLbl="node1" presStyleIdx="3" presStyleCnt="5"/>
      <dgm:spPr/>
      <dgm:t>
        <a:bodyPr/>
        <a:lstStyle/>
        <a:p>
          <a:endParaRPr lang="en-US"/>
        </a:p>
      </dgm:t>
    </dgm:pt>
    <dgm:pt modelId="{F03904A2-AC40-4842-AC2C-1B9CAA66E331}" type="pres">
      <dgm:prSet presAssocID="{D6DF1400-90F4-421D-B6B8-805571F5C67E}" presName="parentText" presStyleLbl="node1" presStyleIdx="4" presStyleCnt="5" custScaleX="12754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D06EB6-9D47-4770-9AC8-CABA4645E0DF}" type="pres">
      <dgm:prSet presAssocID="{D6DF1400-90F4-421D-B6B8-805571F5C67E}" presName="negativeSpace" presStyleCnt="0"/>
      <dgm:spPr/>
    </dgm:pt>
    <dgm:pt modelId="{A98CE08C-1543-4CA7-BA96-06E30D3662DA}" type="pres">
      <dgm:prSet presAssocID="{D6DF1400-90F4-421D-B6B8-805571F5C67E}" presName="childText" presStyleLbl="conFgAcc1" presStyleIdx="4" presStyleCnt="5">
        <dgm:presLayoutVars>
          <dgm:bulletEnabled val="1"/>
        </dgm:presLayoutVars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</dgm:pt>
  </dgm:ptLst>
  <dgm:cxnLst>
    <dgm:cxn modelId="{9B9A5A20-A8FD-4083-AB99-A78B10C411FE}" type="presOf" srcId="{9BEB06AD-57DA-4DC8-A1AB-9B08F0A2BAB7}" destId="{67DF7DA0-CF64-4B7C-8336-7E9CF102DC7D}" srcOrd="0" destOrd="0" presId="urn:microsoft.com/office/officeart/2005/8/layout/list1"/>
    <dgm:cxn modelId="{5302D768-A90C-47E9-8AF0-B40D928EF1B1}" type="presOf" srcId="{9BEB06AD-57DA-4DC8-A1AB-9B08F0A2BAB7}" destId="{3786DE21-61DB-4066-B934-BE389BB2BDCC}" srcOrd="1" destOrd="0" presId="urn:microsoft.com/office/officeart/2005/8/layout/list1"/>
    <dgm:cxn modelId="{06C89F5A-DB1F-462B-942E-238607E2137B}" type="presOf" srcId="{D6DF1400-90F4-421D-B6B8-805571F5C67E}" destId="{F03904A2-AC40-4842-AC2C-1B9CAA66E331}" srcOrd="1" destOrd="0" presId="urn:microsoft.com/office/officeart/2005/8/layout/list1"/>
    <dgm:cxn modelId="{85DE341F-F0E6-4324-9ABF-B57D140E8964}" srcId="{E74FAB56-2E4C-4F26-BBCC-6EC00FCA9032}" destId="{5E9B50FF-3F3A-4B45-9852-F141E245B7D0}" srcOrd="0" destOrd="0" parTransId="{C7788164-2E11-43BA-960D-79351A27944B}" sibTransId="{02DD55E9-2092-47B9-B828-DF0E9C5391B4}"/>
    <dgm:cxn modelId="{2F6FFDF0-F220-4E5D-A7A9-7EA4ED79A0B9}" srcId="{E74FAB56-2E4C-4F26-BBCC-6EC00FCA9032}" destId="{D6DF1400-90F4-421D-B6B8-805571F5C67E}" srcOrd="4" destOrd="0" parTransId="{17970574-CD90-4476-903E-8B2EB60EF3FD}" sibTransId="{7CD821B1-E5A4-47E8-897F-AE333227C29A}"/>
    <dgm:cxn modelId="{9413193D-B550-43AC-B18F-A985E00356BE}" type="presOf" srcId="{A193E661-569A-4EA5-8FDB-27D48373757E}" destId="{EDFF444B-3C08-4534-B62D-24F4D5A24B8E}" srcOrd="1" destOrd="0" presId="urn:microsoft.com/office/officeart/2005/8/layout/list1"/>
    <dgm:cxn modelId="{02AACE46-3159-49AF-AED5-B9645C66BB9C}" type="presOf" srcId="{5E9B50FF-3F3A-4B45-9852-F141E245B7D0}" destId="{F3639658-BC07-44A4-8F43-FAA63A87DE4E}" srcOrd="1" destOrd="0" presId="urn:microsoft.com/office/officeart/2005/8/layout/list1"/>
    <dgm:cxn modelId="{82EF1640-57BC-4AA0-BEF8-44E633937F85}" type="presOf" srcId="{A193E661-569A-4EA5-8FDB-27D48373757E}" destId="{EBE5CCCD-BEB6-46DD-AF01-8A45EFC8CB17}" srcOrd="0" destOrd="0" presId="urn:microsoft.com/office/officeart/2005/8/layout/list1"/>
    <dgm:cxn modelId="{D4912AEA-A4CF-4B1A-85FE-8953288B6D9B}" type="presOf" srcId="{5E9B50FF-3F3A-4B45-9852-F141E245B7D0}" destId="{4686733E-EF8A-45C7-81BA-A2D7CE254251}" srcOrd="0" destOrd="0" presId="urn:microsoft.com/office/officeart/2005/8/layout/list1"/>
    <dgm:cxn modelId="{5F9D1EB0-A09A-41E8-8805-5F8980DD2CEF}" srcId="{E74FAB56-2E4C-4F26-BBCC-6EC00FCA9032}" destId="{64BF4C6C-E6B2-4279-BAF6-D2AD781EADCF}" srcOrd="2" destOrd="0" parTransId="{3DCB016D-EFC5-44A3-BE4E-33F5BC6428FB}" sibTransId="{5F2CDE80-4E7C-433E-94EF-B0CBAE3EED56}"/>
    <dgm:cxn modelId="{F6666D82-5E9F-4B89-9961-C5004B161B97}" type="presOf" srcId="{D6DF1400-90F4-421D-B6B8-805571F5C67E}" destId="{1654558E-19EB-4853-B482-921E5EC300AD}" srcOrd="0" destOrd="0" presId="urn:microsoft.com/office/officeart/2005/8/layout/list1"/>
    <dgm:cxn modelId="{2C9C56BC-F783-4E66-9930-8AB16B1DF48C}" type="presOf" srcId="{E74FAB56-2E4C-4F26-BBCC-6EC00FCA9032}" destId="{CBDBDB0F-62FB-402F-A5B8-67A1511D81EC}" srcOrd="0" destOrd="0" presId="urn:microsoft.com/office/officeart/2005/8/layout/list1"/>
    <dgm:cxn modelId="{C0731E60-D31D-4338-87E1-A8E66C1F2091}" type="presOf" srcId="{64BF4C6C-E6B2-4279-BAF6-D2AD781EADCF}" destId="{6D801D66-39C1-470F-9649-A4CB2CA6CF68}" srcOrd="1" destOrd="0" presId="urn:microsoft.com/office/officeart/2005/8/layout/list1"/>
    <dgm:cxn modelId="{8BC2BFC4-F69A-4145-AF33-78355EF65A31}" type="presOf" srcId="{64BF4C6C-E6B2-4279-BAF6-D2AD781EADCF}" destId="{EDE277D3-F76C-48CE-B7C5-2B2114532D12}" srcOrd="0" destOrd="0" presId="urn:microsoft.com/office/officeart/2005/8/layout/list1"/>
    <dgm:cxn modelId="{EA0B1795-ED2E-48C4-819C-B5C84A7E1388}" srcId="{E74FAB56-2E4C-4F26-BBCC-6EC00FCA9032}" destId="{9BEB06AD-57DA-4DC8-A1AB-9B08F0A2BAB7}" srcOrd="1" destOrd="0" parTransId="{B5463FCB-E0B0-4CE8-A7F0-5F39D79742B2}" sibTransId="{E949C795-732D-473F-9BA6-75AD1548FA7C}"/>
    <dgm:cxn modelId="{25B9E309-2DA4-4636-AC63-0CB981179B3A}" srcId="{E74FAB56-2E4C-4F26-BBCC-6EC00FCA9032}" destId="{A193E661-569A-4EA5-8FDB-27D48373757E}" srcOrd="3" destOrd="0" parTransId="{EF0926FB-30BD-4D45-8AE5-BABB0A8AA56C}" sibTransId="{C08204D3-DF6B-460A-B44A-D8FDCC162183}"/>
    <dgm:cxn modelId="{6E0A68A5-F58B-4D40-ADFE-391BA5D662ED}" type="presParOf" srcId="{CBDBDB0F-62FB-402F-A5B8-67A1511D81EC}" destId="{0DC7E4A4-C904-4869-8128-66837EB12694}" srcOrd="0" destOrd="0" presId="urn:microsoft.com/office/officeart/2005/8/layout/list1"/>
    <dgm:cxn modelId="{83FF1EA3-282E-48EF-B7EF-B11A24426B22}" type="presParOf" srcId="{0DC7E4A4-C904-4869-8128-66837EB12694}" destId="{4686733E-EF8A-45C7-81BA-A2D7CE254251}" srcOrd="0" destOrd="0" presId="urn:microsoft.com/office/officeart/2005/8/layout/list1"/>
    <dgm:cxn modelId="{9DAB2307-0D0C-4C84-8853-63B4C3141C8C}" type="presParOf" srcId="{0DC7E4A4-C904-4869-8128-66837EB12694}" destId="{F3639658-BC07-44A4-8F43-FAA63A87DE4E}" srcOrd="1" destOrd="0" presId="urn:microsoft.com/office/officeart/2005/8/layout/list1"/>
    <dgm:cxn modelId="{542A2AF5-FE45-4A27-A6AD-1FE580C39070}" type="presParOf" srcId="{CBDBDB0F-62FB-402F-A5B8-67A1511D81EC}" destId="{B874E481-AE8F-41C5-B432-962B87BE32A1}" srcOrd="1" destOrd="0" presId="urn:microsoft.com/office/officeart/2005/8/layout/list1"/>
    <dgm:cxn modelId="{52E57F57-C4E8-42B3-8F36-4073B688EC1C}" type="presParOf" srcId="{CBDBDB0F-62FB-402F-A5B8-67A1511D81EC}" destId="{00BA933F-AABA-4494-922E-353C0A7C9988}" srcOrd="2" destOrd="0" presId="urn:microsoft.com/office/officeart/2005/8/layout/list1"/>
    <dgm:cxn modelId="{C0FD56A5-2E1F-4B71-A729-1B3249AF804C}" type="presParOf" srcId="{CBDBDB0F-62FB-402F-A5B8-67A1511D81EC}" destId="{36DB125B-35A9-4DAA-8C62-6081B473AEE8}" srcOrd="3" destOrd="0" presId="urn:microsoft.com/office/officeart/2005/8/layout/list1"/>
    <dgm:cxn modelId="{9A06AAE1-315A-40E4-9C28-203F7132C854}" type="presParOf" srcId="{CBDBDB0F-62FB-402F-A5B8-67A1511D81EC}" destId="{4BAB9114-E7D8-4FD2-BD62-B5B87746C938}" srcOrd="4" destOrd="0" presId="urn:microsoft.com/office/officeart/2005/8/layout/list1"/>
    <dgm:cxn modelId="{6D547C58-104C-466D-9523-CB91018803D3}" type="presParOf" srcId="{4BAB9114-E7D8-4FD2-BD62-B5B87746C938}" destId="{67DF7DA0-CF64-4B7C-8336-7E9CF102DC7D}" srcOrd="0" destOrd="0" presId="urn:microsoft.com/office/officeart/2005/8/layout/list1"/>
    <dgm:cxn modelId="{305F0719-4FFD-4343-8FFB-00475A129088}" type="presParOf" srcId="{4BAB9114-E7D8-4FD2-BD62-B5B87746C938}" destId="{3786DE21-61DB-4066-B934-BE389BB2BDCC}" srcOrd="1" destOrd="0" presId="urn:microsoft.com/office/officeart/2005/8/layout/list1"/>
    <dgm:cxn modelId="{9D78909C-66F4-487F-B95C-02F4FBE11150}" type="presParOf" srcId="{CBDBDB0F-62FB-402F-A5B8-67A1511D81EC}" destId="{652A7174-25AA-40C5-ACEA-454DE4876A89}" srcOrd="5" destOrd="0" presId="urn:microsoft.com/office/officeart/2005/8/layout/list1"/>
    <dgm:cxn modelId="{A96E9E39-6368-4D91-83CB-5A39E9D900A2}" type="presParOf" srcId="{CBDBDB0F-62FB-402F-A5B8-67A1511D81EC}" destId="{A30653B3-E22E-4028-A45A-D8F9687C4AA6}" srcOrd="6" destOrd="0" presId="urn:microsoft.com/office/officeart/2005/8/layout/list1"/>
    <dgm:cxn modelId="{32A081C7-D0E1-4E2B-8AE9-998F8493F314}" type="presParOf" srcId="{CBDBDB0F-62FB-402F-A5B8-67A1511D81EC}" destId="{EDAD83D2-850F-4858-8593-F27EFF6B80AE}" srcOrd="7" destOrd="0" presId="urn:microsoft.com/office/officeart/2005/8/layout/list1"/>
    <dgm:cxn modelId="{635B4253-6087-44FA-A617-B66339AA243D}" type="presParOf" srcId="{CBDBDB0F-62FB-402F-A5B8-67A1511D81EC}" destId="{FAC47872-79E5-4932-9742-3185275FF6DC}" srcOrd="8" destOrd="0" presId="urn:microsoft.com/office/officeart/2005/8/layout/list1"/>
    <dgm:cxn modelId="{C3AE6C86-CBF9-41CB-BF88-14C26E851DD6}" type="presParOf" srcId="{FAC47872-79E5-4932-9742-3185275FF6DC}" destId="{EDE277D3-F76C-48CE-B7C5-2B2114532D12}" srcOrd="0" destOrd="0" presId="urn:microsoft.com/office/officeart/2005/8/layout/list1"/>
    <dgm:cxn modelId="{343E71E5-29B3-4DD5-A89C-218BC435D3E2}" type="presParOf" srcId="{FAC47872-79E5-4932-9742-3185275FF6DC}" destId="{6D801D66-39C1-470F-9649-A4CB2CA6CF68}" srcOrd="1" destOrd="0" presId="urn:microsoft.com/office/officeart/2005/8/layout/list1"/>
    <dgm:cxn modelId="{4CC8011E-4FEF-4E92-BEED-1D2F0C636768}" type="presParOf" srcId="{CBDBDB0F-62FB-402F-A5B8-67A1511D81EC}" destId="{F3CD9FCF-B40C-445E-8855-446E2526C994}" srcOrd="9" destOrd="0" presId="urn:microsoft.com/office/officeart/2005/8/layout/list1"/>
    <dgm:cxn modelId="{96C0A868-18E6-4D50-9D2E-21BEDDBA48F6}" type="presParOf" srcId="{CBDBDB0F-62FB-402F-A5B8-67A1511D81EC}" destId="{75F47ED1-DD0C-4365-AE76-197CF595C670}" srcOrd="10" destOrd="0" presId="urn:microsoft.com/office/officeart/2005/8/layout/list1"/>
    <dgm:cxn modelId="{4B552D86-A142-4453-990A-26E406549563}" type="presParOf" srcId="{CBDBDB0F-62FB-402F-A5B8-67A1511D81EC}" destId="{3FE49A68-BF58-42B3-B87B-5EA3D1B9F50C}" srcOrd="11" destOrd="0" presId="urn:microsoft.com/office/officeart/2005/8/layout/list1"/>
    <dgm:cxn modelId="{2952AF48-5785-431A-B52A-723563175DD6}" type="presParOf" srcId="{CBDBDB0F-62FB-402F-A5B8-67A1511D81EC}" destId="{ECAE4794-5AFF-4CBC-8398-2A7E31384A78}" srcOrd="12" destOrd="0" presId="urn:microsoft.com/office/officeart/2005/8/layout/list1"/>
    <dgm:cxn modelId="{333A1F85-EC21-40E0-8424-A0ECADDCF400}" type="presParOf" srcId="{ECAE4794-5AFF-4CBC-8398-2A7E31384A78}" destId="{EBE5CCCD-BEB6-46DD-AF01-8A45EFC8CB17}" srcOrd="0" destOrd="0" presId="urn:microsoft.com/office/officeart/2005/8/layout/list1"/>
    <dgm:cxn modelId="{6CA90CF5-992E-49D7-8E88-AF509A705036}" type="presParOf" srcId="{ECAE4794-5AFF-4CBC-8398-2A7E31384A78}" destId="{EDFF444B-3C08-4534-B62D-24F4D5A24B8E}" srcOrd="1" destOrd="0" presId="urn:microsoft.com/office/officeart/2005/8/layout/list1"/>
    <dgm:cxn modelId="{D86762DB-E314-425A-B6BD-A0656530CB17}" type="presParOf" srcId="{CBDBDB0F-62FB-402F-A5B8-67A1511D81EC}" destId="{7187BDC9-1EFA-4ECD-87BE-BF15BC9A15FB}" srcOrd="13" destOrd="0" presId="urn:microsoft.com/office/officeart/2005/8/layout/list1"/>
    <dgm:cxn modelId="{82C8273D-0CDB-42A5-9FAF-8521795AD668}" type="presParOf" srcId="{CBDBDB0F-62FB-402F-A5B8-67A1511D81EC}" destId="{173FBF39-D607-4922-977F-A3AB12E03070}" srcOrd="14" destOrd="0" presId="urn:microsoft.com/office/officeart/2005/8/layout/list1"/>
    <dgm:cxn modelId="{3DDEEB2D-85E5-45BA-B1FA-864E1F05F098}" type="presParOf" srcId="{CBDBDB0F-62FB-402F-A5B8-67A1511D81EC}" destId="{718D9899-ACBF-4B5B-B3F0-A0D8BE3567BF}" srcOrd="15" destOrd="0" presId="urn:microsoft.com/office/officeart/2005/8/layout/list1"/>
    <dgm:cxn modelId="{9126B9D7-6FE5-4D4A-A1E3-30A597682201}" type="presParOf" srcId="{CBDBDB0F-62FB-402F-A5B8-67A1511D81EC}" destId="{5E4184AB-5DA6-4F49-ACB9-C1149871C55C}" srcOrd="16" destOrd="0" presId="urn:microsoft.com/office/officeart/2005/8/layout/list1"/>
    <dgm:cxn modelId="{A375A62B-7B9A-4ED6-831A-99081F26ACD0}" type="presParOf" srcId="{5E4184AB-5DA6-4F49-ACB9-C1149871C55C}" destId="{1654558E-19EB-4853-B482-921E5EC300AD}" srcOrd="0" destOrd="0" presId="urn:microsoft.com/office/officeart/2005/8/layout/list1"/>
    <dgm:cxn modelId="{3E6CADF7-D6D2-4CAB-91DC-8A1FE5800A49}" type="presParOf" srcId="{5E4184AB-5DA6-4F49-ACB9-C1149871C55C}" destId="{F03904A2-AC40-4842-AC2C-1B9CAA66E331}" srcOrd="1" destOrd="0" presId="urn:microsoft.com/office/officeart/2005/8/layout/list1"/>
    <dgm:cxn modelId="{86321159-BC29-47A5-A617-A92257EB4911}" type="presParOf" srcId="{CBDBDB0F-62FB-402F-A5B8-67A1511D81EC}" destId="{D2D06EB6-9D47-4770-9AC8-CABA4645E0DF}" srcOrd="17" destOrd="0" presId="urn:microsoft.com/office/officeart/2005/8/layout/list1"/>
    <dgm:cxn modelId="{A10AA935-C330-4EE5-8FCE-1D4C39F8262C}" type="presParOf" srcId="{CBDBDB0F-62FB-402F-A5B8-67A1511D81EC}" destId="{A98CE08C-1543-4CA7-BA96-06E30D3662DA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BA933F-AABA-4494-922E-353C0A7C9988}">
      <dsp:nvSpPr>
        <dsp:cNvPr id="0" name=""/>
        <dsp:cNvSpPr/>
      </dsp:nvSpPr>
      <dsp:spPr>
        <a:xfrm>
          <a:off x="0" y="120127"/>
          <a:ext cx="8846613" cy="428400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F3639658-BC07-44A4-8F43-FAA63A87DE4E}">
      <dsp:nvSpPr>
        <dsp:cNvPr id="0" name=""/>
        <dsp:cNvSpPr/>
      </dsp:nvSpPr>
      <dsp:spPr>
        <a:xfrm>
          <a:off x="442330" y="14064"/>
          <a:ext cx="7898388" cy="501840"/>
        </a:xfrm>
        <a:prstGeom prst="roundRect">
          <a:avLst/>
        </a:prstGeom>
        <a:solidFill>
          <a:srgbClr val="DEA75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067" tIns="0" rIns="234067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x-none" sz="1400" kern="12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Agregarea expertizei existente la nivel național;</a:t>
          </a:r>
          <a:endParaRPr lang="ro-RO" sz="1400" kern="1200" dirty="0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466828" y="38562"/>
        <a:ext cx="7849392" cy="452844"/>
      </dsp:txXfrm>
    </dsp:sp>
    <dsp:sp modelId="{A30653B3-E22E-4028-A45A-D8F9687C4AA6}">
      <dsp:nvSpPr>
        <dsp:cNvPr id="0" name=""/>
        <dsp:cNvSpPr/>
      </dsp:nvSpPr>
      <dsp:spPr>
        <a:xfrm>
          <a:off x="0" y="1036104"/>
          <a:ext cx="8846613" cy="428400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3786DE21-61DB-4066-B934-BE389BB2BDCC}">
      <dsp:nvSpPr>
        <dsp:cNvPr id="0" name=""/>
        <dsp:cNvSpPr/>
      </dsp:nvSpPr>
      <dsp:spPr>
        <a:xfrm>
          <a:off x="442330" y="785184"/>
          <a:ext cx="7898388" cy="501840"/>
        </a:xfrm>
        <a:prstGeom prst="roundRect">
          <a:avLst/>
        </a:prstGeom>
        <a:solidFill>
          <a:srgbClr val="DEA75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067" tIns="0" rIns="234067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x-none" sz="1400" kern="12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Operaționalizarea unui mecanism de bune practici; </a:t>
          </a:r>
          <a:endParaRPr lang="ro-RO" sz="1400" kern="1200" dirty="0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466828" y="809682"/>
        <a:ext cx="7849392" cy="452844"/>
      </dsp:txXfrm>
    </dsp:sp>
    <dsp:sp modelId="{75F47ED1-DD0C-4365-AE76-197CF595C670}">
      <dsp:nvSpPr>
        <dsp:cNvPr id="0" name=""/>
        <dsp:cNvSpPr/>
      </dsp:nvSpPr>
      <dsp:spPr>
        <a:xfrm>
          <a:off x="0" y="1807224"/>
          <a:ext cx="8846613" cy="428400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6D801D66-39C1-470F-9649-A4CB2CA6CF68}">
      <dsp:nvSpPr>
        <dsp:cNvPr id="0" name=""/>
        <dsp:cNvSpPr/>
      </dsp:nvSpPr>
      <dsp:spPr>
        <a:xfrm>
          <a:off x="442330" y="1556304"/>
          <a:ext cx="7898388" cy="501840"/>
        </a:xfrm>
        <a:prstGeom prst="roundRect">
          <a:avLst/>
        </a:prstGeom>
        <a:solidFill>
          <a:srgbClr val="DEA75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067" tIns="0" rIns="234067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x-none" sz="1400" kern="12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Generarea unor portofolii de proiecte;</a:t>
          </a:r>
          <a:endParaRPr lang="ro-RO" sz="1400" kern="1200" dirty="0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466828" y="1580802"/>
        <a:ext cx="7849392" cy="452844"/>
      </dsp:txXfrm>
    </dsp:sp>
    <dsp:sp modelId="{173FBF39-D607-4922-977F-A3AB12E03070}">
      <dsp:nvSpPr>
        <dsp:cNvPr id="0" name=""/>
        <dsp:cNvSpPr/>
      </dsp:nvSpPr>
      <dsp:spPr>
        <a:xfrm>
          <a:off x="0" y="2578344"/>
          <a:ext cx="8846613" cy="428400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EDFF444B-3C08-4534-B62D-24F4D5A24B8E}">
      <dsp:nvSpPr>
        <dsp:cNvPr id="0" name=""/>
        <dsp:cNvSpPr/>
      </dsp:nvSpPr>
      <dsp:spPr>
        <a:xfrm>
          <a:off x="442330" y="2327424"/>
          <a:ext cx="7898388" cy="501840"/>
        </a:xfrm>
        <a:prstGeom prst="roundRect">
          <a:avLst/>
        </a:prstGeom>
        <a:solidFill>
          <a:srgbClr val="DEA75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067" tIns="0" rIns="234067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400" kern="12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Consolidarea capacității administrative prin sesiuni de instruire și formare;</a:t>
          </a:r>
        </a:p>
      </dsp:txBody>
      <dsp:txXfrm>
        <a:off x="466828" y="2351922"/>
        <a:ext cx="7849392" cy="452844"/>
      </dsp:txXfrm>
    </dsp:sp>
    <dsp:sp modelId="{A98CE08C-1543-4CA7-BA96-06E30D3662DA}">
      <dsp:nvSpPr>
        <dsp:cNvPr id="0" name=""/>
        <dsp:cNvSpPr/>
      </dsp:nvSpPr>
      <dsp:spPr>
        <a:xfrm>
          <a:off x="0" y="3349464"/>
          <a:ext cx="8846613" cy="428400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F03904A2-AC40-4842-AC2C-1B9CAA66E331}">
      <dsp:nvSpPr>
        <dsp:cNvPr id="0" name=""/>
        <dsp:cNvSpPr/>
      </dsp:nvSpPr>
      <dsp:spPr>
        <a:xfrm>
          <a:off x="442330" y="3098544"/>
          <a:ext cx="7898388" cy="501840"/>
        </a:xfrm>
        <a:prstGeom prst="roundRect">
          <a:avLst/>
        </a:prstGeom>
        <a:solidFill>
          <a:srgbClr val="DEA75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067" tIns="0" rIns="234067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400" kern="12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Facilitarea comunicării și colaborării inter-instituționale;</a:t>
          </a:r>
        </a:p>
      </dsp:txBody>
      <dsp:txXfrm>
        <a:off x="466828" y="3123042"/>
        <a:ext cx="7849392" cy="4528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75DC09-CF9E-864F-B3C1-4EF2E4949372}" type="datetimeFigureOut">
              <a:rPr lang="ro-RO" smtClean="0"/>
              <a:t>18.11.2021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E6654-D5D9-C84D-B108-BDFD63BF297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48817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2652C3-0824-EE40-B8A6-3B985BEE6C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F43C605-2AD3-0347-87C0-F5BC11B867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AA863B5-EEE4-F04F-931F-97CC8EA90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F99E0-A38A-0149-B41D-0C9320C922D3}" type="datetime1">
              <a:rPr lang="ro-RO" smtClean="0"/>
              <a:t>18.11.2021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BC9A64E-C7F3-3242-9804-F12B82159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472D4C-DDE0-8540-B0B0-C31AE29EA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64114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2BD80FA-46AB-E34C-9013-CCFD155A4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D2070F9-76AB-2741-A57B-9D3807297C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120442-A126-7149-8323-EE45D9B69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1A7E-7148-234A-A001-E2C2A29137FA}" type="datetime1">
              <a:rPr lang="ro-RO" smtClean="0"/>
              <a:t>18.11.2021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050F840-3BF3-E14F-AE36-B4964A33F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AD9611A-21DD-7848-B158-878A4BCA2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18120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D3D06ADE-3058-5E44-AA13-FDC1F4A2FD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C4515FB-4B4D-E147-8C52-2AC72D54D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4A97AFE-530B-4443-A027-F9F447E9B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07547-655D-E046-B64E-A8819B4915E3}" type="datetime1">
              <a:rPr lang="ro-RO" smtClean="0"/>
              <a:t>18.11.2021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FE82A6C-18BB-3A42-82E3-4151F03F3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C8F64E0-6467-A44A-A3AE-F5DD0C6C0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21846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7F1523E-A441-944B-8F14-FC7EC1F4D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C2CB5BE-508E-7241-AEA0-28B11C2D93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4941E72-F486-D744-B654-ED42A7B5C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34DF-D571-7E44-AC26-638E86EA3FA9}" type="datetime1">
              <a:rPr lang="ro-RO" smtClean="0"/>
              <a:t>18.11.2021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B7D0479-FC43-D64A-9661-09CE603B8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2CA0907-4397-7F41-AAC2-46561294D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775325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40AE179-2AB0-DF4B-8B86-5909CE452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810A9A5-2B80-3041-B3EC-0D83E50A1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C4DA34F-6918-C64E-AA32-4A787B474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F8DC-513A-7D41-BC19-56A0F4DAA2FD}" type="datetime1">
              <a:rPr lang="ro-RO" smtClean="0"/>
              <a:t>18.11.2021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6629160-33AA-9149-AB49-D56B44FE5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D6F5094-7F41-3548-AF46-1D250F6C9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737038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F95B91A-22A7-3448-882E-2B752F802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2496EBC-B0E6-BB46-85F5-AB0AF7747F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590ED52-8447-524A-A4EC-EC536C5D87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80DBAC3-19DE-E047-A2D2-439816895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85ACB-D7B5-7041-BB10-7DBE53C9795D}" type="datetime1">
              <a:rPr lang="ro-RO" smtClean="0"/>
              <a:t>18.11.2021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B77F2F3-827A-5448-B589-C0B0C47D6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996B958-D784-4047-B22B-DCACDDFC5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69016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41F143-50C8-E248-92A0-EAD0725D7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CA275C6-4F89-6147-A222-80D40C589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ABC76A0-62D8-9541-BE4C-62C8034C08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096FF9F-5F4A-8F42-A533-B3ABDF8FFD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2F7F810A-E193-EA4C-8B8B-E739FAD676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80212E1-0B9A-7245-8671-E99604C56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7517E-AF17-C846-B2C4-1FD0290FA3BB}" type="datetime1">
              <a:rPr lang="ro-RO" smtClean="0"/>
              <a:t>18.11.2021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61F330CB-16D8-674D-8E64-3AC66747A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16D3F82-DEFD-484A-BA8D-0294A03E3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5906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B4C1B15-D65A-2440-9FA0-8A1B9F2F9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4075A06-B958-4742-B45F-5816528D4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49294-14F4-A34E-A5BC-EC0179D78CBD}" type="datetime1">
              <a:rPr lang="ro-RO" smtClean="0"/>
              <a:t>18.11.2021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05FBC5F-9F0B-D64D-8AA3-12610A614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FDB528E-7CE5-A749-A355-BFFF38D31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717713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9AB6EFA-9618-AE4A-98AE-846329040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2345-A626-D444-B63A-E849419F18B3}" type="datetime1">
              <a:rPr lang="ro-RO" smtClean="0"/>
              <a:t>18.11.2021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7ED6E1C4-B7AA-FD4F-ABFD-5CB514E1B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CCC8F7B-59FD-4641-9EE0-BFAA36929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30796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1D869C8-7F6C-7048-95A0-4F85AEB09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9330250-69DF-F941-8F8A-D400202DB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ADBB13F-E775-FA4B-BFD7-155970E64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2A95A10-F677-EE42-BC74-7B11249E8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9CE5-C36B-C448-8739-0886E09FBE73}" type="datetime1">
              <a:rPr lang="ro-RO" smtClean="0"/>
              <a:t>18.11.2021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94F5CF6-F7FA-4F43-AB71-1D390A1FB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DD32D95-4634-DA4C-AE96-D81A5AF5E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15437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4465FA-35E6-5444-AA5E-C96A9538C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99E16125-5F78-D841-8203-D8176D5FD6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725ECAC-DE38-7747-8EB8-D31FA15DE0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07373E7-3046-6946-901A-FFC71D180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1A414-C68C-9F4E-9D60-97D33B353E37}" type="datetime1">
              <a:rPr lang="ro-RO" smtClean="0"/>
              <a:t>18.11.2021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8B61526-3AAF-364D-BF72-A2C1B030C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9C7C0EC-2409-9C4C-8DDD-5DEC7D017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565722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1DC776D-E604-EA49-84F6-727359892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D23C4C6-2040-E842-B6D1-82FCD86DF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48219B8-1664-924C-AC2F-DD12A27AC7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9D2E9-B17C-C846-AFFB-F3FF40261D93}" type="datetime1">
              <a:rPr lang="ro-RO" smtClean="0"/>
              <a:t>18.11.2021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47CC9EF-DE7F-E949-B9C1-A407CF37FD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BF2F491-63B5-4748-84C4-3C6876547A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23961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hyperlink" Target="mailto:luiza.tiganus@adrse.r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svg"/><Relationship Id="rId5" Type="http://schemas.openxmlformats.org/officeDocument/2006/relationships/image" Target="../media/image11.png"/><Relationship Id="rId4" Type="http://schemas.openxmlformats.org/officeDocument/2006/relationships/image" Target="../media/image11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A3CD2558-C860-7E4F-A6C2-5A2D9F79E1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512991"/>
            <a:ext cx="786711" cy="78671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2302FA70-50C1-6A47-A295-55519A865F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1660" y="185258"/>
            <a:ext cx="1356048" cy="135604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B124FBBF-151A-DC40-B20D-C3354FEF78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065" y="21334"/>
            <a:ext cx="1683898" cy="168389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D53E9FCF-51F9-E04C-9F1A-7BE0D58F3C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1294" y="432822"/>
            <a:ext cx="1163035" cy="85124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7DB1650-92B1-6348-9705-2BF9F6C9A5A6}"/>
              </a:ext>
            </a:extLst>
          </p:cNvPr>
          <p:cNvSpPr txBox="1"/>
          <p:nvPr/>
        </p:nvSpPr>
        <p:spPr>
          <a:xfrm>
            <a:off x="6664329" y="432822"/>
            <a:ext cx="1754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Asociația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Agențiilor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pentru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Regională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din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România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 ROREG</a:t>
            </a:r>
            <a:endParaRPr lang="x-none" sz="1200" dirty="0">
              <a:solidFill>
                <a:srgbClr val="0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3795C76-0D24-6F4B-92EE-ED7397F98CF7}"/>
              </a:ext>
            </a:extLst>
          </p:cNvPr>
          <p:cNvSpPr txBox="1"/>
          <p:nvPr/>
        </p:nvSpPr>
        <p:spPr>
          <a:xfrm>
            <a:off x="3597821" y="6360656"/>
            <a:ext cx="6673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Proiect cofinanțat din Fondul European pentru Dezvoltare Regională prin POAT 2014-2020</a:t>
            </a:r>
          </a:p>
          <a:p>
            <a:endParaRPr lang="x-none" sz="1600" dirty="0">
              <a:latin typeface="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8458B3B-4F20-E746-8651-66AE67337CE9}"/>
              </a:ext>
            </a:extLst>
          </p:cNvPr>
          <p:cNvSpPr txBox="1"/>
          <p:nvPr/>
        </p:nvSpPr>
        <p:spPr>
          <a:xfrm>
            <a:off x="0" y="2634534"/>
            <a:ext cx="12192000" cy="1077218"/>
          </a:xfrm>
          <a:prstGeom prst="rect">
            <a:avLst/>
          </a:prstGeom>
          <a:solidFill>
            <a:srgbClr val="1C4B8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o-RO" sz="3200" dirty="0" smtClean="0"/>
              <a:t>„</a:t>
            </a:r>
            <a:r>
              <a:rPr lang="ro-RO" sz="3200" dirty="0"/>
              <a:t>Viitorul dezvoltarii regionale prin  Programul Operational </a:t>
            </a:r>
            <a:r>
              <a:rPr lang="ro-RO" sz="3200" dirty="0" smtClean="0"/>
              <a:t>Regional</a:t>
            </a:r>
          </a:p>
          <a:p>
            <a:pPr algn="ctr"/>
            <a:r>
              <a:rPr lang="ro-RO" sz="3200" dirty="0" smtClean="0"/>
              <a:t> </a:t>
            </a:r>
            <a:r>
              <a:rPr lang="ro-RO" sz="3200" dirty="0"/>
              <a:t>Sud-Est 2021-2027</a:t>
            </a:r>
            <a:r>
              <a:rPr lang="ro-RO" sz="3200" dirty="0" smtClean="0"/>
              <a:t>”</a:t>
            </a:r>
            <a:endParaRPr lang="ro-RO" sz="3200" b="1" dirty="0">
              <a:solidFill>
                <a:schemeClr val="bg1"/>
              </a:solidFill>
              <a:latin typeface=""/>
            </a:endParaRP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3989155" y="4990891"/>
            <a:ext cx="42136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 algn="ctr" defTabSz="457200">
              <a:lnSpc>
                <a:spcPct val="100000"/>
              </a:lnSpc>
              <a:spcBef>
                <a:spcPct val="20000"/>
              </a:spcBef>
              <a:buNone/>
            </a:pPr>
            <a:r>
              <a:rPr lang="ro-RO" altLang="en-US" sz="3000" b="1" dirty="0" smtClean="0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18 noiembrie 2021</a:t>
            </a:r>
            <a:endParaRPr lang="en-US" altLang="en-US" sz="3000" b="1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2020AC9-EDF1-0243-8605-919645D09D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8F715B3-CBCB-4A08-AAF1-6E0A794E0478}"/>
              </a:ext>
            </a:extLst>
          </p:cNvPr>
          <p:cNvSpPr txBox="1"/>
          <p:nvPr/>
        </p:nvSpPr>
        <p:spPr>
          <a:xfrm>
            <a:off x="1969498" y="3773332"/>
            <a:ext cx="884661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dirty="0" smtClean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Prezentarea proiectului ,,</a:t>
            </a:r>
            <a:r>
              <a:rPr lang="ro-RO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Sprijin pentru eficientizarea gestionării și implementării FESI la nivelul autorităților publice locale de la nivelul orașelor, municipiilor și județelor din România</a:t>
            </a:r>
            <a:r>
              <a:rPr lang="ro-RO" dirty="0" smtClean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’’  finantat prin POAT 2014-2020</a:t>
            </a:r>
            <a:endParaRPr lang="x-none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260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002FC96-E50E-7E47-8A6F-56F7A9FE16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512991"/>
            <a:ext cx="786711" cy="7867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A7CD43D-6AA2-7349-A62C-2FB53405E7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1660" y="185258"/>
            <a:ext cx="1356048" cy="13560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001F078-13A8-2540-AF51-36753F44FB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065" y="21334"/>
            <a:ext cx="1683898" cy="16838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5C5A305-42F0-2F48-8C97-17A6703550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1294" y="432822"/>
            <a:ext cx="1163035" cy="851243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xmlns="" id="{243E32C7-9CC5-CF46-BD92-C8F89BA16634}"/>
              </a:ext>
            </a:extLst>
          </p:cNvPr>
          <p:cNvSpPr txBox="1">
            <a:spLocks/>
          </p:cNvSpPr>
          <p:nvPr/>
        </p:nvSpPr>
        <p:spPr>
          <a:xfrm>
            <a:off x="3227476" y="2139925"/>
            <a:ext cx="5832648" cy="141769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</a:pPr>
            <a:r>
              <a:rPr lang="ro-RO" sz="4000" b="1" dirty="0" smtClean="0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 multumesc!</a:t>
            </a:r>
            <a:endParaRPr lang="ro-RO" sz="4000" b="1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DC7A6291-EF4A-924B-8F6C-2D70D24C6E42}"/>
              </a:ext>
            </a:extLst>
          </p:cNvPr>
          <p:cNvSpPr/>
          <p:nvPr/>
        </p:nvSpPr>
        <p:spPr>
          <a:xfrm>
            <a:off x="2508264" y="3557620"/>
            <a:ext cx="7271072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de-DE" sz="1600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de-DE" sz="2400" dirty="0" err="1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www.roreg.eu</a:t>
            </a:r>
            <a:endParaRPr lang="en-US" sz="2400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671BB59-37D3-914A-BE53-1F71D57751BE}"/>
              </a:ext>
            </a:extLst>
          </p:cNvPr>
          <p:cNvSpPr txBox="1"/>
          <p:nvPr/>
        </p:nvSpPr>
        <p:spPr>
          <a:xfrm>
            <a:off x="2222501" y="6411132"/>
            <a:ext cx="6964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Proiect cofinanțat din Fondul European pentru Dezvoltare Regională prin POAT 2014-2020</a:t>
            </a:r>
          </a:p>
          <a:p>
            <a:endParaRPr lang="x-none" sz="1600" dirty="0">
              <a:latin typeface="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27333AE-A547-D349-B8A8-BB15C1ACE05A}"/>
              </a:ext>
            </a:extLst>
          </p:cNvPr>
          <p:cNvSpPr txBox="1"/>
          <p:nvPr/>
        </p:nvSpPr>
        <p:spPr>
          <a:xfrm>
            <a:off x="6664329" y="432822"/>
            <a:ext cx="1754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Asociația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Agențiilor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pentru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Regională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din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România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 ROREG</a:t>
            </a:r>
            <a:endParaRPr lang="x-none" sz="1200" dirty="0">
              <a:solidFill>
                <a:srgbClr val="0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 : coins arrondis 14">
            <a:extLst>
              <a:ext uri="{FF2B5EF4-FFF2-40B4-BE49-F238E27FC236}">
                <a16:creationId xmlns:a16="http://schemas.microsoft.com/office/drawing/2014/main" xmlns="" id="{6BAF99B8-3B69-314A-B4CB-322FC2CF5614}"/>
              </a:ext>
            </a:extLst>
          </p:cNvPr>
          <p:cNvSpPr/>
          <p:nvPr/>
        </p:nvSpPr>
        <p:spPr>
          <a:xfrm>
            <a:off x="5047989" y="3156557"/>
            <a:ext cx="192900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8FE7205-3D85-FB47-8FD8-62EF635A01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69555" y="4620850"/>
            <a:ext cx="2971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b="1" dirty="0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Luiza Tiganus</a:t>
            </a:r>
          </a:p>
          <a:p>
            <a:r>
              <a:rPr lang="ro-RO" sz="1600" b="1" dirty="0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Sef Serviciu Implementare Proiecte</a:t>
            </a:r>
          </a:p>
          <a:p>
            <a:r>
              <a:rPr lang="ro-RO" sz="1600" b="1" dirty="0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ADR </a:t>
            </a:r>
            <a:r>
              <a:rPr lang="ro-RO" sz="1600" b="1" dirty="0" smtClean="0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</a:t>
            </a:r>
          </a:p>
          <a:p>
            <a:r>
              <a:rPr lang="ro-RO" sz="1600" b="1" dirty="0" smtClean="0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/>
              </a:rPr>
              <a:t>luiza.tiganus@adrse.ro</a:t>
            </a:r>
            <a:endParaRPr lang="ro-RO" sz="1600" b="1" dirty="0" smtClean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ro-RO" sz="1600" b="1" dirty="0" smtClean="0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0040339732414</a:t>
            </a:r>
          </a:p>
          <a:p>
            <a:endParaRPr lang="en-US" sz="1600" b="1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581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278ED57-8E49-4B18-907A-F413F96F7CBB}"/>
              </a:ext>
            </a:extLst>
          </p:cNvPr>
          <p:cNvSpPr txBox="1"/>
          <p:nvPr/>
        </p:nvSpPr>
        <p:spPr>
          <a:xfrm>
            <a:off x="717847" y="1543064"/>
            <a:ext cx="610205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Înființată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în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2005 ca organism </a:t>
            </a:r>
            <a:r>
              <a:rPr lang="en-GB" sz="1600" b="1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neguvernamental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  <a:endParaRPr lang="ro-RO" sz="16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endParaRPr lang="ro-RO" sz="16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1600" b="0" i="0" dirty="0">
                <a:solidFill>
                  <a:srgbClr val="1D4D95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Asociația ROREG are drept membri cele 8 Agenții pentru Dezvoltare Regională din fiecare regiune de dezvoltare a României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  <a:endParaRPr lang="ro-RO" sz="16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endParaRPr lang="en-GB" sz="1600" b="1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Promovează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 </a:t>
            </a:r>
            <a:r>
              <a:rPr lang="en-GB" sz="1600" b="1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abordare</a:t>
            </a:r>
            <a:r>
              <a:rPr lang="en-GB" sz="16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b="1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comună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și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b="1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unitară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o-RO" sz="1600" dirty="0" smtClean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ceea ce priveste </a:t>
            </a:r>
            <a:r>
              <a:rPr lang="en-GB" sz="1600" b="1" dirty="0" err="1" smtClean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dezvoltarea</a:t>
            </a:r>
            <a:r>
              <a:rPr lang="en-GB" sz="1600" b="1" dirty="0" smtClean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b="1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regională</a:t>
            </a:r>
            <a:r>
              <a:rPr lang="ro-RO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  <a:endParaRPr lang="en-GB" sz="16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endParaRPr lang="en-GB" sz="1600" b="1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Contribuie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</a:t>
            </a:r>
            <a:r>
              <a:rPr lang="en-GB" sz="1600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crearea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unei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b="1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atitudini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și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</a:t>
            </a:r>
            <a:r>
              <a:rPr lang="en-GB" sz="1600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unui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b="1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climat</a:t>
            </a:r>
            <a:r>
              <a:rPr lang="en-GB" sz="16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b="1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favorabil</a:t>
            </a:r>
            <a:r>
              <a:rPr lang="en-GB" sz="16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b="1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dezvoltării</a:t>
            </a:r>
            <a:r>
              <a:rPr lang="en-GB" sz="16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b="1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regionale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algn="just"/>
            <a:endParaRPr lang="en-GB" sz="16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b="1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Militează</a:t>
            </a:r>
            <a:r>
              <a:rPr lang="en-GB" sz="16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b="1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pentru</a:t>
            </a:r>
            <a:r>
              <a:rPr lang="en-GB" sz="16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b="1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conștientizarea</a:t>
            </a:r>
            <a:r>
              <a:rPr lang="en-GB" sz="16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opiniei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publice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asupra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instrumentelor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GB" sz="1600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</a:t>
            </a:r>
            <a:r>
              <a:rPr lang="en-GB" sz="1600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nivel</a:t>
            </a:r>
            <a:r>
              <a:rPr lang="en-GB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regional.</a:t>
            </a:r>
            <a:endParaRPr lang="en-GB" sz="1600" b="1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ro-RO" sz="16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F4D0180-080B-8F40-97B2-2AC55EAD23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8761" y="1501875"/>
            <a:ext cx="6579516" cy="3700978"/>
          </a:xfrm>
          <a:prstGeom prst="rect">
            <a:avLst/>
          </a:prstGeom>
        </p:spPr>
      </p:pic>
      <p:sp>
        <p:nvSpPr>
          <p:cNvPr id="9" name="TextBox 12">
            <a:extLst>
              <a:ext uri="{FF2B5EF4-FFF2-40B4-BE49-F238E27FC236}">
                <a16:creationId xmlns:a16="http://schemas.microsoft.com/office/drawing/2014/main" xmlns="" id="{71CE1FE9-DC83-C640-A698-F9FB653F6976}"/>
              </a:ext>
            </a:extLst>
          </p:cNvPr>
          <p:cNvSpPr txBox="1"/>
          <p:nvPr/>
        </p:nvSpPr>
        <p:spPr>
          <a:xfrm>
            <a:off x="266169" y="650484"/>
            <a:ext cx="5080146" cy="461665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cap="all" dirty="0">
                <a:solidFill>
                  <a:srgbClr val="1D4D95"/>
                </a:solidFill>
                <a:latin typeface="Open Sans Extra Bold"/>
                <a:cs typeface="Arial" panose="020B0604020202020204" pitchFamily="34" charset="0"/>
              </a:rPr>
              <a:t>         </a:t>
            </a:r>
            <a:r>
              <a:rPr lang="en-US" sz="2400" b="1" cap="all" dirty="0" err="1">
                <a:solidFill>
                  <a:srgbClr val="1D4D95"/>
                </a:solidFill>
                <a:latin typeface="Open Sans Extra Bold"/>
                <a:cs typeface="Arial" panose="020B0604020202020204" pitchFamily="34" charset="0"/>
              </a:rPr>
              <a:t>asociația</a:t>
            </a:r>
            <a:r>
              <a:rPr lang="en-US" sz="2400" b="1" cap="all" dirty="0">
                <a:solidFill>
                  <a:srgbClr val="1D4D95"/>
                </a:solidFill>
                <a:latin typeface="Open Sans Extra Bold"/>
                <a:cs typeface="Arial" panose="020B0604020202020204" pitchFamily="34" charset="0"/>
              </a:rPr>
              <a:t> ROREG</a:t>
            </a:r>
          </a:p>
        </p:txBody>
      </p:sp>
      <p:sp>
        <p:nvSpPr>
          <p:cNvPr id="11" name="Rectangle : coins arrondis 14">
            <a:extLst>
              <a:ext uri="{FF2B5EF4-FFF2-40B4-BE49-F238E27FC236}">
                <a16:creationId xmlns:a16="http://schemas.microsoft.com/office/drawing/2014/main" xmlns="" id="{645DF284-8B76-486A-8E89-0CFFF4C90DC5}"/>
              </a:ext>
            </a:extLst>
          </p:cNvPr>
          <p:cNvSpPr/>
          <p:nvPr/>
        </p:nvSpPr>
        <p:spPr>
          <a:xfrm flipV="1">
            <a:off x="1051323" y="1191557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152372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2">
            <a:extLst>
              <a:ext uri="{FF2B5EF4-FFF2-40B4-BE49-F238E27FC236}">
                <a16:creationId xmlns:a16="http://schemas.microsoft.com/office/drawing/2014/main" xmlns="" id="{71CE1FE9-DC83-C640-A698-F9FB653F6976}"/>
              </a:ext>
            </a:extLst>
          </p:cNvPr>
          <p:cNvSpPr txBox="1"/>
          <p:nvPr/>
        </p:nvSpPr>
        <p:spPr>
          <a:xfrm>
            <a:off x="1051323" y="667575"/>
            <a:ext cx="5080146" cy="461665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cap="all" dirty="0" err="1">
                <a:solidFill>
                  <a:srgbClr val="1D4D95"/>
                </a:solidFill>
                <a:latin typeface="Open Sans Extra Bold"/>
                <a:cs typeface="Arial" panose="020B0604020202020204" pitchFamily="34" charset="0"/>
              </a:rPr>
              <a:t>Proiectul</a:t>
            </a:r>
            <a:r>
              <a:rPr lang="en-US" sz="2400" b="1" cap="all" dirty="0">
                <a:solidFill>
                  <a:srgbClr val="1D4D95"/>
                </a:solidFill>
                <a:latin typeface="Open Sans Extra Bold"/>
                <a:cs typeface="Arial" panose="020B0604020202020204" pitchFamily="34" charset="0"/>
              </a:rPr>
              <a:t> </a:t>
            </a:r>
            <a:r>
              <a:rPr lang="en-US" sz="2400" b="1" cap="all" dirty="0" err="1">
                <a:solidFill>
                  <a:srgbClr val="1D4D95"/>
                </a:solidFill>
                <a:latin typeface="Open Sans Extra Bold"/>
                <a:cs typeface="Arial" panose="020B0604020202020204" pitchFamily="34" charset="0"/>
              </a:rPr>
              <a:t>Asociației</a:t>
            </a:r>
            <a:r>
              <a:rPr lang="en-US" sz="2400" b="1" cap="all" dirty="0">
                <a:solidFill>
                  <a:srgbClr val="1D4D95"/>
                </a:solidFill>
                <a:latin typeface="Open Sans Extra Bold"/>
                <a:cs typeface="Arial" panose="020B0604020202020204" pitchFamily="34" charset="0"/>
              </a:rPr>
              <a:t> ROREG</a:t>
            </a:r>
          </a:p>
        </p:txBody>
      </p:sp>
      <p:sp>
        <p:nvSpPr>
          <p:cNvPr id="11" name="Rectangle : coins arrondis 14">
            <a:extLst>
              <a:ext uri="{FF2B5EF4-FFF2-40B4-BE49-F238E27FC236}">
                <a16:creationId xmlns:a16="http://schemas.microsoft.com/office/drawing/2014/main" xmlns="" id="{645DF284-8B76-486A-8E89-0CFFF4C90DC5}"/>
              </a:ext>
            </a:extLst>
          </p:cNvPr>
          <p:cNvSpPr/>
          <p:nvPr/>
        </p:nvSpPr>
        <p:spPr>
          <a:xfrm flipV="1">
            <a:off x="1051323" y="1191557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8F715B3-CBCB-4A08-AAF1-6E0A794E0478}"/>
              </a:ext>
            </a:extLst>
          </p:cNvPr>
          <p:cNvSpPr txBox="1"/>
          <p:nvPr/>
        </p:nvSpPr>
        <p:spPr>
          <a:xfrm>
            <a:off x="1672692" y="1420050"/>
            <a:ext cx="88466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,,Sprijin pentru eficientizarea gestionării și implementării FESI la nivelul autorităților publice locale de la nivelul orașelor, municipiilor și județelor din România’’ - COD SMIS 132349</a:t>
            </a:r>
            <a:endParaRPr lang="x-none" sz="16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6A88815-03F3-48E5-8D14-5E9175608394}"/>
              </a:ext>
            </a:extLst>
          </p:cNvPr>
          <p:cNvSpPr txBox="1"/>
          <p:nvPr/>
        </p:nvSpPr>
        <p:spPr>
          <a:xfrm>
            <a:off x="-256186" y="2372266"/>
            <a:ext cx="56314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cap="all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Obiectivele</a:t>
            </a:r>
            <a:r>
              <a:rPr lang="en-US" sz="2000" b="1" cap="all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cap="all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proiectului</a:t>
            </a:r>
            <a:endParaRPr lang="en-US" sz="2000" b="1" cap="all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19" name="Diagram 18">
            <a:extLst>
              <a:ext uri="{FF2B5EF4-FFF2-40B4-BE49-F238E27FC236}">
                <a16:creationId xmlns:a16="http://schemas.microsoft.com/office/drawing/2014/main" xmlns="" id="{F0E19B55-4E85-473A-B7D7-620E16C07C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5877413"/>
              </p:ext>
            </p:extLst>
          </p:nvPr>
        </p:nvGraphicFramePr>
        <p:xfrm>
          <a:off x="901985" y="2772376"/>
          <a:ext cx="8846613" cy="37919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0832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85">
            <a:extLst>
              <a:ext uri="{FF2B5EF4-FFF2-40B4-BE49-F238E27FC236}">
                <a16:creationId xmlns:a16="http://schemas.microsoft.com/office/drawing/2014/main" xmlns="" id="{2461FAE5-1ADB-724E-BD95-F0DD2AB01726}"/>
              </a:ext>
            </a:extLst>
          </p:cNvPr>
          <p:cNvSpPr txBox="1"/>
          <p:nvPr/>
        </p:nvSpPr>
        <p:spPr>
          <a:xfrm>
            <a:off x="7239671" y="1454694"/>
            <a:ext cx="1586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o-RO" sz="1600" b="1" i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Analiza proiectelor </a:t>
            </a:r>
            <a:r>
              <a:rPr lang="ro-RO" sz="1600" b="1" i="1" dirty="0" smtClean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contractate</a:t>
            </a:r>
            <a:r>
              <a:rPr lang="ro-RO" sz="1600" i="1" dirty="0" smtClean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ko-KR" altLang="en-US" sz="1600" dirty="0">
              <a:solidFill>
                <a:srgbClr val="1D4D95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extBox 186">
            <a:extLst>
              <a:ext uri="{FF2B5EF4-FFF2-40B4-BE49-F238E27FC236}">
                <a16:creationId xmlns:a16="http://schemas.microsoft.com/office/drawing/2014/main" xmlns="" id="{AA936E97-A650-A44A-93DD-D650E0AA7FF0}"/>
              </a:ext>
            </a:extLst>
          </p:cNvPr>
          <p:cNvSpPr txBox="1"/>
          <p:nvPr/>
        </p:nvSpPr>
        <p:spPr>
          <a:xfrm>
            <a:off x="3810625" y="1514165"/>
            <a:ext cx="14053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o-RO" sz="1600" b="1" i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Site-ul web al Asociației ROREG </a:t>
            </a:r>
            <a:endParaRPr lang="ko-KR" altLang="en-US" sz="1600" b="1" i="1" dirty="0">
              <a:solidFill>
                <a:srgbClr val="1D4D95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extBox 187">
            <a:extLst>
              <a:ext uri="{FF2B5EF4-FFF2-40B4-BE49-F238E27FC236}">
                <a16:creationId xmlns:a16="http://schemas.microsoft.com/office/drawing/2014/main" xmlns="" id="{10CAAB60-388F-6E46-B1F5-7E59A7CCEC99}"/>
              </a:ext>
            </a:extLst>
          </p:cNvPr>
          <p:cNvSpPr txBox="1"/>
          <p:nvPr/>
        </p:nvSpPr>
        <p:spPr>
          <a:xfrm>
            <a:off x="10382385" y="3336695"/>
            <a:ext cx="17041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o-RO" sz="1600" b="1" i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Dezvoltarea unei platforme informatice</a:t>
            </a:r>
            <a:r>
              <a:rPr lang="x-none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ko-KR" altLang="en-US" sz="1600" dirty="0">
              <a:solidFill>
                <a:srgbClr val="1D4D95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188">
            <a:extLst>
              <a:ext uri="{FF2B5EF4-FFF2-40B4-BE49-F238E27FC236}">
                <a16:creationId xmlns:a16="http://schemas.microsoft.com/office/drawing/2014/main" xmlns="" id="{A6A82E78-640F-B34D-89C1-755D1A48FD94}"/>
              </a:ext>
            </a:extLst>
          </p:cNvPr>
          <p:cNvSpPr txBox="1"/>
          <p:nvPr/>
        </p:nvSpPr>
        <p:spPr>
          <a:xfrm>
            <a:off x="6886392" y="4081233"/>
            <a:ext cx="20523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o-RO" sz="1600" b="1" i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Organizarea sesiunilor de formare și instruire</a:t>
            </a:r>
            <a:r>
              <a:rPr lang="x-none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ko-KR" altLang="en-US" sz="1600" dirty="0">
              <a:solidFill>
                <a:srgbClr val="1D4D95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189">
            <a:extLst>
              <a:ext uri="{FF2B5EF4-FFF2-40B4-BE49-F238E27FC236}">
                <a16:creationId xmlns:a16="http://schemas.microsoft.com/office/drawing/2014/main" xmlns="" id="{44D4464A-9435-804D-8770-153E434071E6}"/>
              </a:ext>
            </a:extLst>
          </p:cNvPr>
          <p:cNvSpPr txBox="1"/>
          <p:nvPr/>
        </p:nvSpPr>
        <p:spPr>
          <a:xfrm>
            <a:off x="294233" y="4011090"/>
            <a:ext cx="15855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o-RO" sz="1600" b="1" i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Ghid cu propuneri de simplificare</a:t>
            </a:r>
            <a:r>
              <a:rPr lang="x-none" sz="16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ko-KR" altLang="en-US" sz="1600" dirty="0">
              <a:solidFill>
                <a:srgbClr val="1D4D95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Box 190">
            <a:extLst>
              <a:ext uri="{FF2B5EF4-FFF2-40B4-BE49-F238E27FC236}">
                <a16:creationId xmlns:a16="http://schemas.microsoft.com/office/drawing/2014/main" xmlns="" id="{753854E1-9080-8540-91B9-5325C5F46885}"/>
              </a:ext>
            </a:extLst>
          </p:cNvPr>
          <p:cNvSpPr txBox="1"/>
          <p:nvPr/>
        </p:nvSpPr>
        <p:spPr>
          <a:xfrm>
            <a:off x="3631169" y="4093403"/>
            <a:ext cx="15038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o-RO" sz="1600" b="1" i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 portofolii de proiecte 2021 – 2027</a:t>
            </a:r>
            <a:endParaRPr lang="x-none" sz="16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430DE628-D8A3-AA43-AD11-B84A9B1006BD}"/>
              </a:ext>
            </a:extLst>
          </p:cNvPr>
          <p:cNvGrpSpPr/>
          <p:nvPr/>
        </p:nvGrpSpPr>
        <p:grpSpPr>
          <a:xfrm>
            <a:off x="912114" y="2590781"/>
            <a:ext cx="9490672" cy="2647012"/>
            <a:chOff x="1633635" y="1755670"/>
            <a:chExt cx="6682781" cy="1816298"/>
          </a:xfrm>
          <a:solidFill>
            <a:srgbClr val="DEA751"/>
          </a:solidFill>
        </p:grpSpPr>
        <p:sp>
          <p:nvSpPr>
            <p:cNvPr id="20" name="Block Arc 19">
              <a:extLst>
                <a:ext uri="{FF2B5EF4-FFF2-40B4-BE49-F238E27FC236}">
                  <a16:creationId xmlns:a16="http://schemas.microsoft.com/office/drawing/2014/main" xmlns="" id="{935F4FD2-177A-DA45-A23B-6E48E0456B69}"/>
                </a:ext>
              </a:extLst>
            </p:cNvPr>
            <p:cNvSpPr/>
            <p:nvPr/>
          </p:nvSpPr>
          <p:spPr>
            <a:xfrm>
              <a:off x="6500119" y="1755670"/>
              <a:ext cx="1816297" cy="1816297"/>
            </a:xfrm>
            <a:prstGeom prst="blockArc">
              <a:avLst>
                <a:gd name="adj1" fmla="val 16127381"/>
                <a:gd name="adj2" fmla="val 5490194"/>
                <a:gd name="adj3" fmla="val 404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C1F39226-15AD-0A44-885E-D838AF9F8092}"/>
                </a:ext>
              </a:extLst>
            </p:cNvPr>
            <p:cNvSpPr/>
            <p:nvPr/>
          </p:nvSpPr>
          <p:spPr>
            <a:xfrm>
              <a:off x="1633635" y="1755670"/>
              <a:ext cx="5808713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8A96E49E-2C10-F644-9DB6-5802A1F7295B}"/>
                </a:ext>
              </a:extLst>
            </p:cNvPr>
            <p:cNvSpPr/>
            <p:nvPr/>
          </p:nvSpPr>
          <p:spPr>
            <a:xfrm>
              <a:off x="1633636" y="3499968"/>
              <a:ext cx="5794161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</p:grpSp>
      <p:sp>
        <p:nvSpPr>
          <p:cNvPr id="12" name="TextBox 184">
            <a:extLst>
              <a:ext uri="{FF2B5EF4-FFF2-40B4-BE49-F238E27FC236}">
                <a16:creationId xmlns:a16="http://schemas.microsoft.com/office/drawing/2014/main" xmlns="" id="{E6C855FD-D4F6-9545-8D83-EA2E990BBB68}"/>
              </a:ext>
            </a:extLst>
          </p:cNvPr>
          <p:cNvSpPr txBox="1"/>
          <p:nvPr/>
        </p:nvSpPr>
        <p:spPr>
          <a:xfrm>
            <a:off x="225068" y="1468166"/>
            <a:ext cx="1750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o-RO" sz="1600" b="1" i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Analiza nevoilor de competențe și formare</a:t>
            </a:r>
            <a:endParaRPr lang="ko-KR" altLang="en-US" sz="1600" dirty="0">
              <a:solidFill>
                <a:srgbClr val="1D4D95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460D471A-9AF9-5248-965D-2B12C6AF378F}"/>
              </a:ext>
            </a:extLst>
          </p:cNvPr>
          <p:cNvSpPr/>
          <p:nvPr/>
        </p:nvSpPr>
        <p:spPr>
          <a:xfrm>
            <a:off x="779195" y="2437749"/>
            <a:ext cx="379725" cy="391498"/>
          </a:xfrm>
          <a:prstGeom prst="ellipse">
            <a:avLst/>
          </a:prstGeom>
          <a:solidFill>
            <a:srgbClr val="1D4D9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B3E3364A-F739-934C-96D1-194A9C348C62}"/>
              </a:ext>
            </a:extLst>
          </p:cNvPr>
          <p:cNvSpPr/>
          <p:nvPr/>
        </p:nvSpPr>
        <p:spPr>
          <a:xfrm>
            <a:off x="4295793" y="2434111"/>
            <a:ext cx="379725" cy="391498"/>
          </a:xfrm>
          <a:prstGeom prst="ellipse">
            <a:avLst/>
          </a:prstGeom>
          <a:solidFill>
            <a:srgbClr val="1D4D9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7B05DE58-7BC4-6F4D-9074-92933682FDB4}"/>
              </a:ext>
            </a:extLst>
          </p:cNvPr>
          <p:cNvSpPr/>
          <p:nvPr/>
        </p:nvSpPr>
        <p:spPr>
          <a:xfrm>
            <a:off x="7690421" y="2484085"/>
            <a:ext cx="379725" cy="391498"/>
          </a:xfrm>
          <a:prstGeom prst="ellipse">
            <a:avLst/>
          </a:prstGeom>
          <a:solidFill>
            <a:srgbClr val="1D4D9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8C637AEE-37C3-5F4F-B571-5FB37454A524}"/>
              </a:ext>
            </a:extLst>
          </p:cNvPr>
          <p:cNvSpPr/>
          <p:nvPr/>
        </p:nvSpPr>
        <p:spPr>
          <a:xfrm>
            <a:off x="10132432" y="3556445"/>
            <a:ext cx="379725" cy="391498"/>
          </a:xfrm>
          <a:prstGeom prst="ellipse">
            <a:avLst/>
          </a:prstGeom>
          <a:solidFill>
            <a:srgbClr val="1D4D9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27D8B57C-515F-364E-9820-F31CEFE91048}"/>
              </a:ext>
            </a:extLst>
          </p:cNvPr>
          <p:cNvSpPr/>
          <p:nvPr/>
        </p:nvSpPr>
        <p:spPr>
          <a:xfrm>
            <a:off x="4295792" y="4984566"/>
            <a:ext cx="379725" cy="391498"/>
          </a:xfrm>
          <a:prstGeom prst="ellipse">
            <a:avLst/>
          </a:prstGeom>
          <a:solidFill>
            <a:srgbClr val="1D4D9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2C75E07A-90A1-C94B-80A9-D04CC3E9F07B}"/>
              </a:ext>
            </a:extLst>
          </p:cNvPr>
          <p:cNvSpPr/>
          <p:nvPr/>
        </p:nvSpPr>
        <p:spPr>
          <a:xfrm>
            <a:off x="7697187" y="5011809"/>
            <a:ext cx="379725" cy="391498"/>
          </a:xfrm>
          <a:prstGeom prst="ellipse">
            <a:avLst/>
          </a:prstGeom>
          <a:solidFill>
            <a:srgbClr val="1D4D9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B8732FE6-23CF-1945-8C94-1D17F23C1DCE}"/>
              </a:ext>
            </a:extLst>
          </p:cNvPr>
          <p:cNvSpPr/>
          <p:nvPr/>
        </p:nvSpPr>
        <p:spPr>
          <a:xfrm>
            <a:off x="795570" y="4978184"/>
            <a:ext cx="379725" cy="391498"/>
          </a:xfrm>
          <a:prstGeom prst="ellipse">
            <a:avLst/>
          </a:prstGeom>
          <a:solidFill>
            <a:srgbClr val="1D4D9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VII</a:t>
            </a:r>
          </a:p>
        </p:txBody>
      </p:sp>
      <p:sp>
        <p:nvSpPr>
          <p:cNvPr id="24" name="TextBox 12">
            <a:extLst>
              <a:ext uri="{FF2B5EF4-FFF2-40B4-BE49-F238E27FC236}">
                <a16:creationId xmlns:a16="http://schemas.microsoft.com/office/drawing/2014/main" xmlns="" id="{FAB4C99A-DE97-4032-8127-B2482EB2E5A9}"/>
              </a:ext>
            </a:extLst>
          </p:cNvPr>
          <p:cNvSpPr txBox="1"/>
          <p:nvPr/>
        </p:nvSpPr>
        <p:spPr>
          <a:xfrm>
            <a:off x="912114" y="586924"/>
            <a:ext cx="5080146" cy="461665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cap="all" dirty="0" err="1">
                <a:solidFill>
                  <a:srgbClr val="1D4D95"/>
                </a:solidFill>
                <a:latin typeface="Open Sans Extra Bold"/>
                <a:ea typeface="Open Sans" panose="020B0606030504020204" pitchFamily="34" charset="0"/>
                <a:cs typeface="Open Sans" panose="020B0606030504020204" pitchFamily="34" charset="0"/>
              </a:rPr>
              <a:t>Rezultatele</a:t>
            </a:r>
            <a:r>
              <a:rPr lang="en-US" sz="2400" b="1" cap="all" dirty="0">
                <a:solidFill>
                  <a:srgbClr val="1D4D95"/>
                </a:solidFill>
                <a:latin typeface="Open Sans Extra Bold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cap="all" dirty="0" err="1">
                <a:solidFill>
                  <a:srgbClr val="1D4D95"/>
                </a:solidFill>
                <a:latin typeface="Open Sans Extra Bold"/>
                <a:ea typeface="Open Sans" panose="020B0606030504020204" pitchFamily="34" charset="0"/>
                <a:cs typeface="Open Sans" panose="020B0606030504020204" pitchFamily="34" charset="0"/>
              </a:rPr>
              <a:t>așteptate</a:t>
            </a:r>
            <a:endParaRPr lang="en-US" sz="2400" b="1" cap="all" dirty="0">
              <a:solidFill>
                <a:srgbClr val="1D4D95"/>
              </a:solidFill>
              <a:latin typeface="Open Sans Extra Bold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Rectangle : coins arrondis 14">
            <a:extLst>
              <a:ext uri="{FF2B5EF4-FFF2-40B4-BE49-F238E27FC236}">
                <a16:creationId xmlns:a16="http://schemas.microsoft.com/office/drawing/2014/main" xmlns="" id="{6E542ABE-0C52-4DFD-95A4-E3D9A50D198A}"/>
              </a:ext>
            </a:extLst>
          </p:cNvPr>
          <p:cNvSpPr/>
          <p:nvPr/>
        </p:nvSpPr>
        <p:spPr>
          <a:xfrm flipV="1">
            <a:off x="912114" y="1076651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573708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>
            <a:extLst>
              <a:ext uri="{FF2B5EF4-FFF2-40B4-BE49-F238E27FC236}">
                <a16:creationId xmlns:a16="http://schemas.microsoft.com/office/drawing/2014/main" xmlns="" id="{FAB4C99A-DE97-4032-8127-B2482EB2E5A9}"/>
              </a:ext>
            </a:extLst>
          </p:cNvPr>
          <p:cNvSpPr txBox="1"/>
          <p:nvPr/>
        </p:nvSpPr>
        <p:spPr>
          <a:xfrm>
            <a:off x="915097" y="560866"/>
            <a:ext cx="5080146" cy="461665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cap="all" dirty="0" err="1" smtClean="0">
                <a:solidFill>
                  <a:srgbClr val="1D4D95"/>
                </a:solidFill>
                <a:latin typeface="Open Sans Extra Bold"/>
                <a:ea typeface="Open Sans" panose="020B0606030504020204" pitchFamily="34" charset="0"/>
                <a:cs typeface="Open Sans" panose="020B0606030504020204" pitchFamily="34" charset="0"/>
              </a:rPr>
              <a:t>Rezultate</a:t>
            </a:r>
            <a:r>
              <a:rPr lang="en-US" sz="2400" b="1" cap="all" dirty="0" smtClean="0">
                <a:solidFill>
                  <a:srgbClr val="1D4D95"/>
                </a:solidFill>
                <a:latin typeface="Open Sans Extra Bold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cap="all" dirty="0" err="1">
                <a:solidFill>
                  <a:srgbClr val="1D4D95"/>
                </a:solidFill>
                <a:latin typeface="Open Sans Extra Bold"/>
                <a:cs typeface="Arial" panose="020B0604020202020204" pitchFamily="34" charset="0"/>
              </a:rPr>
              <a:t>îndeplinite</a:t>
            </a:r>
            <a:endParaRPr lang="en-US" sz="2400" b="1" cap="all" dirty="0">
              <a:solidFill>
                <a:srgbClr val="1D4D95"/>
              </a:solidFill>
              <a:latin typeface="Open Sans Extra Bold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Rectangle : coins arrondis 14">
            <a:extLst>
              <a:ext uri="{FF2B5EF4-FFF2-40B4-BE49-F238E27FC236}">
                <a16:creationId xmlns:a16="http://schemas.microsoft.com/office/drawing/2014/main" xmlns="" id="{ECA288A0-DAC4-477C-A187-3C7F3E59155D}"/>
              </a:ext>
            </a:extLst>
          </p:cNvPr>
          <p:cNvSpPr/>
          <p:nvPr/>
        </p:nvSpPr>
        <p:spPr>
          <a:xfrm flipV="1">
            <a:off x="915097" y="1025729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F66C7EE7-026E-40FD-AA22-69BC876A0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99" y="2397740"/>
            <a:ext cx="4143108" cy="206251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0">
              <a:rot lat="0" lon="122993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D24011CF-87BE-4FC7-9301-61C76AF8C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113" y="2454401"/>
            <a:ext cx="3012169" cy="1713149"/>
          </a:xfrm>
          <a:prstGeom prst="rect">
            <a:avLst/>
          </a:prstGeom>
        </p:spPr>
      </p:pic>
      <p:sp>
        <p:nvSpPr>
          <p:cNvPr id="29" name="TextBox 12">
            <a:extLst>
              <a:ext uri="{FF2B5EF4-FFF2-40B4-BE49-F238E27FC236}">
                <a16:creationId xmlns:a16="http://schemas.microsoft.com/office/drawing/2014/main" xmlns="" id="{97193E6A-EE7D-4890-B598-E449F326A230}"/>
              </a:ext>
            </a:extLst>
          </p:cNvPr>
          <p:cNvSpPr txBox="1"/>
          <p:nvPr/>
        </p:nvSpPr>
        <p:spPr>
          <a:xfrm>
            <a:off x="9019990" y="1632705"/>
            <a:ext cx="33236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o-RO" altLang="ko-KR" sz="14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Analiza proiectelor </a:t>
            </a:r>
          </a:p>
          <a:p>
            <a:pPr algn="ctr"/>
            <a:r>
              <a:rPr lang="ro-RO" altLang="ko-KR" sz="1400" b="1" dirty="0" smtClean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contractate</a:t>
            </a:r>
            <a:endParaRPr lang="ro-RO" altLang="ko-KR" sz="1400" b="1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1D98994E-29F9-4547-8AD3-AC72DC2B2789}"/>
              </a:ext>
            </a:extLst>
          </p:cNvPr>
          <p:cNvSpPr txBox="1"/>
          <p:nvPr/>
        </p:nvSpPr>
        <p:spPr>
          <a:xfrm>
            <a:off x="637536" y="1632705"/>
            <a:ext cx="317438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altLang="ko-KR" sz="14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Operaționalizarea </a:t>
            </a:r>
            <a:r>
              <a:rPr lang="ro-RO" altLang="ko-KR" sz="1400" b="1" dirty="0" smtClean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site-ului </a:t>
            </a:r>
            <a:r>
              <a:rPr lang="ro-RO" altLang="ko-KR" sz="14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Web al Asociației </a:t>
            </a:r>
            <a:r>
              <a:rPr lang="ro-RO" altLang="ko-KR" sz="1400" b="1" dirty="0" smtClean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ROREG</a:t>
            </a:r>
          </a:p>
          <a:p>
            <a:pPr algn="ctr"/>
            <a:r>
              <a:rPr lang="de-DE" sz="1400" b="1" dirty="0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www.roreg.eu</a:t>
            </a:r>
            <a:endParaRPr lang="en-US" sz="1400" b="1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ko-KR" altLang="en-US" sz="1400" b="1" dirty="0">
              <a:solidFill>
                <a:srgbClr val="1D4D95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TextBox 12">
            <a:extLst>
              <a:ext uri="{FF2B5EF4-FFF2-40B4-BE49-F238E27FC236}">
                <a16:creationId xmlns:a16="http://schemas.microsoft.com/office/drawing/2014/main" xmlns="" id="{7211F251-13C3-4310-AAA2-498FD2C0B682}"/>
              </a:ext>
            </a:extLst>
          </p:cNvPr>
          <p:cNvSpPr txBox="1"/>
          <p:nvPr/>
        </p:nvSpPr>
        <p:spPr>
          <a:xfrm>
            <a:off x="5233755" y="1632705"/>
            <a:ext cx="332361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o-RO" sz="14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Analiza nevoilor de competențe și formare în gestionarea proiectelor cu finanțare </a:t>
            </a:r>
            <a:r>
              <a:rPr lang="ro-RO" sz="1400" b="1" dirty="0" smtClean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europeană</a:t>
            </a:r>
            <a:endParaRPr lang="ro-RO" sz="1400" b="1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o-RO" sz="1400" b="1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o-RO" altLang="ko-KR" sz="1400" b="1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x-none" sz="1400" b="1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CA42B0CF-A311-4716-B8CF-AEB50E0BB84D}"/>
              </a:ext>
            </a:extLst>
          </p:cNvPr>
          <p:cNvSpPr txBox="1"/>
          <p:nvPr/>
        </p:nvSpPr>
        <p:spPr>
          <a:xfrm>
            <a:off x="567337" y="4702074"/>
            <a:ext cx="304448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Analize realizate la nivelul ROREG;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x-none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x-none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Studii realizate de către instituții cu expertiză;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x-none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x-none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Resurse informaționale accesibile beneficiarilor;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9E7F3C5F-D648-4C0D-BB6E-69B935A1BC58}"/>
              </a:ext>
            </a:extLst>
          </p:cNvPr>
          <p:cNvSpPr txBox="1"/>
          <p:nvPr/>
        </p:nvSpPr>
        <p:spPr>
          <a:xfrm>
            <a:off x="5514045" y="2756966"/>
            <a:ext cx="2763035" cy="3189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Achiziții publice și Ajutor de stat</a:t>
            </a:r>
          </a:p>
          <a:p>
            <a:endParaRPr lang="ro-RO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Implementarea lucrărilor de construcții</a:t>
            </a:r>
          </a:p>
          <a:p>
            <a:endParaRPr lang="ro-RO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Elaborarea strategiilor de dezvoltare locală </a:t>
            </a:r>
          </a:p>
          <a:p>
            <a:endParaRPr lang="ro-RO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Management financiar proiecte</a:t>
            </a:r>
          </a:p>
          <a:p>
            <a:pPr lvl="0" algn="just">
              <a:lnSpc>
                <a:spcPct val="115000"/>
              </a:lnSpc>
            </a:pPr>
            <a:endParaRPr lang="ro-RO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lvl="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o-RO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Domenii noi: </a:t>
            </a:r>
            <a:r>
              <a:rPr lang="ro-RO" sz="1400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smart</a:t>
            </a:r>
            <a:r>
              <a:rPr lang="ro-RO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o-RO" sz="1400" dirty="0" err="1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</a:t>
            </a:r>
            <a:r>
              <a:rPr lang="ro-RO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e-guvernare, reziliență</a:t>
            </a:r>
            <a:endParaRPr lang="x-none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29360F33-4052-4723-94E1-9912BD22D5F4}"/>
              </a:ext>
            </a:extLst>
          </p:cNvPr>
          <p:cNvSpPr txBox="1"/>
          <p:nvPr/>
        </p:nvSpPr>
        <p:spPr>
          <a:xfrm>
            <a:off x="9019990" y="2654562"/>
            <a:ext cx="2937473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x-none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Analiza a urmărit intervalul ianuarie 2014 – iunie 2020;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x-none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x-none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 fost contractate </a:t>
            </a:r>
            <a:r>
              <a:rPr lang="x-none" sz="14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1.887 de proiecte</a:t>
            </a:r>
            <a:r>
              <a:rPr lang="x-none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cu un buget total nerambursabil în valoare de </a:t>
            </a:r>
            <a:r>
              <a:rPr lang="x-none" sz="14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6,45 mld. Euro</a:t>
            </a:r>
            <a:r>
              <a:rPr lang="x-none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x-none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x-none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Domenii de interes programe naționale: </a:t>
            </a:r>
            <a:r>
              <a:rPr lang="x-none" sz="14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infrastructură de transport, mediu, resurse umane, incluziune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x-none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x-none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Domenii de interes POR: </a:t>
            </a:r>
            <a:r>
              <a:rPr lang="x-none" sz="14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eficiență energetică</a:t>
            </a:r>
            <a:r>
              <a:rPr lang="x-none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x-none" sz="14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mobilitate urbană,</a:t>
            </a:r>
            <a:r>
              <a:rPr lang="x-none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x-none" sz="14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educație, sănătate </a:t>
            </a:r>
            <a:endParaRPr lang="x-none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endParaRPr lang="x-none" sz="1400" b="1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188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>
            <a:extLst>
              <a:ext uri="{FF2B5EF4-FFF2-40B4-BE49-F238E27FC236}">
                <a16:creationId xmlns:a16="http://schemas.microsoft.com/office/drawing/2014/main" xmlns="" id="{FAB4C99A-DE97-4032-8127-B2482EB2E5A9}"/>
              </a:ext>
            </a:extLst>
          </p:cNvPr>
          <p:cNvSpPr txBox="1"/>
          <p:nvPr/>
        </p:nvSpPr>
        <p:spPr>
          <a:xfrm>
            <a:off x="723900" y="560866"/>
            <a:ext cx="6121281" cy="461665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cap="all" dirty="0" err="1">
                <a:solidFill>
                  <a:srgbClr val="1D4D95"/>
                </a:solidFill>
                <a:latin typeface="Open Sans Extra Bold"/>
                <a:cs typeface="Arial" panose="020B0604020202020204" pitchFamily="34" charset="0"/>
              </a:rPr>
              <a:t>Rezultate</a:t>
            </a:r>
            <a:r>
              <a:rPr lang="en-US" sz="2400" b="1" cap="all" dirty="0">
                <a:solidFill>
                  <a:srgbClr val="1D4D95"/>
                </a:solidFill>
                <a:latin typeface="Open Sans Extra Bold"/>
                <a:cs typeface="Arial" panose="020B0604020202020204" pitchFamily="34" charset="0"/>
              </a:rPr>
              <a:t> </a:t>
            </a:r>
            <a:r>
              <a:rPr lang="en-US" sz="2400" b="1" cap="all" dirty="0" err="1">
                <a:solidFill>
                  <a:srgbClr val="1D4D95"/>
                </a:solidFill>
                <a:latin typeface="Open Sans Extra Bold"/>
                <a:cs typeface="Arial" panose="020B0604020202020204" pitchFamily="34" charset="0"/>
              </a:rPr>
              <a:t>În</a:t>
            </a:r>
            <a:r>
              <a:rPr lang="en-US" sz="2400" b="1" cap="all" dirty="0">
                <a:solidFill>
                  <a:srgbClr val="1D4D95"/>
                </a:solidFill>
                <a:latin typeface="Open Sans Extra Bold"/>
                <a:cs typeface="Arial" panose="020B0604020202020204" pitchFamily="34" charset="0"/>
              </a:rPr>
              <a:t> curs de </a:t>
            </a:r>
            <a:r>
              <a:rPr lang="en-US" sz="2400" b="1" cap="all" dirty="0" err="1">
                <a:solidFill>
                  <a:srgbClr val="1D4D95"/>
                </a:solidFill>
                <a:latin typeface="Open Sans Extra Bold"/>
                <a:cs typeface="Arial" panose="020B0604020202020204" pitchFamily="34" charset="0"/>
              </a:rPr>
              <a:t>implementare</a:t>
            </a:r>
            <a:endParaRPr lang="en-US" sz="2400" b="1" cap="all" dirty="0">
              <a:solidFill>
                <a:srgbClr val="1D4D95"/>
              </a:solidFill>
              <a:latin typeface="Open Sans Extra Bold"/>
              <a:cs typeface="Arial" panose="020B0604020202020204" pitchFamily="34" charset="0"/>
            </a:endParaRPr>
          </a:p>
        </p:txBody>
      </p:sp>
      <p:sp>
        <p:nvSpPr>
          <p:cNvPr id="25" name="Rectangle : coins arrondis 14">
            <a:extLst>
              <a:ext uri="{FF2B5EF4-FFF2-40B4-BE49-F238E27FC236}">
                <a16:creationId xmlns:a16="http://schemas.microsoft.com/office/drawing/2014/main" xmlns="" id="{ECA288A0-DAC4-477C-A187-3C7F3E59155D}"/>
              </a:ext>
            </a:extLst>
          </p:cNvPr>
          <p:cNvSpPr/>
          <p:nvPr/>
        </p:nvSpPr>
        <p:spPr>
          <a:xfrm flipV="1">
            <a:off x="915097" y="1025728"/>
            <a:ext cx="5853172" cy="53463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F66C7EE7-026E-40FD-AA22-69BC876A0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06743"/>
            <a:ext cx="3388163" cy="168669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0">
              <a:rot lat="0" lon="122993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9" name="TextBox 12">
            <a:extLst>
              <a:ext uri="{FF2B5EF4-FFF2-40B4-BE49-F238E27FC236}">
                <a16:creationId xmlns:a16="http://schemas.microsoft.com/office/drawing/2014/main" xmlns="" id="{97193E6A-EE7D-4890-B598-E449F326A230}"/>
              </a:ext>
            </a:extLst>
          </p:cNvPr>
          <p:cNvSpPr txBox="1"/>
          <p:nvPr/>
        </p:nvSpPr>
        <p:spPr>
          <a:xfrm>
            <a:off x="6270465" y="1699698"/>
            <a:ext cx="33236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x-none" sz="1400" b="1" dirty="0">
                <a:solidFill>
                  <a:srgbClr val="1D4D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Ghid cu propuneri </a:t>
            </a:r>
            <a:endParaRPr lang="ro-RO" sz="1400" b="1" dirty="0">
              <a:solidFill>
                <a:srgbClr val="1D4D9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x-none" sz="1400" b="1" dirty="0">
                <a:solidFill>
                  <a:srgbClr val="1D4D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x-none" sz="1400" b="1" dirty="0" smtClean="0">
                <a:solidFill>
                  <a:srgbClr val="1D4D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simplificări</a:t>
            </a:r>
            <a:endParaRPr lang="x-none" sz="1400" b="1" dirty="0">
              <a:solidFill>
                <a:srgbClr val="1D4D9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1D98994E-29F9-4547-8AD3-AC72DC2B2789}"/>
              </a:ext>
            </a:extLst>
          </p:cNvPr>
          <p:cNvSpPr txBox="1"/>
          <p:nvPr/>
        </p:nvSpPr>
        <p:spPr>
          <a:xfrm>
            <a:off x="106888" y="1675967"/>
            <a:ext cx="31743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x-none" sz="1400" b="1" dirty="0">
                <a:solidFill>
                  <a:srgbClr val="1D4D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Dezvoltarea unei platforme </a:t>
            </a:r>
            <a:r>
              <a:rPr lang="x-none" sz="1400" b="1" dirty="0" smtClean="0">
                <a:solidFill>
                  <a:srgbClr val="1D4D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informatice</a:t>
            </a:r>
            <a:endParaRPr lang="x-none" sz="1400" b="1" dirty="0">
              <a:solidFill>
                <a:srgbClr val="1D4D9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12">
            <a:extLst>
              <a:ext uri="{FF2B5EF4-FFF2-40B4-BE49-F238E27FC236}">
                <a16:creationId xmlns:a16="http://schemas.microsoft.com/office/drawing/2014/main" xmlns="" id="{7211F251-13C3-4310-AAA2-498FD2C0B682}"/>
              </a:ext>
            </a:extLst>
          </p:cNvPr>
          <p:cNvSpPr txBox="1"/>
          <p:nvPr/>
        </p:nvSpPr>
        <p:spPr>
          <a:xfrm>
            <a:off x="3357575" y="1704063"/>
            <a:ext cx="33236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x-none" sz="14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Organizarea sesiunilor de </a:t>
            </a:r>
            <a:endParaRPr lang="ro-RO" sz="1400" b="1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x-none" sz="14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instruire și formare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8CB49687-EDA0-4852-B7E4-5E3D57E46D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333" y="2472712"/>
            <a:ext cx="2468344" cy="13985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8EF2FDA-7D13-4430-8F0D-EBECAE4511E9}"/>
              </a:ext>
            </a:extLst>
          </p:cNvPr>
          <p:cNvSpPr txBox="1"/>
          <p:nvPr/>
        </p:nvSpPr>
        <p:spPr>
          <a:xfrm>
            <a:off x="171839" y="4345943"/>
            <a:ext cx="304448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Facilitarea comunicării, schimburi de bune </a:t>
            </a:r>
            <a:r>
              <a:rPr lang="x-none" sz="1400" dirty="0" smtClean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practici</a:t>
            </a:r>
            <a:r>
              <a:rPr lang="ro-RO" sz="1400" dirty="0" smtClean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intre autoritatile publice locale, identificare parteneri, raspunsuri la probleme comune</a:t>
            </a:r>
          </a:p>
          <a:p>
            <a:endParaRPr lang="ro-RO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x-none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CBF45B0E-4B0B-4670-B641-A65736412155}"/>
              </a:ext>
            </a:extLst>
          </p:cNvPr>
          <p:cNvSpPr txBox="1"/>
          <p:nvPr/>
        </p:nvSpPr>
        <p:spPr>
          <a:xfrm>
            <a:off x="3578410" y="2390255"/>
            <a:ext cx="2660126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 conferințe (3 la nivel </a:t>
            </a:r>
            <a:r>
              <a:rPr lang="ro-RO" sz="1400" dirty="0" smtClean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national si </a:t>
            </a:r>
            <a:r>
              <a:rPr lang="ro-RO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 la nivel regional, câte 2 în fiecare </a:t>
            </a:r>
            <a:r>
              <a:rPr lang="ro-RO" sz="1400" dirty="0" smtClean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regiune) de promovare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o-RO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1400" dirty="0" smtClean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32 </a:t>
            </a:r>
            <a:r>
              <a:rPr lang="ro-RO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sesiuni de instruire, 960 de schimburi de experiență și 8 ateliere;</a:t>
            </a:r>
          </a:p>
          <a:p>
            <a:pPr algn="just"/>
            <a:endParaRPr lang="ro-RO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x-none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Transpunerea resurselor în mediul online;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x-none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Activitățile vor avea rolul de a crește nivelul de cunoștințe a participanților;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x-none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Creșterea competențelor, schimb de bune practici.</a:t>
            </a:r>
            <a:endParaRPr lang="x-none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x-none" sz="1400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9" name="TextBox 12">
            <a:extLst>
              <a:ext uri="{FF2B5EF4-FFF2-40B4-BE49-F238E27FC236}">
                <a16:creationId xmlns:a16="http://schemas.microsoft.com/office/drawing/2014/main" xmlns="" id="{938FC223-6936-48C9-8041-AE40C8241F5D}"/>
              </a:ext>
            </a:extLst>
          </p:cNvPr>
          <p:cNvSpPr txBox="1"/>
          <p:nvPr/>
        </p:nvSpPr>
        <p:spPr>
          <a:xfrm>
            <a:off x="8910731" y="1591976"/>
            <a:ext cx="33236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x-none" sz="14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 portofilii de proiecte </a:t>
            </a:r>
            <a:endParaRPr lang="ro-RO" sz="1400" b="1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x-none" sz="14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pentru perioada </a:t>
            </a:r>
            <a:endParaRPr lang="ro-RO" sz="1400" b="1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x-none" sz="1400" b="1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2021– </a:t>
            </a:r>
            <a:r>
              <a:rPr lang="x-none" sz="1400" b="1" dirty="0" smtClean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2027</a:t>
            </a:r>
            <a:endParaRPr lang="x-none" sz="1400" b="1" dirty="0">
              <a:solidFill>
                <a:srgbClr val="1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238A7A32-E6BC-45C9-B96E-9020229D286B}"/>
              </a:ext>
            </a:extLst>
          </p:cNvPr>
          <p:cNvSpPr txBox="1"/>
          <p:nvPr/>
        </p:nvSpPr>
        <p:spPr>
          <a:xfrm>
            <a:off x="6660150" y="2519787"/>
            <a:ext cx="258937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o-RO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Elaborarea unui Ghid cu propuneri de simplificare a implementării proiectelor cu finanțare din FESI, care va conține un set de măsuri plecând de la experiența activităților curente desfășurate la nivelul ADR-urilor, precum și din experiența autorităților publice locale în calitate de beneficiari de finanțare FESI.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B0B21DC5-77BE-4D31-BB30-B16262BF027A}"/>
              </a:ext>
            </a:extLst>
          </p:cNvPr>
          <p:cNvSpPr txBox="1"/>
          <p:nvPr/>
        </p:nvSpPr>
        <p:spPr>
          <a:xfrm>
            <a:off x="9430786" y="2530061"/>
            <a:ext cx="258937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o-RO" sz="1400" dirty="0">
                <a:solidFill>
                  <a:srgbClr val="1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Elaborarea a 8 portofolii regionale de proiecte pentru cadrul financiar 2021- 2027: pentru fiecare dintre cele 8 regiuni de dezvoltare, se va elabora un portofoliu regional de proiecte pentru cadrul financiar 2021-2027.</a:t>
            </a:r>
          </a:p>
        </p:txBody>
      </p:sp>
    </p:spTree>
    <p:extLst>
      <p:ext uri="{BB962C8B-B14F-4D97-AF65-F5344CB8AC3E}">
        <p14:creationId xmlns:p14="http://schemas.microsoft.com/office/powerpoint/2010/main" val="4087775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73C4B9A-1826-B14B-A176-9EF5E091A6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798083FD-B1F2-EE48-B070-A34A6CBB2785}"/>
              </a:ext>
            </a:extLst>
          </p:cNvPr>
          <p:cNvSpPr/>
          <p:nvPr/>
        </p:nvSpPr>
        <p:spPr>
          <a:xfrm>
            <a:off x="6069151" y="3624949"/>
            <a:ext cx="2828942" cy="663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Sesiuni</a:t>
            </a:r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instruire</a:t>
            </a:r>
            <a:endParaRPr lang="en-US" sz="1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Decembrie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2021 –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Martie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2022)</a:t>
            </a:r>
            <a:endParaRPr lang="en-U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xmlns="" id="{B816F8BB-FC72-614F-A524-6F5AA1D6B58A}"/>
              </a:ext>
            </a:extLst>
          </p:cNvPr>
          <p:cNvSpPr/>
          <p:nvPr/>
        </p:nvSpPr>
        <p:spPr>
          <a:xfrm>
            <a:off x="3273019" y="17386"/>
            <a:ext cx="8357155" cy="669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err="1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Calendarul</a:t>
            </a:r>
            <a:r>
              <a:rPr lang="en-US" sz="2800" b="1" dirty="0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activităților</a:t>
            </a:r>
            <a:r>
              <a:rPr lang="en-US" sz="2800" b="1" dirty="0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viitoare</a:t>
            </a:r>
            <a:endParaRPr lang="en-US" sz="2800" b="1" dirty="0">
              <a:solidFill>
                <a:srgbClr val="1C4B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xmlns="" id="{C7242A92-1D51-DF49-8863-1798B22D5B72}"/>
              </a:ext>
            </a:extLst>
          </p:cNvPr>
          <p:cNvGrpSpPr/>
          <p:nvPr/>
        </p:nvGrpSpPr>
        <p:grpSpPr>
          <a:xfrm>
            <a:off x="321037" y="2103602"/>
            <a:ext cx="9490674" cy="2647012"/>
            <a:chOff x="1633635" y="1755670"/>
            <a:chExt cx="6682781" cy="1816298"/>
          </a:xfrm>
          <a:solidFill>
            <a:srgbClr val="1C4B88"/>
          </a:solidFill>
        </p:grpSpPr>
        <p:sp>
          <p:nvSpPr>
            <p:cNvPr id="74" name="Block Arc 73">
              <a:extLst>
                <a:ext uri="{FF2B5EF4-FFF2-40B4-BE49-F238E27FC236}">
                  <a16:creationId xmlns:a16="http://schemas.microsoft.com/office/drawing/2014/main" xmlns="" id="{944E915D-1DE4-4E43-92C0-53A2C590F9FA}"/>
                </a:ext>
              </a:extLst>
            </p:cNvPr>
            <p:cNvSpPr/>
            <p:nvPr/>
          </p:nvSpPr>
          <p:spPr>
            <a:xfrm>
              <a:off x="6500119" y="1755670"/>
              <a:ext cx="1816297" cy="1816297"/>
            </a:xfrm>
            <a:prstGeom prst="blockArc">
              <a:avLst>
                <a:gd name="adj1" fmla="val 16127381"/>
                <a:gd name="adj2" fmla="val 5490194"/>
                <a:gd name="adj3" fmla="val 404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xmlns="" id="{12177F03-FCA0-EE4D-BA2A-2A29ECFE8485}"/>
                </a:ext>
              </a:extLst>
            </p:cNvPr>
            <p:cNvSpPr/>
            <p:nvPr/>
          </p:nvSpPr>
          <p:spPr>
            <a:xfrm>
              <a:off x="1633635" y="1755670"/>
              <a:ext cx="5808713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xmlns="" id="{EBF01095-8D5A-1B40-BE63-0EBB7CBC8EFB}"/>
                </a:ext>
              </a:extLst>
            </p:cNvPr>
            <p:cNvSpPr/>
            <p:nvPr/>
          </p:nvSpPr>
          <p:spPr>
            <a:xfrm>
              <a:off x="1633636" y="3499968"/>
              <a:ext cx="5794161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</p:grpSp>
      <p:sp>
        <p:nvSpPr>
          <p:cNvPr id="77" name="Oval 76">
            <a:extLst>
              <a:ext uri="{FF2B5EF4-FFF2-40B4-BE49-F238E27FC236}">
                <a16:creationId xmlns:a16="http://schemas.microsoft.com/office/drawing/2014/main" xmlns="" id="{3D6540D0-B30A-EA4C-89C6-E2D855C1ED07}"/>
              </a:ext>
            </a:extLst>
          </p:cNvPr>
          <p:cNvSpPr/>
          <p:nvPr/>
        </p:nvSpPr>
        <p:spPr>
          <a:xfrm>
            <a:off x="753227" y="1960318"/>
            <a:ext cx="379725" cy="391498"/>
          </a:xfrm>
          <a:prstGeom prst="ellipse">
            <a:avLst/>
          </a:prstGeom>
          <a:solidFill>
            <a:srgbClr val="DEA751"/>
          </a:solidFill>
          <a:ln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xmlns="" id="{B5C21C95-640B-E34D-BB93-D217F417186E}"/>
              </a:ext>
            </a:extLst>
          </p:cNvPr>
          <p:cNvSpPr/>
          <p:nvPr/>
        </p:nvSpPr>
        <p:spPr>
          <a:xfrm>
            <a:off x="3914560" y="1985769"/>
            <a:ext cx="379725" cy="391498"/>
          </a:xfrm>
          <a:prstGeom prst="ellipse">
            <a:avLst/>
          </a:prstGeom>
          <a:solidFill>
            <a:srgbClr val="DEA751"/>
          </a:solidFill>
          <a:ln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xmlns="" id="{D54D2FB1-28DB-3B44-A780-AE3D114840CA}"/>
              </a:ext>
            </a:extLst>
          </p:cNvPr>
          <p:cNvSpPr/>
          <p:nvPr/>
        </p:nvSpPr>
        <p:spPr>
          <a:xfrm>
            <a:off x="7143623" y="1988890"/>
            <a:ext cx="379725" cy="391498"/>
          </a:xfrm>
          <a:prstGeom prst="ellipse">
            <a:avLst/>
          </a:prstGeom>
          <a:solidFill>
            <a:srgbClr val="DEA751"/>
          </a:solidFill>
          <a:ln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xmlns="" id="{AF6B6D76-085E-2548-992B-72AED69181A8}"/>
              </a:ext>
            </a:extLst>
          </p:cNvPr>
          <p:cNvSpPr/>
          <p:nvPr/>
        </p:nvSpPr>
        <p:spPr>
          <a:xfrm>
            <a:off x="9553854" y="3136913"/>
            <a:ext cx="379725" cy="391498"/>
          </a:xfrm>
          <a:prstGeom prst="ellipse">
            <a:avLst/>
          </a:prstGeom>
          <a:solidFill>
            <a:srgbClr val="DEA751"/>
          </a:solidFill>
          <a:ln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</a:t>
            </a: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xmlns="" id="{28623DC9-24F2-2A40-858B-98560FBAC887}"/>
              </a:ext>
            </a:extLst>
          </p:cNvPr>
          <p:cNvSpPr/>
          <p:nvPr/>
        </p:nvSpPr>
        <p:spPr>
          <a:xfrm>
            <a:off x="3879947" y="4500584"/>
            <a:ext cx="379725" cy="391498"/>
          </a:xfrm>
          <a:prstGeom prst="ellipse">
            <a:avLst/>
          </a:prstGeom>
          <a:solidFill>
            <a:srgbClr val="DEA751"/>
          </a:solidFill>
          <a:ln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</a:t>
            </a: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xmlns="" id="{C82F0034-B6CB-1F41-A293-E00763D158A7}"/>
              </a:ext>
            </a:extLst>
          </p:cNvPr>
          <p:cNvSpPr/>
          <p:nvPr/>
        </p:nvSpPr>
        <p:spPr>
          <a:xfrm>
            <a:off x="7255662" y="4481770"/>
            <a:ext cx="379725" cy="391498"/>
          </a:xfrm>
          <a:prstGeom prst="ellipse">
            <a:avLst/>
          </a:prstGeom>
          <a:solidFill>
            <a:srgbClr val="DEA751"/>
          </a:solidFill>
          <a:ln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xmlns="" id="{78AE1742-B885-E241-B12F-A203BF36650C}"/>
              </a:ext>
            </a:extLst>
          </p:cNvPr>
          <p:cNvSpPr/>
          <p:nvPr/>
        </p:nvSpPr>
        <p:spPr>
          <a:xfrm>
            <a:off x="1195268" y="4481770"/>
            <a:ext cx="379725" cy="391498"/>
          </a:xfrm>
          <a:prstGeom prst="ellipse">
            <a:avLst/>
          </a:prstGeom>
          <a:solidFill>
            <a:srgbClr val="DEA751"/>
          </a:solidFill>
          <a:ln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VII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xmlns="" id="{96B43406-25A7-DE47-A104-B4F8E79DBD07}"/>
              </a:ext>
            </a:extLst>
          </p:cNvPr>
          <p:cNvSpPr/>
          <p:nvPr/>
        </p:nvSpPr>
        <p:spPr>
          <a:xfrm>
            <a:off x="683569" y="3674344"/>
            <a:ext cx="1776154" cy="663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Ateliere</a:t>
            </a:r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regionale</a:t>
            </a:r>
            <a:endParaRPr lang="en-US" sz="1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Aprilie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Mai 2022)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xmlns="" id="{C66E2770-C232-CB46-BFFC-97F516F4830B}"/>
              </a:ext>
            </a:extLst>
          </p:cNvPr>
          <p:cNvSpPr/>
          <p:nvPr/>
        </p:nvSpPr>
        <p:spPr>
          <a:xfrm>
            <a:off x="5192637" y="929559"/>
            <a:ext cx="2269948" cy="791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xmlns="" id="{EDA5E62F-8D24-5E43-BF81-865121C67ED0}"/>
              </a:ext>
            </a:extLst>
          </p:cNvPr>
          <p:cNvSpPr/>
          <p:nvPr/>
        </p:nvSpPr>
        <p:spPr>
          <a:xfrm>
            <a:off x="9296314" y="2839578"/>
            <a:ext cx="3357019" cy="986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Conferințe</a:t>
            </a:r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naționale</a:t>
            </a:r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și</a:t>
            </a:r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regionale</a:t>
            </a:r>
            <a:endParaRPr lang="en-US" sz="1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Septembrie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2021 – August 2022) 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xmlns="" id="{B9DF5240-596C-C743-B8E2-E03566A63399}"/>
              </a:ext>
            </a:extLst>
          </p:cNvPr>
          <p:cNvSpPr/>
          <p:nvPr/>
        </p:nvSpPr>
        <p:spPr>
          <a:xfrm>
            <a:off x="3041279" y="3466689"/>
            <a:ext cx="2321590" cy="1673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Schimburi</a:t>
            </a:r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experiență</a:t>
            </a:r>
            <a:endParaRPr lang="en-US" sz="1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Februarie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August 2022)</a:t>
            </a:r>
          </a:p>
          <a:p>
            <a:pPr algn="ctr">
              <a:lnSpc>
                <a:spcPct val="150000"/>
              </a:lnSpc>
            </a:pP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150000"/>
              </a:lnSpc>
            </a:pP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xmlns="" id="{416411B8-6483-8749-8B50-81C7A596B48D}"/>
              </a:ext>
            </a:extLst>
          </p:cNvPr>
          <p:cNvSpPr/>
          <p:nvPr/>
        </p:nvSpPr>
        <p:spPr>
          <a:xfrm>
            <a:off x="5415018" y="952654"/>
            <a:ext cx="3836933" cy="986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Dezvoltarea</a:t>
            </a:r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unei</a:t>
            </a:r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platforme</a:t>
            </a:r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informatice</a:t>
            </a:r>
            <a:endParaRPr lang="en-US" sz="1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Iulie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2021 –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Iunie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2022) 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xmlns="" id="{1CB01CC4-94D1-B841-874E-E2B3D2A0A45C}"/>
              </a:ext>
            </a:extLst>
          </p:cNvPr>
          <p:cNvSpPr/>
          <p:nvPr/>
        </p:nvSpPr>
        <p:spPr>
          <a:xfrm>
            <a:off x="-723199" y="949683"/>
            <a:ext cx="3836933" cy="986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 </a:t>
            </a:r>
            <a:r>
              <a:rPr lang="en-U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portofolii</a:t>
            </a:r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proiecte</a:t>
            </a:r>
            <a:endParaRPr lang="en-US" sz="1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2021-2027</a:t>
            </a:r>
          </a:p>
          <a:p>
            <a:pPr algn="ctr">
              <a:lnSpc>
                <a:spcPct val="150000"/>
              </a:lnSpc>
            </a:pP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Decembrie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2020 – Mai 2022) 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xmlns="" id="{980D191F-6C01-244A-9A9A-ACBD69F9FB81}"/>
              </a:ext>
            </a:extLst>
          </p:cNvPr>
          <p:cNvSpPr/>
          <p:nvPr/>
        </p:nvSpPr>
        <p:spPr>
          <a:xfrm>
            <a:off x="2151342" y="968733"/>
            <a:ext cx="3836933" cy="986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Ghid</a:t>
            </a:r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cu </a:t>
            </a:r>
            <a:r>
              <a:rPr lang="en-U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propuneri</a:t>
            </a:r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</a:t>
            </a:r>
            <a:r>
              <a:rPr lang="en-U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simplificare</a:t>
            </a:r>
            <a:endParaRPr lang="en-US" sz="1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Ianuarie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2021 – </a:t>
            </a:r>
            <a:r>
              <a:rPr lang="en-US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Martie</a:t>
            </a:r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2022)</a:t>
            </a:r>
          </a:p>
        </p:txBody>
      </p:sp>
    </p:spTree>
    <p:extLst>
      <p:ext uri="{BB962C8B-B14F-4D97-AF65-F5344CB8AC3E}">
        <p14:creationId xmlns:p14="http://schemas.microsoft.com/office/powerpoint/2010/main" val="2243492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14">
            <a:extLst>
              <a:ext uri="{FF2B5EF4-FFF2-40B4-BE49-F238E27FC236}">
                <a16:creationId xmlns:a16="http://schemas.microsoft.com/office/drawing/2014/main" xmlns="" id="{AA8B0E99-2A8E-4148-8F86-3ACC8A35B989}"/>
              </a:ext>
            </a:extLst>
          </p:cNvPr>
          <p:cNvSpPr/>
          <p:nvPr/>
        </p:nvSpPr>
        <p:spPr>
          <a:xfrm flipV="1">
            <a:off x="478754" y="1055530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1" name="Rectangle : coins arrondis 14">
            <a:extLst>
              <a:ext uri="{FF2B5EF4-FFF2-40B4-BE49-F238E27FC236}">
                <a16:creationId xmlns:a16="http://schemas.microsoft.com/office/drawing/2014/main" xmlns="" id="{64E5C92E-4C01-6447-A234-4E0D5B58BDEC}"/>
              </a:ext>
            </a:extLst>
          </p:cNvPr>
          <p:cNvSpPr/>
          <p:nvPr/>
        </p:nvSpPr>
        <p:spPr>
          <a:xfrm flipV="1">
            <a:off x="478754" y="5233002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73C4B9A-1826-B14B-A176-9EF5E091A6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798083FD-B1F2-EE48-B070-A34A6CBB2785}"/>
              </a:ext>
            </a:extLst>
          </p:cNvPr>
          <p:cNvSpPr/>
          <p:nvPr/>
        </p:nvSpPr>
        <p:spPr>
          <a:xfrm>
            <a:off x="478754" y="1193573"/>
            <a:ext cx="4907438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32 </a:t>
            </a:r>
            <a:r>
              <a:rPr 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</a:t>
            </a:r>
            <a:r>
              <a:rPr lang="en-US" sz="1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sesiuni</a:t>
            </a:r>
            <a:r>
              <a:rPr 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9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instruire</a:t>
            </a:r>
            <a:r>
              <a:rPr lang="ro-RO" sz="1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(4 sesiuni de instruire/regiune)</a:t>
            </a:r>
            <a:r>
              <a:rPr lang="en-US" sz="1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960 de </a:t>
            </a:r>
            <a:r>
              <a:rPr lang="en-US" sz="1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schimburi</a:t>
            </a:r>
            <a:r>
              <a:rPr 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experiență</a:t>
            </a:r>
            <a:r>
              <a:rPr 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și</a:t>
            </a:r>
            <a:r>
              <a:rPr 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8 </a:t>
            </a:r>
            <a:r>
              <a:rPr lang="en-US" sz="19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ateliere</a:t>
            </a:r>
            <a:r>
              <a:rPr lang="ro-RO" sz="1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(1 atelier/regiune)</a:t>
            </a:r>
            <a:r>
              <a:rPr lang="en-US" sz="1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 </a:t>
            </a:r>
            <a:endParaRPr lang="en-US" sz="19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Transpunerea</a:t>
            </a:r>
            <a:r>
              <a:rPr 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resurselor</a:t>
            </a:r>
            <a:r>
              <a:rPr 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în</a:t>
            </a:r>
            <a:r>
              <a:rPr 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mediul</a:t>
            </a:r>
            <a:r>
              <a:rPr 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online;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9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Creșterea</a:t>
            </a:r>
            <a:r>
              <a:rPr lang="en-US" sz="1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competențelor</a:t>
            </a:r>
            <a:r>
              <a:rPr 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schimb</a:t>
            </a:r>
            <a:r>
              <a:rPr 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bune</a:t>
            </a:r>
            <a:r>
              <a:rPr 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practici</a:t>
            </a:r>
            <a:r>
              <a:rPr 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5" name="Donut 26">
            <a:extLst>
              <a:ext uri="{FF2B5EF4-FFF2-40B4-BE49-F238E27FC236}">
                <a16:creationId xmlns:a16="http://schemas.microsoft.com/office/drawing/2014/main" xmlns="" id="{DBE6F67F-B257-CA4D-9E22-EDC604BD0E0E}"/>
              </a:ext>
            </a:extLst>
          </p:cNvPr>
          <p:cNvSpPr/>
          <p:nvPr/>
        </p:nvSpPr>
        <p:spPr>
          <a:xfrm>
            <a:off x="7684081" y="2384853"/>
            <a:ext cx="1808601" cy="1689236"/>
          </a:xfrm>
          <a:prstGeom prst="donut">
            <a:avLst>
              <a:gd name="adj" fmla="val 378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16" name="Group 25">
            <a:extLst>
              <a:ext uri="{FF2B5EF4-FFF2-40B4-BE49-F238E27FC236}">
                <a16:creationId xmlns:a16="http://schemas.microsoft.com/office/drawing/2014/main" xmlns="" id="{0A5FB8DC-90D1-6745-8E46-4BA96CA07D64}"/>
              </a:ext>
            </a:extLst>
          </p:cNvPr>
          <p:cNvGrpSpPr/>
          <p:nvPr/>
        </p:nvGrpSpPr>
        <p:grpSpPr>
          <a:xfrm rot="12600000">
            <a:off x="7401741" y="3977151"/>
            <a:ext cx="776885" cy="1039389"/>
            <a:chOff x="5093002" y="2426934"/>
            <a:chExt cx="2232248" cy="3350691"/>
          </a:xfrm>
          <a:solidFill>
            <a:schemeClr val="tx1"/>
          </a:solidFill>
        </p:grpSpPr>
        <p:grpSp>
          <p:nvGrpSpPr>
            <p:cNvPr id="17" name="Group 19">
              <a:extLst>
                <a:ext uri="{FF2B5EF4-FFF2-40B4-BE49-F238E27FC236}">
                  <a16:creationId xmlns:a16="http://schemas.microsoft.com/office/drawing/2014/main" xmlns="" id="{D29CC6F6-3CDE-0F46-8F91-E61D7DC18DDA}"/>
                </a:ext>
              </a:extLst>
            </p:cNvPr>
            <p:cNvGrpSpPr/>
            <p:nvPr/>
          </p:nvGrpSpPr>
          <p:grpSpPr>
            <a:xfrm>
              <a:off x="5625823" y="4659182"/>
              <a:ext cx="1166607" cy="1118443"/>
              <a:chOff x="4964627" y="3703863"/>
              <a:chExt cx="393594" cy="377344"/>
            </a:xfrm>
            <a:grpFill/>
          </p:grpSpPr>
          <p:sp>
            <p:nvSpPr>
              <p:cNvPr id="19" name="Oval 1">
                <a:extLst>
                  <a:ext uri="{FF2B5EF4-FFF2-40B4-BE49-F238E27FC236}">
                    <a16:creationId xmlns:a16="http://schemas.microsoft.com/office/drawing/2014/main" xmlns="" id="{C55D182C-0B94-8042-AE02-D7901FEEA209}"/>
                  </a:ext>
                </a:extLst>
              </p:cNvPr>
              <p:cNvSpPr/>
              <p:nvPr/>
            </p:nvSpPr>
            <p:spPr>
              <a:xfrm flipH="1">
                <a:off x="4977747" y="3794659"/>
                <a:ext cx="367354" cy="65606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" name="Oval 1">
                <a:extLst>
                  <a:ext uri="{FF2B5EF4-FFF2-40B4-BE49-F238E27FC236}">
                    <a16:creationId xmlns:a16="http://schemas.microsoft.com/office/drawing/2014/main" xmlns="" id="{BB619B8E-A0B2-0F49-979A-7466506DEEB1}"/>
                  </a:ext>
                </a:extLst>
              </p:cNvPr>
              <p:cNvSpPr/>
              <p:nvPr/>
            </p:nvSpPr>
            <p:spPr>
              <a:xfrm flipH="1">
                <a:off x="5017106" y="3976249"/>
                <a:ext cx="288634" cy="104958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Oval 1">
                <a:extLst>
                  <a:ext uri="{FF2B5EF4-FFF2-40B4-BE49-F238E27FC236}">
                    <a16:creationId xmlns:a16="http://schemas.microsoft.com/office/drawing/2014/main" xmlns="" id="{8C9121EF-D795-0040-A9A2-B758762E6F9D}"/>
                  </a:ext>
                </a:extLst>
              </p:cNvPr>
              <p:cNvSpPr/>
              <p:nvPr/>
            </p:nvSpPr>
            <p:spPr>
              <a:xfrm flipH="1">
                <a:off x="4990867" y="3885454"/>
                <a:ext cx="341114" cy="65606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" name="Oval 1">
                <a:extLst>
                  <a:ext uri="{FF2B5EF4-FFF2-40B4-BE49-F238E27FC236}">
                    <a16:creationId xmlns:a16="http://schemas.microsoft.com/office/drawing/2014/main" xmlns="" id="{A3973A34-395E-6547-8E09-3D84AC785009}"/>
                  </a:ext>
                </a:extLst>
              </p:cNvPr>
              <p:cNvSpPr/>
              <p:nvPr/>
            </p:nvSpPr>
            <p:spPr>
              <a:xfrm flipH="1">
                <a:off x="4964627" y="3703863"/>
                <a:ext cx="393594" cy="65606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8" name="Block Arc 24">
              <a:extLst>
                <a:ext uri="{FF2B5EF4-FFF2-40B4-BE49-F238E27FC236}">
                  <a16:creationId xmlns:a16="http://schemas.microsoft.com/office/drawing/2014/main" xmlns="" id="{A6F9E516-954A-2144-A8E9-F43437E049AC}"/>
                </a:ext>
              </a:extLst>
            </p:cNvPr>
            <p:cNvSpPr/>
            <p:nvPr/>
          </p:nvSpPr>
          <p:spPr>
            <a:xfrm>
              <a:off x="5093002" y="2426934"/>
              <a:ext cx="2232248" cy="2232248"/>
            </a:xfrm>
            <a:prstGeom prst="blockArc">
              <a:avLst>
                <a:gd name="adj1" fmla="val 7222187"/>
                <a:gd name="adj2" fmla="val 3660514"/>
                <a:gd name="adj3" fmla="val 81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Group 27">
            <a:extLst>
              <a:ext uri="{FF2B5EF4-FFF2-40B4-BE49-F238E27FC236}">
                <a16:creationId xmlns:a16="http://schemas.microsoft.com/office/drawing/2014/main" xmlns="" id="{641F9E37-368A-C34B-8F8B-6D27E8BDFEE5}"/>
              </a:ext>
            </a:extLst>
          </p:cNvPr>
          <p:cNvGrpSpPr/>
          <p:nvPr/>
        </p:nvGrpSpPr>
        <p:grpSpPr>
          <a:xfrm rot="19800000">
            <a:off x="7405134" y="1318899"/>
            <a:ext cx="804264" cy="1130673"/>
            <a:chOff x="5093002" y="2426934"/>
            <a:chExt cx="2232248" cy="3350694"/>
          </a:xfrm>
          <a:solidFill>
            <a:schemeClr val="tx1"/>
          </a:solidFill>
        </p:grpSpPr>
        <p:grpSp>
          <p:nvGrpSpPr>
            <p:cNvPr id="24" name="Group 28">
              <a:extLst>
                <a:ext uri="{FF2B5EF4-FFF2-40B4-BE49-F238E27FC236}">
                  <a16:creationId xmlns:a16="http://schemas.microsoft.com/office/drawing/2014/main" xmlns="" id="{85C7227B-184E-D34A-A88D-50C71F982B33}"/>
                </a:ext>
              </a:extLst>
            </p:cNvPr>
            <p:cNvGrpSpPr/>
            <p:nvPr/>
          </p:nvGrpSpPr>
          <p:grpSpPr>
            <a:xfrm>
              <a:off x="5625823" y="4659182"/>
              <a:ext cx="1166607" cy="1118446"/>
              <a:chOff x="4964627" y="3703863"/>
              <a:chExt cx="393594" cy="377345"/>
            </a:xfrm>
            <a:grpFill/>
          </p:grpSpPr>
          <p:sp>
            <p:nvSpPr>
              <p:cNvPr id="26" name="Oval 1">
                <a:extLst>
                  <a:ext uri="{FF2B5EF4-FFF2-40B4-BE49-F238E27FC236}">
                    <a16:creationId xmlns:a16="http://schemas.microsoft.com/office/drawing/2014/main" xmlns="" id="{30471531-95C3-C347-9891-282DBC970580}"/>
                  </a:ext>
                </a:extLst>
              </p:cNvPr>
              <p:cNvSpPr/>
              <p:nvPr/>
            </p:nvSpPr>
            <p:spPr>
              <a:xfrm flipH="1">
                <a:off x="4977747" y="3794659"/>
                <a:ext cx="367354" cy="65606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" name="Oval 1">
                <a:extLst>
                  <a:ext uri="{FF2B5EF4-FFF2-40B4-BE49-F238E27FC236}">
                    <a16:creationId xmlns:a16="http://schemas.microsoft.com/office/drawing/2014/main" xmlns="" id="{2B8E6814-88B6-1444-A144-5C83F958ACEB}"/>
                  </a:ext>
                </a:extLst>
              </p:cNvPr>
              <p:cNvSpPr/>
              <p:nvPr/>
            </p:nvSpPr>
            <p:spPr>
              <a:xfrm flipH="1">
                <a:off x="5017104" y="3976250"/>
                <a:ext cx="288634" cy="104958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8" name="Oval 1">
                <a:extLst>
                  <a:ext uri="{FF2B5EF4-FFF2-40B4-BE49-F238E27FC236}">
                    <a16:creationId xmlns:a16="http://schemas.microsoft.com/office/drawing/2014/main" xmlns="" id="{E13164C1-8B9E-BC48-A508-FADA25CE757A}"/>
                  </a:ext>
                </a:extLst>
              </p:cNvPr>
              <p:cNvSpPr/>
              <p:nvPr/>
            </p:nvSpPr>
            <p:spPr>
              <a:xfrm flipH="1">
                <a:off x="4990867" y="3885454"/>
                <a:ext cx="341114" cy="65606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9" name="Oval 1">
                <a:extLst>
                  <a:ext uri="{FF2B5EF4-FFF2-40B4-BE49-F238E27FC236}">
                    <a16:creationId xmlns:a16="http://schemas.microsoft.com/office/drawing/2014/main" xmlns="" id="{2FDA5F64-2962-5D44-8841-C3AD2905517B}"/>
                  </a:ext>
                </a:extLst>
              </p:cNvPr>
              <p:cNvSpPr/>
              <p:nvPr/>
            </p:nvSpPr>
            <p:spPr>
              <a:xfrm flipH="1">
                <a:off x="4964627" y="3703863"/>
                <a:ext cx="393594" cy="65606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5" name="Block Arc 29">
              <a:extLst>
                <a:ext uri="{FF2B5EF4-FFF2-40B4-BE49-F238E27FC236}">
                  <a16:creationId xmlns:a16="http://schemas.microsoft.com/office/drawing/2014/main" xmlns="" id="{67BBAC58-A12E-D847-88B6-AAAA5E2FC39A}"/>
                </a:ext>
              </a:extLst>
            </p:cNvPr>
            <p:cNvSpPr/>
            <p:nvPr/>
          </p:nvSpPr>
          <p:spPr>
            <a:xfrm>
              <a:off x="5093002" y="2426934"/>
              <a:ext cx="2232248" cy="2232248"/>
            </a:xfrm>
            <a:prstGeom prst="blockArc">
              <a:avLst>
                <a:gd name="adj1" fmla="val 7222187"/>
                <a:gd name="adj2" fmla="val 3660514"/>
                <a:gd name="adj3" fmla="val 81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34">
            <a:extLst>
              <a:ext uri="{FF2B5EF4-FFF2-40B4-BE49-F238E27FC236}">
                <a16:creationId xmlns:a16="http://schemas.microsoft.com/office/drawing/2014/main" xmlns="" id="{A1EDDC5A-9FA2-0B40-9A71-2CB9D12D2104}"/>
              </a:ext>
            </a:extLst>
          </p:cNvPr>
          <p:cNvGrpSpPr/>
          <p:nvPr/>
        </p:nvGrpSpPr>
        <p:grpSpPr>
          <a:xfrm rot="16200000">
            <a:off x="6525717" y="2662064"/>
            <a:ext cx="777624" cy="1182508"/>
            <a:chOff x="5093002" y="2426934"/>
            <a:chExt cx="2232248" cy="3350691"/>
          </a:xfrm>
          <a:solidFill>
            <a:schemeClr val="tx1"/>
          </a:solidFill>
        </p:grpSpPr>
        <p:grpSp>
          <p:nvGrpSpPr>
            <p:cNvPr id="31" name="Group 35">
              <a:extLst>
                <a:ext uri="{FF2B5EF4-FFF2-40B4-BE49-F238E27FC236}">
                  <a16:creationId xmlns:a16="http://schemas.microsoft.com/office/drawing/2014/main" xmlns="" id="{45E0D953-28CA-9A4F-B083-DD668E8AAE8B}"/>
                </a:ext>
              </a:extLst>
            </p:cNvPr>
            <p:cNvGrpSpPr/>
            <p:nvPr/>
          </p:nvGrpSpPr>
          <p:grpSpPr>
            <a:xfrm>
              <a:off x="5625823" y="4659182"/>
              <a:ext cx="1166607" cy="1118443"/>
              <a:chOff x="4964627" y="3703863"/>
              <a:chExt cx="393594" cy="377344"/>
            </a:xfrm>
            <a:grpFill/>
          </p:grpSpPr>
          <p:sp>
            <p:nvSpPr>
              <p:cNvPr id="33" name="Oval 1">
                <a:extLst>
                  <a:ext uri="{FF2B5EF4-FFF2-40B4-BE49-F238E27FC236}">
                    <a16:creationId xmlns:a16="http://schemas.microsoft.com/office/drawing/2014/main" xmlns="" id="{10701766-BFD1-E24F-AA46-D86EB11EF3F9}"/>
                  </a:ext>
                </a:extLst>
              </p:cNvPr>
              <p:cNvSpPr/>
              <p:nvPr/>
            </p:nvSpPr>
            <p:spPr>
              <a:xfrm flipH="1">
                <a:off x="4977747" y="3794659"/>
                <a:ext cx="367354" cy="65606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" name="Oval 1">
                <a:extLst>
                  <a:ext uri="{FF2B5EF4-FFF2-40B4-BE49-F238E27FC236}">
                    <a16:creationId xmlns:a16="http://schemas.microsoft.com/office/drawing/2014/main" xmlns="" id="{32AD857A-A1CA-2245-9548-17C98E1550F1}"/>
                  </a:ext>
                </a:extLst>
              </p:cNvPr>
              <p:cNvSpPr/>
              <p:nvPr/>
            </p:nvSpPr>
            <p:spPr>
              <a:xfrm flipH="1">
                <a:off x="5017106" y="3976249"/>
                <a:ext cx="288634" cy="104958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" name="Oval 1">
                <a:extLst>
                  <a:ext uri="{FF2B5EF4-FFF2-40B4-BE49-F238E27FC236}">
                    <a16:creationId xmlns:a16="http://schemas.microsoft.com/office/drawing/2014/main" xmlns="" id="{4D442B3E-F934-5F4C-84F9-347540C5B343}"/>
                  </a:ext>
                </a:extLst>
              </p:cNvPr>
              <p:cNvSpPr/>
              <p:nvPr/>
            </p:nvSpPr>
            <p:spPr>
              <a:xfrm flipH="1">
                <a:off x="4990867" y="3885454"/>
                <a:ext cx="341114" cy="65606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6" name="Oval 1">
                <a:extLst>
                  <a:ext uri="{FF2B5EF4-FFF2-40B4-BE49-F238E27FC236}">
                    <a16:creationId xmlns:a16="http://schemas.microsoft.com/office/drawing/2014/main" xmlns="" id="{59D98A8E-56CF-3147-A795-D6D6EF3E0CEB}"/>
                  </a:ext>
                </a:extLst>
              </p:cNvPr>
              <p:cNvSpPr/>
              <p:nvPr/>
            </p:nvSpPr>
            <p:spPr>
              <a:xfrm flipH="1">
                <a:off x="4964627" y="3703863"/>
                <a:ext cx="393594" cy="65606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2" name="Block Arc 36">
              <a:extLst>
                <a:ext uri="{FF2B5EF4-FFF2-40B4-BE49-F238E27FC236}">
                  <a16:creationId xmlns:a16="http://schemas.microsoft.com/office/drawing/2014/main" xmlns="" id="{BB3CB899-D21A-4346-8DEF-F298E9DAB9A9}"/>
                </a:ext>
              </a:extLst>
            </p:cNvPr>
            <p:cNvSpPr/>
            <p:nvPr/>
          </p:nvSpPr>
          <p:spPr>
            <a:xfrm>
              <a:off x="5093002" y="2426934"/>
              <a:ext cx="2232248" cy="2232248"/>
            </a:xfrm>
            <a:prstGeom prst="blockArc">
              <a:avLst>
                <a:gd name="adj1" fmla="val 7222187"/>
                <a:gd name="adj2" fmla="val 3660514"/>
                <a:gd name="adj3" fmla="val 81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Group 43">
            <a:extLst>
              <a:ext uri="{FF2B5EF4-FFF2-40B4-BE49-F238E27FC236}">
                <a16:creationId xmlns:a16="http://schemas.microsoft.com/office/drawing/2014/main" xmlns="" id="{D7357A71-455A-D642-B3C2-A95BED8CBF87}"/>
              </a:ext>
            </a:extLst>
          </p:cNvPr>
          <p:cNvGrpSpPr/>
          <p:nvPr/>
        </p:nvGrpSpPr>
        <p:grpSpPr>
          <a:xfrm rot="9000000" flipH="1">
            <a:off x="9161635" y="3913694"/>
            <a:ext cx="762935" cy="1020335"/>
            <a:chOff x="5093002" y="2426934"/>
            <a:chExt cx="2232248" cy="3350691"/>
          </a:xfrm>
          <a:solidFill>
            <a:schemeClr val="tx1"/>
          </a:solidFill>
        </p:grpSpPr>
        <p:grpSp>
          <p:nvGrpSpPr>
            <p:cNvPr id="38" name="Group 58">
              <a:extLst>
                <a:ext uri="{FF2B5EF4-FFF2-40B4-BE49-F238E27FC236}">
                  <a16:creationId xmlns:a16="http://schemas.microsoft.com/office/drawing/2014/main" xmlns="" id="{B1DD63FC-2B83-2843-993F-B4AC85899B38}"/>
                </a:ext>
              </a:extLst>
            </p:cNvPr>
            <p:cNvGrpSpPr/>
            <p:nvPr/>
          </p:nvGrpSpPr>
          <p:grpSpPr>
            <a:xfrm>
              <a:off x="5625823" y="4659182"/>
              <a:ext cx="1166607" cy="1118443"/>
              <a:chOff x="4964627" y="3703863"/>
              <a:chExt cx="393594" cy="377344"/>
            </a:xfrm>
            <a:grpFill/>
          </p:grpSpPr>
          <p:sp>
            <p:nvSpPr>
              <p:cNvPr id="40" name="Oval 1">
                <a:extLst>
                  <a:ext uri="{FF2B5EF4-FFF2-40B4-BE49-F238E27FC236}">
                    <a16:creationId xmlns:a16="http://schemas.microsoft.com/office/drawing/2014/main" xmlns="" id="{7AA62FBF-F5C9-5243-95D2-5DF78730513B}"/>
                  </a:ext>
                </a:extLst>
              </p:cNvPr>
              <p:cNvSpPr/>
              <p:nvPr/>
            </p:nvSpPr>
            <p:spPr>
              <a:xfrm flipH="1">
                <a:off x="4977747" y="3794659"/>
                <a:ext cx="367354" cy="65606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1" name="Oval 1">
                <a:extLst>
                  <a:ext uri="{FF2B5EF4-FFF2-40B4-BE49-F238E27FC236}">
                    <a16:creationId xmlns:a16="http://schemas.microsoft.com/office/drawing/2014/main" xmlns="" id="{DDFED538-A82B-0740-B2B0-E48ADDDB14D2}"/>
                  </a:ext>
                </a:extLst>
              </p:cNvPr>
              <p:cNvSpPr/>
              <p:nvPr/>
            </p:nvSpPr>
            <p:spPr>
              <a:xfrm flipH="1">
                <a:off x="5017106" y="3976249"/>
                <a:ext cx="288634" cy="104958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2" name="Oval 1">
                <a:extLst>
                  <a:ext uri="{FF2B5EF4-FFF2-40B4-BE49-F238E27FC236}">
                    <a16:creationId xmlns:a16="http://schemas.microsoft.com/office/drawing/2014/main" xmlns="" id="{5F64B783-724D-8C45-92CD-8391A7EC9B79}"/>
                  </a:ext>
                </a:extLst>
              </p:cNvPr>
              <p:cNvSpPr/>
              <p:nvPr/>
            </p:nvSpPr>
            <p:spPr>
              <a:xfrm flipH="1">
                <a:off x="4990867" y="3885454"/>
                <a:ext cx="341114" cy="65606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3" name="Oval 1">
                <a:extLst>
                  <a:ext uri="{FF2B5EF4-FFF2-40B4-BE49-F238E27FC236}">
                    <a16:creationId xmlns:a16="http://schemas.microsoft.com/office/drawing/2014/main" xmlns="" id="{223A1B75-C49E-D247-8B94-B2737D74CD30}"/>
                  </a:ext>
                </a:extLst>
              </p:cNvPr>
              <p:cNvSpPr/>
              <p:nvPr/>
            </p:nvSpPr>
            <p:spPr>
              <a:xfrm flipH="1">
                <a:off x="4964627" y="3703863"/>
                <a:ext cx="393594" cy="65606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9" name="Block Arc 59">
              <a:extLst>
                <a:ext uri="{FF2B5EF4-FFF2-40B4-BE49-F238E27FC236}">
                  <a16:creationId xmlns:a16="http://schemas.microsoft.com/office/drawing/2014/main" xmlns="" id="{6A39D2F2-E5C3-D246-B1B4-3CAE1CA20DAE}"/>
                </a:ext>
              </a:extLst>
            </p:cNvPr>
            <p:cNvSpPr/>
            <p:nvPr/>
          </p:nvSpPr>
          <p:spPr>
            <a:xfrm>
              <a:off x="5093002" y="2426934"/>
              <a:ext cx="2232248" cy="2232248"/>
            </a:xfrm>
            <a:prstGeom prst="blockArc">
              <a:avLst>
                <a:gd name="adj1" fmla="val 7222187"/>
                <a:gd name="adj2" fmla="val 3660514"/>
                <a:gd name="adj3" fmla="val 81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Group 44">
            <a:extLst>
              <a:ext uri="{FF2B5EF4-FFF2-40B4-BE49-F238E27FC236}">
                <a16:creationId xmlns:a16="http://schemas.microsoft.com/office/drawing/2014/main" xmlns="" id="{E0B56723-DB75-274B-8201-B658FA0FFDB4}"/>
              </a:ext>
            </a:extLst>
          </p:cNvPr>
          <p:cNvGrpSpPr/>
          <p:nvPr/>
        </p:nvGrpSpPr>
        <p:grpSpPr>
          <a:xfrm rot="1800000" flipH="1">
            <a:off x="8990595" y="1350673"/>
            <a:ext cx="723437" cy="1082499"/>
            <a:chOff x="5093002" y="2426934"/>
            <a:chExt cx="2232248" cy="3350691"/>
          </a:xfrm>
          <a:solidFill>
            <a:schemeClr val="tx1"/>
          </a:solidFill>
        </p:grpSpPr>
        <p:grpSp>
          <p:nvGrpSpPr>
            <p:cNvPr id="45" name="Group 52">
              <a:extLst>
                <a:ext uri="{FF2B5EF4-FFF2-40B4-BE49-F238E27FC236}">
                  <a16:creationId xmlns:a16="http://schemas.microsoft.com/office/drawing/2014/main" xmlns="" id="{4311328E-1C73-9540-B670-F52A0410E8AF}"/>
                </a:ext>
              </a:extLst>
            </p:cNvPr>
            <p:cNvGrpSpPr/>
            <p:nvPr/>
          </p:nvGrpSpPr>
          <p:grpSpPr>
            <a:xfrm>
              <a:off x="5625823" y="4659182"/>
              <a:ext cx="1166607" cy="1118443"/>
              <a:chOff x="4964627" y="3703863"/>
              <a:chExt cx="393594" cy="377344"/>
            </a:xfrm>
            <a:grpFill/>
          </p:grpSpPr>
          <p:sp>
            <p:nvSpPr>
              <p:cNvPr id="47" name="Oval 1">
                <a:extLst>
                  <a:ext uri="{FF2B5EF4-FFF2-40B4-BE49-F238E27FC236}">
                    <a16:creationId xmlns:a16="http://schemas.microsoft.com/office/drawing/2014/main" xmlns="" id="{1FBDEA87-5055-1942-9A77-B275098C09CC}"/>
                  </a:ext>
                </a:extLst>
              </p:cNvPr>
              <p:cNvSpPr/>
              <p:nvPr/>
            </p:nvSpPr>
            <p:spPr>
              <a:xfrm flipH="1">
                <a:off x="4977747" y="3794659"/>
                <a:ext cx="367354" cy="65606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8" name="Oval 1">
                <a:extLst>
                  <a:ext uri="{FF2B5EF4-FFF2-40B4-BE49-F238E27FC236}">
                    <a16:creationId xmlns:a16="http://schemas.microsoft.com/office/drawing/2014/main" xmlns="" id="{9F5D6870-14EB-9E44-BF45-3666A7510F79}"/>
                  </a:ext>
                </a:extLst>
              </p:cNvPr>
              <p:cNvSpPr/>
              <p:nvPr/>
            </p:nvSpPr>
            <p:spPr>
              <a:xfrm flipH="1">
                <a:off x="5017106" y="3976249"/>
                <a:ext cx="288634" cy="104958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9" name="Oval 1">
                <a:extLst>
                  <a:ext uri="{FF2B5EF4-FFF2-40B4-BE49-F238E27FC236}">
                    <a16:creationId xmlns:a16="http://schemas.microsoft.com/office/drawing/2014/main" xmlns="" id="{DB9E1A02-DC33-D545-A59C-6F5C32A395CE}"/>
                  </a:ext>
                </a:extLst>
              </p:cNvPr>
              <p:cNvSpPr/>
              <p:nvPr/>
            </p:nvSpPr>
            <p:spPr>
              <a:xfrm flipH="1">
                <a:off x="4990867" y="3885454"/>
                <a:ext cx="341114" cy="65606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0" name="Oval 1">
                <a:extLst>
                  <a:ext uri="{FF2B5EF4-FFF2-40B4-BE49-F238E27FC236}">
                    <a16:creationId xmlns:a16="http://schemas.microsoft.com/office/drawing/2014/main" xmlns="" id="{69789032-1335-684C-814A-4EBC64423A8B}"/>
                  </a:ext>
                </a:extLst>
              </p:cNvPr>
              <p:cNvSpPr/>
              <p:nvPr/>
            </p:nvSpPr>
            <p:spPr>
              <a:xfrm flipH="1">
                <a:off x="4964627" y="3703863"/>
                <a:ext cx="393594" cy="65606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46" name="Block Arc 53">
              <a:extLst>
                <a:ext uri="{FF2B5EF4-FFF2-40B4-BE49-F238E27FC236}">
                  <a16:creationId xmlns:a16="http://schemas.microsoft.com/office/drawing/2014/main" xmlns="" id="{0EF8C603-9AFF-1043-AD48-21BC9023FB14}"/>
                </a:ext>
              </a:extLst>
            </p:cNvPr>
            <p:cNvSpPr/>
            <p:nvPr/>
          </p:nvSpPr>
          <p:spPr>
            <a:xfrm>
              <a:off x="5093002" y="2426934"/>
              <a:ext cx="2232248" cy="2232248"/>
            </a:xfrm>
            <a:prstGeom prst="blockArc">
              <a:avLst>
                <a:gd name="adj1" fmla="val 7222187"/>
                <a:gd name="adj2" fmla="val 3660514"/>
                <a:gd name="adj3" fmla="val 81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1" name="Group 45">
            <a:extLst>
              <a:ext uri="{FF2B5EF4-FFF2-40B4-BE49-F238E27FC236}">
                <a16:creationId xmlns:a16="http://schemas.microsoft.com/office/drawing/2014/main" xmlns="" id="{D8B7B2CF-B73E-7641-8FF0-F746F586D220}"/>
              </a:ext>
            </a:extLst>
          </p:cNvPr>
          <p:cNvGrpSpPr/>
          <p:nvPr/>
        </p:nvGrpSpPr>
        <p:grpSpPr>
          <a:xfrm rot="5400000" flipH="1">
            <a:off x="9794054" y="2507484"/>
            <a:ext cx="723480" cy="1119961"/>
            <a:chOff x="5093002" y="2426934"/>
            <a:chExt cx="2232248" cy="3350691"/>
          </a:xfrm>
          <a:solidFill>
            <a:schemeClr val="tx1"/>
          </a:solidFill>
        </p:grpSpPr>
        <p:grpSp>
          <p:nvGrpSpPr>
            <p:cNvPr id="52" name="Group 46">
              <a:extLst>
                <a:ext uri="{FF2B5EF4-FFF2-40B4-BE49-F238E27FC236}">
                  <a16:creationId xmlns:a16="http://schemas.microsoft.com/office/drawing/2014/main" xmlns="" id="{4D7FCF82-F271-1543-AD70-B6E394CB1C09}"/>
                </a:ext>
              </a:extLst>
            </p:cNvPr>
            <p:cNvGrpSpPr/>
            <p:nvPr/>
          </p:nvGrpSpPr>
          <p:grpSpPr>
            <a:xfrm>
              <a:off x="5625823" y="4659182"/>
              <a:ext cx="1166607" cy="1118443"/>
              <a:chOff x="4964627" y="3703863"/>
              <a:chExt cx="393594" cy="377344"/>
            </a:xfrm>
            <a:grpFill/>
          </p:grpSpPr>
          <p:sp>
            <p:nvSpPr>
              <p:cNvPr id="54" name="Oval 1">
                <a:extLst>
                  <a:ext uri="{FF2B5EF4-FFF2-40B4-BE49-F238E27FC236}">
                    <a16:creationId xmlns:a16="http://schemas.microsoft.com/office/drawing/2014/main" xmlns="" id="{65E48FAF-F6FD-BE47-ACFF-8713A29B3FAC}"/>
                  </a:ext>
                </a:extLst>
              </p:cNvPr>
              <p:cNvSpPr/>
              <p:nvPr/>
            </p:nvSpPr>
            <p:spPr>
              <a:xfrm flipH="1">
                <a:off x="4977747" y="3794659"/>
                <a:ext cx="367354" cy="65606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5" name="Oval 1">
                <a:extLst>
                  <a:ext uri="{FF2B5EF4-FFF2-40B4-BE49-F238E27FC236}">
                    <a16:creationId xmlns:a16="http://schemas.microsoft.com/office/drawing/2014/main" xmlns="" id="{A1961561-6F6C-FD47-BC18-EEF63C7102DD}"/>
                  </a:ext>
                </a:extLst>
              </p:cNvPr>
              <p:cNvSpPr/>
              <p:nvPr/>
            </p:nvSpPr>
            <p:spPr>
              <a:xfrm flipH="1">
                <a:off x="5017106" y="3976249"/>
                <a:ext cx="288634" cy="104958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6" name="Oval 1">
                <a:extLst>
                  <a:ext uri="{FF2B5EF4-FFF2-40B4-BE49-F238E27FC236}">
                    <a16:creationId xmlns:a16="http://schemas.microsoft.com/office/drawing/2014/main" xmlns="" id="{39824070-A1FF-2545-B06A-3D94727C9F02}"/>
                  </a:ext>
                </a:extLst>
              </p:cNvPr>
              <p:cNvSpPr/>
              <p:nvPr/>
            </p:nvSpPr>
            <p:spPr>
              <a:xfrm flipH="1">
                <a:off x="4990867" y="3885454"/>
                <a:ext cx="341114" cy="65606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7" name="Oval 1">
                <a:extLst>
                  <a:ext uri="{FF2B5EF4-FFF2-40B4-BE49-F238E27FC236}">
                    <a16:creationId xmlns:a16="http://schemas.microsoft.com/office/drawing/2014/main" xmlns="" id="{16B9E71D-2AA7-154D-88FF-48CD6C946CDA}"/>
                  </a:ext>
                </a:extLst>
              </p:cNvPr>
              <p:cNvSpPr/>
              <p:nvPr/>
            </p:nvSpPr>
            <p:spPr>
              <a:xfrm flipH="1">
                <a:off x="4964627" y="3703863"/>
                <a:ext cx="393594" cy="65606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53" name="Block Arc 47">
              <a:extLst>
                <a:ext uri="{FF2B5EF4-FFF2-40B4-BE49-F238E27FC236}">
                  <a16:creationId xmlns:a16="http://schemas.microsoft.com/office/drawing/2014/main" xmlns="" id="{2E068F4D-B665-6748-89BF-E94B4AF783E0}"/>
                </a:ext>
              </a:extLst>
            </p:cNvPr>
            <p:cNvSpPr/>
            <p:nvPr/>
          </p:nvSpPr>
          <p:spPr>
            <a:xfrm>
              <a:off x="5093002" y="2426934"/>
              <a:ext cx="2232248" cy="2232248"/>
            </a:xfrm>
            <a:prstGeom prst="blockArc">
              <a:avLst>
                <a:gd name="adj1" fmla="val 7222187"/>
                <a:gd name="adj2" fmla="val 3660514"/>
                <a:gd name="adj3" fmla="val 81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8" name="Rectangle 9">
            <a:extLst>
              <a:ext uri="{FF2B5EF4-FFF2-40B4-BE49-F238E27FC236}">
                <a16:creationId xmlns:a16="http://schemas.microsoft.com/office/drawing/2014/main" xmlns="" id="{EB28A301-EE31-9649-9F73-F425307A4E29}"/>
              </a:ext>
            </a:extLst>
          </p:cNvPr>
          <p:cNvSpPr/>
          <p:nvPr/>
        </p:nvSpPr>
        <p:spPr>
          <a:xfrm flipH="1">
            <a:off x="10158920" y="2889111"/>
            <a:ext cx="383109" cy="3642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rgbClr val="DEA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Rectangle 16">
            <a:extLst>
              <a:ext uri="{FF2B5EF4-FFF2-40B4-BE49-F238E27FC236}">
                <a16:creationId xmlns:a16="http://schemas.microsoft.com/office/drawing/2014/main" xmlns="" id="{AB96623E-C7BB-674E-B1E4-B573DCFB8BEA}"/>
              </a:ext>
            </a:extLst>
          </p:cNvPr>
          <p:cNvSpPr/>
          <p:nvPr/>
        </p:nvSpPr>
        <p:spPr>
          <a:xfrm rot="18900000" flipH="1">
            <a:off x="9492117" y="4339250"/>
            <a:ext cx="255629" cy="42538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rgbClr val="DEA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Parallelogram 15">
            <a:extLst>
              <a:ext uri="{FF2B5EF4-FFF2-40B4-BE49-F238E27FC236}">
                <a16:creationId xmlns:a16="http://schemas.microsoft.com/office/drawing/2014/main" xmlns="" id="{5A30396B-F96F-0543-AF72-B3280C5F8D54}"/>
              </a:ext>
            </a:extLst>
          </p:cNvPr>
          <p:cNvSpPr/>
          <p:nvPr/>
        </p:nvSpPr>
        <p:spPr>
          <a:xfrm rot="5400000" flipH="1">
            <a:off x="9270475" y="1541065"/>
            <a:ext cx="344340" cy="401571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rgbClr val="DEA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1" name="Oval 21">
            <a:extLst>
              <a:ext uri="{FF2B5EF4-FFF2-40B4-BE49-F238E27FC236}">
                <a16:creationId xmlns:a16="http://schemas.microsoft.com/office/drawing/2014/main" xmlns="" id="{BA1B9E56-5ACC-9E4C-9835-91A1BD005E8C}"/>
              </a:ext>
            </a:extLst>
          </p:cNvPr>
          <p:cNvSpPr>
            <a:spLocks noChangeAspect="1"/>
          </p:cNvSpPr>
          <p:nvPr/>
        </p:nvSpPr>
        <p:spPr>
          <a:xfrm>
            <a:off x="7485838" y="1516899"/>
            <a:ext cx="465131" cy="469016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rgbClr val="DEA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rgbClr val="0570C0"/>
              </a:solidFill>
            </a:endParaRPr>
          </a:p>
        </p:txBody>
      </p:sp>
      <p:pic>
        <p:nvPicPr>
          <p:cNvPr id="62" name="Graphic 61" descr="Medal">
            <a:extLst>
              <a:ext uri="{FF2B5EF4-FFF2-40B4-BE49-F238E27FC236}">
                <a16:creationId xmlns:a16="http://schemas.microsoft.com/office/drawing/2014/main" xmlns="" id="{E632E9B3-3AED-1846-AD7E-094F2879A1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477378" y="4448605"/>
            <a:ext cx="433415" cy="433415"/>
          </a:xfrm>
          <a:prstGeom prst="rect">
            <a:avLst/>
          </a:prstGeom>
        </p:spPr>
      </p:pic>
      <p:pic>
        <p:nvPicPr>
          <p:cNvPr id="63" name="Graphic 62" descr="Presentation with pie chart">
            <a:extLst>
              <a:ext uri="{FF2B5EF4-FFF2-40B4-BE49-F238E27FC236}">
                <a16:creationId xmlns:a16="http://schemas.microsoft.com/office/drawing/2014/main" xmlns="" id="{1B930C9D-8665-544E-A622-C48B792BAE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462377" y="2982783"/>
            <a:ext cx="522257" cy="522257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xmlns="" id="{B816F8BB-FC72-614F-A524-6F5AA1D6B58A}"/>
              </a:ext>
            </a:extLst>
          </p:cNvPr>
          <p:cNvSpPr/>
          <p:nvPr/>
        </p:nvSpPr>
        <p:spPr>
          <a:xfrm>
            <a:off x="2144697" y="85054"/>
            <a:ext cx="8357155" cy="669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err="1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Organizarea</a:t>
            </a:r>
            <a:r>
              <a:rPr lang="en-US" sz="2800" b="1" dirty="0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sesiunilor</a:t>
            </a:r>
            <a:r>
              <a:rPr lang="en-US" sz="2800" b="1" dirty="0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800" b="1" dirty="0" err="1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instruire</a:t>
            </a:r>
            <a:r>
              <a:rPr lang="en-US" sz="2800" b="1" dirty="0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și</a:t>
            </a:r>
            <a:r>
              <a:rPr lang="en-US" sz="2800" b="1" dirty="0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formare</a:t>
            </a:r>
            <a:endParaRPr lang="en-US" sz="2800" b="1" dirty="0">
              <a:solidFill>
                <a:srgbClr val="1C4B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077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73C4B9A-1826-B14B-A176-9EF5E091A6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22ABE61F-CA8D-134A-837E-F34EF70DD77D}"/>
              </a:ext>
            </a:extLst>
          </p:cNvPr>
          <p:cNvSpPr/>
          <p:nvPr/>
        </p:nvSpPr>
        <p:spPr>
          <a:xfrm>
            <a:off x="2455181" y="4329"/>
            <a:ext cx="7281638" cy="669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Module </a:t>
            </a:r>
            <a:r>
              <a:rPr lang="en-US" sz="2800" b="1" dirty="0" err="1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sesiuni</a:t>
            </a:r>
            <a:r>
              <a:rPr lang="en-US" sz="2800" b="1" dirty="0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2800" b="1" dirty="0" err="1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instruire</a:t>
            </a:r>
            <a:r>
              <a:rPr lang="en-US" sz="2800" b="1" dirty="0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și</a:t>
            </a:r>
            <a:r>
              <a:rPr lang="en-US" sz="2800" b="1" dirty="0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1C4B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formare</a:t>
            </a:r>
            <a:endParaRPr lang="en-US" sz="2800" b="1" dirty="0">
              <a:solidFill>
                <a:srgbClr val="1C4B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Rectangle : coins arrondis 14">
            <a:extLst>
              <a:ext uri="{FF2B5EF4-FFF2-40B4-BE49-F238E27FC236}">
                <a16:creationId xmlns:a16="http://schemas.microsoft.com/office/drawing/2014/main" xmlns="" id="{30312550-AD0F-984B-A6DC-CC5D55406CE7}"/>
              </a:ext>
            </a:extLst>
          </p:cNvPr>
          <p:cNvSpPr/>
          <p:nvPr/>
        </p:nvSpPr>
        <p:spPr>
          <a:xfrm flipV="1">
            <a:off x="478754" y="1055530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0" name="Rectangle : coins arrondis 14">
            <a:extLst>
              <a:ext uri="{FF2B5EF4-FFF2-40B4-BE49-F238E27FC236}">
                <a16:creationId xmlns:a16="http://schemas.microsoft.com/office/drawing/2014/main" xmlns="" id="{A0860B15-4C3B-A54E-A837-8F27CBE364F7}"/>
              </a:ext>
            </a:extLst>
          </p:cNvPr>
          <p:cNvSpPr/>
          <p:nvPr/>
        </p:nvSpPr>
        <p:spPr>
          <a:xfrm flipV="1">
            <a:off x="478754" y="5233002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4634643D-AC5F-1C43-BAD5-98EB0EA50196}"/>
              </a:ext>
            </a:extLst>
          </p:cNvPr>
          <p:cNvSpPr/>
          <p:nvPr/>
        </p:nvSpPr>
        <p:spPr>
          <a:xfrm>
            <a:off x="580354" y="1338370"/>
            <a:ext cx="659514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Planificare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strategică</a:t>
            </a:r>
            <a:endParaRPr lang="x-none" sz="2400" b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x-none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Documentații tehnico-economice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x-none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Achiziții publice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x-none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Management de </a:t>
            </a:r>
            <a:r>
              <a:rPr lang="x-none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proiect</a:t>
            </a:r>
            <a:endParaRPr lang="ro-RO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ro-RO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ro-RO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Durata </a:t>
            </a:r>
            <a:r>
              <a:rPr lang="ro-RO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sesiune </a:t>
            </a:r>
            <a:r>
              <a:rPr lang="ro-RO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instruire este de </a:t>
            </a:r>
            <a:r>
              <a:rPr lang="ro-RO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4-5 </a:t>
            </a:r>
            <a:r>
              <a:rPr lang="ro-RO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zile</a:t>
            </a:r>
            <a:r>
              <a:rPr lang="ro-RO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o-RO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Cursuri acreditate ANC</a:t>
            </a:r>
            <a:endParaRPr lang="ro-RO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ro-RO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ro-RO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Demarare sesiuni de instruire: ianuarie 2022</a:t>
            </a:r>
            <a:endParaRPr lang="ro-RO" sz="2000" b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3" name="Graphic 12" descr="Customer review RTL">
            <a:extLst>
              <a:ext uri="{FF2B5EF4-FFF2-40B4-BE49-F238E27FC236}">
                <a16:creationId xmlns:a16="http://schemas.microsoft.com/office/drawing/2014/main" xmlns="" id="{EEEC89BF-7C7C-C642-A56B-FE3D4EF624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945549" y="1574753"/>
            <a:ext cx="3062599" cy="306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6248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810</TotalTime>
  <Words>768</Words>
  <Application>Microsoft Office PowerPoint</Application>
  <PresentationFormat>Widescreen</PresentationFormat>
  <Paragraphs>138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맑은 고딕</vt:lpstr>
      <vt:lpstr>Arial</vt:lpstr>
      <vt:lpstr>Calibri</vt:lpstr>
      <vt:lpstr>Calibri Light</vt:lpstr>
      <vt:lpstr>Helvetica Neue</vt:lpstr>
      <vt:lpstr>Open Sans</vt:lpstr>
      <vt:lpstr>Open Sans Extra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Luiza</cp:lastModifiedBy>
  <cp:revision>30</cp:revision>
  <cp:lastPrinted>2021-09-16T09:08:27Z</cp:lastPrinted>
  <dcterms:created xsi:type="dcterms:W3CDTF">2021-09-15T18:28:22Z</dcterms:created>
  <dcterms:modified xsi:type="dcterms:W3CDTF">2021-11-18T07:50:33Z</dcterms:modified>
</cp:coreProperties>
</file>