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7" r:id="rId4"/>
    <p:sldId id="268" r:id="rId5"/>
    <p:sldId id="263" r:id="rId6"/>
    <p:sldId id="269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70" r:id="rId18"/>
    <p:sldId id="261" r:id="rId19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A751"/>
    <a:srgbClr val="4472C4"/>
    <a:srgbClr val="1C4B88"/>
    <a:srgbClr val="1C4A88"/>
    <a:srgbClr val="D8A2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599"/>
  </p:normalViewPr>
  <p:slideViewPr>
    <p:cSldViewPr snapToGrid="0" snapToObjects="1">
      <p:cViewPr varScale="1">
        <p:scale>
          <a:sx n="86" d="100"/>
          <a:sy n="86" d="100"/>
        </p:scale>
        <p:origin x="533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75DC09-CF9E-864F-B3C1-4EF2E4949372}" type="datetimeFigureOut">
              <a:rPr lang="ro-RO" smtClean="0"/>
              <a:t>18.11.2021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E6654-D5D9-C84D-B108-BDFD63BF29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48817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52C3-0824-EE40-B8A6-3B985BEE6C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43C605-2AD3-0347-87C0-F5BC11B86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863B5-EEE4-F04F-931F-97CC8EA90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F99E0-A38A-0149-B41D-0C9320C922D3}" type="datetime1">
              <a:rPr lang="ro-RO" smtClean="0"/>
              <a:t>18.11.2021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9A64E-C7F3-3242-9804-F12B82159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72D4C-DDE0-8540-B0B0-C31AE29EA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64114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D80FA-46AB-E34C-9013-CCFD155A4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2070F9-76AB-2741-A57B-9D3807297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120442-A126-7149-8323-EE45D9B69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1A7E-7148-234A-A001-E2C2A29137FA}" type="datetime1">
              <a:rPr lang="ro-RO" smtClean="0"/>
              <a:t>18.11.2021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0F840-3BF3-E14F-AE36-B4964A33F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9611A-21DD-7848-B158-878A4BCA2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1812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D06ADE-3058-5E44-AA13-FDC1F4A2FD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4515FB-4B4D-E147-8C52-2AC72D54D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97AFE-530B-4443-A027-F9F447E9B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7547-655D-E046-B64E-A8819B4915E3}" type="datetime1">
              <a:rPr lang="ro-RO" smtClean="0"/>
              <a:t>18.11.2021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E82A6C-18BB-3A42-82E3-4151F03F3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F64E0-6467-A44A-A3AE-F5DD0C6C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1846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523E-A441-944B-8F14-FC7EC1F4D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2CB5BE-508E-7241-AEA0-28B11C2D93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41E72-F486-D744-B654-ED42A7B5C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34DF-D571-7E44-AC26-638E86EA3FA9}" type="datetime1">
              <a:rPr lang="ro-RO" smtClean="0"/>
              <a:t>18.11.2021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0479-FC43-D64A-9661-09CE603B8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A0907-4397-7F41-AAC2-46561294D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7532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AE179-2AB0-DF4B-8B86-5909CE452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A9A5-2B80-3041-B3EC-0D83E50A1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DA34F-6918-C64E-AA32-4A787B474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F8DC-513A-7D41-BC19-56A0F4DAA2FD}" type="datetime1">
              <a:rPr lang="ro-RO" smtClean="0"/>
              <a:t>18.11.2021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629160-33AA-9149-AB49-D56B44FE5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6F5094-7F41-3548-AF46-1D250F6C9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37038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5B91A-22A7-3448-882E-2B752F802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96EBC-B0E6-BB46-85F5-AB0AF7747F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90ED52-8447-524A-A4EC-EC536C5D87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0DBAC3-19DE-E047-A2D2-439816895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85ACB-D7B5-7041-BB10-7DBE53C9795D}" type="datetime1">
              <a:rPr lang="ro-RO" smtClean="0"/>
              <a:t>18.11.2021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77F2F3-827A-5448-B589-C0B0C47D6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96B958-D784-4047-B22B-DCACDDFC5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6901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1F143-50C8-E248-92A0-EAD0725D7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A275C6-4F89-6147-A222-80D40C589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BC76A0-62D8-9541-BE4C-62C8034C08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96FF9F-5F4A-8F42-A533-B3ABDF8FF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7F810A-E193-EA4C-8B8B-E739FAD67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0212E1-0B9A-7245-8671-E99604C56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517E-AF17-C846-B2C4-1FD0290FA3BB}" type="datetime1">
              <a:rPr lang="ro-RO" smtClean="0"/>
              <a:t>18.11.2021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F330CB-16D8-674D-8E64-3AC66747A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6D3F82-DEFD-484A-BA8D-0294A03E3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590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C1B15-D65A-2440-9FA0-8A1B9F2F9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075A06-B958-4742-B45F-5816528D4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49294-14F4-A34E-A5BC-EC0179D78CBD}" type="datetime1">
              <a:rPr lang="ro-RO" smtClean="0"/>
              <a:t>18.11.2021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5FBC5F-9F0B-D64D-8AA3-12610A614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B528E-7CE5-A749-A355-BFFF38D31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1771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AB6EFA-9618-AE4A-98AE-846329040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2345-A626-D444-B63A-E849419F18B3}" type="datetime1">
              <a:rPr lang="ro-RO" smtClean="0"/>
              <a:t>18.11.2021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D6E1C4-B7AA-FD4F-ABFD-5CB514E1B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CC8F7B-59FD-4641-9EE0-BFAA36929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30796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869C8-7F6C-7048-95A0-4F85AEB09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30250-69DF-F941-8F8A-D400202DB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DBB13F-E775-FA4B-BFD7-155970E64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A95A10-F677-EE42-BC74-7B11249E8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9CE5-C36B-C448-8739-0886E09FBE73}" type="datetime1">
              <a:rPr lang="ro-RO" smtClean="0"/>
              <a:t>18.11.2021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4F5CF6-F7FA-4F43-AB71-1D390A1FB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D32D95-4634-DA4C-AE96-D81A5AF5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15437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465FA-35E6-5444-AA5E-C96A9538C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E16125-5F78-D841-8203-D8176D5FD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25ECAC-DE38-7747-8EB8-D31FA15DE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7373E7-3046-6946-901A-FFC71D180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A414-C68C-9F4E-9D60-97D33B353E37}" type="datetime1">
              <a:rPr lang="ro-RO" smtClean="0"/>
              <a:t>18.11.2021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B61526-3AAF-364D-BF72-A2C1B030C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7C0EC-2409-9C4C-8DDD-5DEC7D017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65722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DC776D-E604-EA49-84F6-727359892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3C4C6-2040-E842-B6D1-82FCD86DF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219B8-1664-924C-AC2F-DD12A27AC7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9D2E9-B17C-C846-AFFB-F3FF40261D93}" type="datetime1">
              <a:rPr lang="ro-RO" smtClean="0"/>
              <a:t>18.11.2021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CC9EF-DE7F-E949-B9C1-A407CF37F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2F491-63B5-4748-84C4-3C6876547A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23961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3CD2558-C860-7E4F-A6C2-5A2D9F79E13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512991"/>
            <a:ext cx="786711" cy="7867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302FA70-50C1-6A47-A295-55519A865F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660" y="185258"/>
            <a:ext cx="1356048" cy="13560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124FBBF-151A-DC40-B20D-C3354FEF78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065" y="21334"/>
            <a:ext cx="1683898" cy="16838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53E9FCF-51F9-E04C-9F1A-7BE0D58F3C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1294" y="432822"/>
            <a:ext cx="1163035" cy="85124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7DB1650-92B1-6348-9705-2BF9F6C9A5A6}"/>
              </a:ext>
            </a:extLst>
          </p:cNvPr>
          <p:cNvSpPr txBox="1"/>
          <p:nvPr/>
        </p:nvSpPr>
        <p:spPr>
          <a:xfrm>
            <a:off x="6664329" y="432822"/>
            <a:ext cx="1754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Asociația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Agențiilor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Regională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din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România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ROREG</a:t>
            </a:r>
            <a:endParaRPr lang="x-none" sz="1200" dirty="0">
              <a:solidFill>
                <a:srgbClr val="0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795C76-0D24-6F4B-92EE-ED7397F98CF7}"/>
              </a:ext>
            </a:extLst>
          </p:cNvPr>
          <p:cNvSpPr txBox="1"/>
          <p:nvPr/>
        </p:nvSpPr>
        <p:spPr>
          <a:xfrm>
            <a:off x="2386285" y="6425178"/>
            <a:ext cx="6673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 cofinanțat din Fondul European pentru Dezvoltare Regională prin POAT 2014-2020</a:t>
            </a:r>
          </a:p>
          <a:p>
            <a:endParaRPr lang="x-none" sz="1600" dirty="0">
              <a:latin typeface="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458B3B-4F20-E746-8651-66AE67337CE9}"/>
              </a:ext>
            </a:extLst>
          </p:cNvPr>
          <p:cNvSpPr txBox="1"/>
          <p:nvPr/>
        </p:nvSpPr>
        <p:spPr>
          <a:xfrm>
            <a:off x="0" y="2634534"/>
            <a:ext cx="12192000" cy="1077218"/>
          </a:xfrm>
          <a:prstGeom prst="rect">
            <a:avLst/>
          </a:prstGeom>
          <a:solidFill>
            <a:srgbClr val="1C4B88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„Viitorul dezvoltarii regionale prin</a:t>
            </a:r>
          </a:p>
          <a:p>
            <a:pPr algn="ctr"/>
            <a:r>
              <a:rPr lang="it-IT" sz="32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Programul Operational Regional Sud-Est 2021-2027“</a:t>
            </a:r>
            <a:endParaRPr lang="ro-RO" sz="3200" dirty="0"/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3989155" y="4271193"/>
            <a:ext cx="42136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 algn="ctr" defTabSz="457200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en-US" sz="3000" b="1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18.11.2021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8A932C9-5195-3549-B8A6-4E750C87775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60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E59EB-610D-4DDE-9D6B-B1CD6615F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3464"/>
            <a:ext cx="3907310" cy="107977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SIDU 2007 – 2013 </a:t>
            </a:r>
            <a:b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DE PROIECTE P.O.R.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CFA8EB-05F4-4A18-9A7C-E2E0A5420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833" y="5861050"/>
            <a:ext cx="2267909" cy="11461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5D0737-86EF-4AF0-BF71-82FA68B40923}"/>
              </a:ext>
            </a:extLst>
          </p:cNvPr>
          <p:cNvSpPr txBox="1"/>
          <p:nvPr/>
        </p:nvSpPr>
        <p:spPr>
          <a:xfrm>
            <a:off x="580913" y="1635165"/>
            <a:ext cx="435684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Amenajarea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de spa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verzi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parcuri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agrement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î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ora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ele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din 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Polul de Creștere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Constan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endParaRPr lang="en-US" sz="23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8B283F-BCBB-46E7-BD0F-499A6FDF10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9594" y="233464"/>
            <a:ext cx="4982146" cy="27482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A51770-9212-4C56-BFF5-CB5B924CF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9593" y="3428918"/>
            <a:ext cx="4982147" cy="23769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11E9E96-6415-432C-9D75-AE8B09EFD4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60" y="3289547"/>
            <a:ext cx="4507606" cy="340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87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E59EB-610D-4DDE-9D6B-B1CD6615F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3464"/>
            <a:ext cx="3907310" cy="107977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SIDU 2007 – 2013 </a:t>
            </a:r>
            <a:b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DE PROIECTE P.O.S. TRANSPORT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CFA8EB-05F4-4A18-9A7C-E2E0A5420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833" y="5861050"/>
            <a:ext cx="2267909" cy="11461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5D0737-86EF-4AF0-BF71-82FA68B40923}"/>
              </a:ext>
            </a:extLst>
          </p:cNvPr>
          <p:cNvSpPr txBox="1"/>
          <p:nvPr/>
        </p:nvSpPr>
        <p:spPr>
          <a:xfrm>
            <a:off x="470577" y="1443020"/>
            <a:ext cx="4897166" cy="2877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Varianta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ocolire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municipiului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Constan</a:t>
            </a:r>
            <a:r>
              <a:rPr lang="ro-RO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rutier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legatur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ă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î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ntre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Autostrada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Bucure</a:t>
            </a:r>
            <a:r>
              <a:rPr lang="ro-RO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ti-Constan</a:t>
            </a:r>
            <a:r>
              <a:rPr lang="ro-RO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Portul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Comercial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Constan</a:t>
            </a:r>
            <a:r>
              <a:rPr lang="ro-RO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4E2CA5-7781-4842-A3F7-C2196219DE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3024" y="233464"/>
            <a:ext cx="5113097" cy="26130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5EDAA9-2E55-4038-A42F-35C4EE07F5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580" y="3976124"/>
            <a:ext cx="5533289" cy="26484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A361F94-F639-4D2A-BDD6-833C93F125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3024" y="3485047"/>
            <a:ext cx="5196396" cy="213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176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E59EB-610D-4DDE-9D6B-B1CD6615F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3464"/>
            <a:ext cx="3907310" cy="107977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SIDU 2007 – 2013 </a:t>
            </a:r>
            <a:b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DE PROIECTE P.O.S. MEDIU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CFA8EB-05F4-4A18-9A7C-E2E0A5420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833" y="5861050"/>
            <a:ext cx="2267909" cy="11461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5D0737-86EF-4AF0-BF71-82FA68B40923}"/>
              </a:ext>
            </a:extLst>
          </p:cNvPr>
          <p:cNvSpPr txBox="1"/>
          <p:nvPr/>
        </p:nvSpPr>
        <p:spPr>
          <a:xfrm>
            <a:off x="470577" y="1443020"/>
            <a:ext cx="4897166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Reabilitarea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modernizarea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sistemului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alimentare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cu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apă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canalizare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regiunea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Constanţa</a:t>
            </a:r>
            <a:endParaRPr lang="en-US" sz="2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Reducerea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eroziunii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costiere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Faza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I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C2B7FC-9CD4-4DCF-A90C-B0F1B9E142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6114" y="123642"/>
            <a:ext cx="3364570" cy="5362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D748C2-239D-4312-B515-213FBE3C27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577" y="4466447"/>
            <a:ext cx="3930206" cy="22628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917FACC-9065-44F1-9DBB-DC4810352C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098" y="3808719"/>
            <a:ext cx="3781119" cy="281581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6C1B0B3-E38A-4CC6-BB60-A13A8704A90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9230" y="942707"/>
            <a:ext cx="2482966" cy="1862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9640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E59EB-610D-4DDE-9D6B-B1CD6615F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3464"/>
            <a:ext cx="3907310" cy="107977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SIDU 2014 – 2020 </a:t>
            </a:r>
            <a:b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DE PROIECTE P.O.R.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CFA8EB-05F4-4A18-9A7C-E2E0A5420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833" y="5861050"/>
            <a:ext cx="2267909" cy="11461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5D0737-86EF-4AF0-BF71-82FA68B40923}"/>
              </a:ext>
            </a:extLst>
          </p:cNvPr>
          <p:cNvSpPr txBox="1"/>
          <p:nvPr/>
        </p:nvSpPr>
        <p:spPr>
          <a:xfrm>
            <a:off x="470577" y="1443020"/>
            <a:ext cx="4897166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Î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mbun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ă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ăț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irea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mobilit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ăț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ii pe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pri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cipalele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bulevarde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ale 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unicipiului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Constan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Î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nnoirea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parcului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auto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transport public local 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achizi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ia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autobuze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electrice</a:t>
            </a:r>
            <a:endParaRPr lang="en-US" sz="2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29DAF0B-5093-41CB-A469-1D12EC0EB4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5953" y="233464"/>
            <a:ext cx="4006834" cy="22494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106CA7B-5883-448C-9498-85EC88FF6C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743" y="2357233"/>
            <a:ext cx="3784835" cy="25232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B1E0BA0-5D8A-4C73-9099-89688CE5F4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2810" y="3789816"/>
            <a:ext cx="3504164" cy="23031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EAE6CAA-00DD-4910-961A-EE39B0F9699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695" y="4296628"/>
            <a:ext cx="3915063" cy="230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294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E59EB-610D-4DDE-9D6B-B1CD6615F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3464"/>
            <a:ext cx="3907310" cy="107977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SIDU 2014 – 2020 </a:t>
            </a:r>
            <a:b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DE PROIECTE P.O.R.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CFA8EB-05F4-4A18-9A7C-E2E0A5420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833" y="5861050"/>
            <a:ext cx="2267909" cy="11461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5D0737-86EF-4AF0-BF71-82FA68B40923}"/>
              </a:ext>
            </a:extLst>
          </p:cNvPr>
          <p:cNvSpPr txBox="1"/>
          <p:nvPr/>
        </p:nvSpPr>
        <p:spPr>
          <a:xfrm>
            <a:off x="470577" y="1443020"/>
            <a:ext cx="4897166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it-IT" sz="2300" b="1" dirty="0">
                <a:latin typeface="Arial" panose="020B0604020202020204" pitchFamily="34" charset="0"/>
                <a:cs typeface="Arial" panose="020B0604020202020204" pitchFamily="34" charset="0"/>
              </a:rPr>
              <a:t>Reabilitarea si modernizarea infrastructurii educationale (prescolare si liceale) </a:t>
            </a:r>
            <a:endParaRPr lang="ro-RO" sz="2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Creșterea eficienței energetice a clădirilor publice din Polul de Creștere Constanța</a:t>
            </a:r>
            <a:endParaRPr lang="it-IT" sz="2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FDF927-88E5-452B-824A-6AAE41F496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0097" y="233464"/>
            <a:ext cx="3925645" cy="26079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77F1B06-E4F0-46D9-BC7A-E326DCB4BF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258" y="3921501"/>
            <a:ext cx="4242320" cy="28313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5558A15-FFFE-4553-AE80-BDD472494AC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0809" y="3181853"/>
            <a:ext cx="4346523" cy="260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395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E59EB-610D-4DDE-9D6B-B1CD6615F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3464"/>
            <a:ext cx="3907310" cy="107977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SIDU 2014 – 2020 </a:t>
            </a:r>
            <a:b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DE PROIECTE finanțate din alte SURSE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CFA8EB-05F4-4A18-9A7C-E2E0A5420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833" y="5861050"/>
            <a:ext cx="2267909" cy="11461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5D0737-86EF-4AF0-BF71-82FA68B40923}"/>
              </a:ext>
            </a:extLst>
          </p:cNvPr>
          <p:cNvSpPr txBox="1"/>
          <p:nvPr/>
        </p:nvSpPr>
        <p:spPr>
          <a:xfrm>
            <a:off x="441064" y="1443021"/>
            <a:ext cx="4926679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Reabilitarea şi modernizarea sistemului de alimentare cu apă şi de canalizare în regiunea Constanţa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Reducerea eroziunii costiere, Faza II</a:t>
            </a:r>
          </a:p>
          <a:p>
            <a:endParaRPr lang="en-US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5713DE-DF75-4F6E-BB7A-FF6560182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0267" y="272764"/>
            <a:ext cx="4165009" cy="23405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AA1FFD-0BDB-4440-8376-927B2BBFD5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5280" y="2743064"/>
            <a:ext cx="4095623" cy="3429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356951-4052-4DC3-9F04-C54F1AD7D1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669" y="3823631"/>
            <a:ext cx="4149489" cy="2800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145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E59EB-610D-4DDE-9D6B-B1CD6615F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3464"/>
            <a:ext cx="3907310" cy="107977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SIDU 2014 – 2020 </a:t>
            </a:r>
            <a:b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DE PROIECTE finanțate din alte SURSE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CFA8EB-05F4-4A18-9A7C-E2E0A5420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833" y="5861050"/>
            <a:ext cx="2267909" cy="11461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5D0737-86EF-4AF0-BF71-82FA68B40923}"/>
              </a:ext>
            </a:extLst>
          </p:cNvPr>
          <p:cNvSpPr txBox="1"/>
          <p:nvPr/>
        </p:nvSpPr>
        <p:spPr>
          <a:xfrm>
            <a:off x="441064" y="1443021"/>
            <a:ext cx="4926679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it-IT" sz="2300" b="1" dirty="0">
                <a:latin typeface="Arial" panose="020B0604020202020204" pitchFamily="34" charset="0"/>
                <a:cs typeface="Arial" panose="020B0604020202020204" pitchFamily="34" charset="0"/>
              </a:rPr>
              <a:t>Modernizarea infrastructurii 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î</a:t>
            </a:r>
            <a:r>
              <a:rPr lang="it-IT" sz="2300" b="1" dirty="0">
                <a:latin typeface="Arial" panose="020B0604020202020204" pitchFamily="34" charset="0"/>
                <a:cs typeface="Arial" panose="020B0604020202020204" pitchFamily="34" charset="0"/>
              </a:rPr>
              <a:t>n Portul Comercial Constan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lang="it-IT" sz="2300" b="1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</a:p>
          <a:p>
            <a:endParaRPr lang="en-US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4E3870-5EEF-42BC-B29A-0BAA93CF0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1300" y="233464"/>
            <a:ext cx="4799636" cy="25318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BEF5900-8DFE-4C5E-808A-C284ED77D6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5731" y="3310258"/>
            <a:ext cx="4980011" cy="25507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542F88-7339-48A6-A41D-B83C3D513D8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196" y="4226759"/>
            <a:ext cx="2977098" cy="231255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9AE7EBC-76FC-4634-893B-31D2BEA8D1C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0876" y="2326625"/>
            <a:ext cx="3119021" cy="227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88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ED7C1-8440-4EB2-AA47-85EDF222C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4788655" cy="16002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o-RO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CONCLUZII &amp; </a:t>
            </a:r>
            <a:br>
              <a:rPr lang="ro-RO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3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LECȚII</a:t>
            </a:r>
            <a:r>
              <a:rPr lang="ro-RO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ÎNVĂȚATE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41C61E-85A2-4DEB-B673-A3223497BF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00" y="457200"/>
            <a:ext cx="5102712" cy="5384307"/>
          </a:xfrm>
        </p:spPr>
        <p:txBody>
          <a:bodyPr>
            <a:noAutofit/>
          </a:bodyPr>
          <a:lstStyle/>
          <a:p>
            <a:pPr marL="285750" indent="-285750">
              <a:buFontTx/>
              <a:buChar char="-"/>
            </a:pP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Planificare</a:t>
            </a:r>
          </a:p>
          <a:p>
            <a:pPr marL="285750" indent="-285750">
              <a:buFontTx/>
              <a:buChar char="-"/>
            </a:pP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Parteneriat </a:t>
            </a:r>
          </a:p>
          <a:p>
            <a:pPr marL="285750" indent="-285750">
              <a:buFontTx/>
              <a:buChar char="-"/>
            </a:pP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Consultare publică </a:t>
            </a:r>
          </a:p>
          <a:p>
            <a:pPr marL="285750" indent="-285750">
              <a:buFontTx/>
              <a:buChar char="-"/>
            </a:pP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Abordare integrată</a:t>
            </a:r>
          </a:p>
          <a:p>
            <a:pPr marL="285750" indent="-285750">
              <a:buFontTx/>
              <a:buChar char="-"/>
            </a:pP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Prioritizare </a:t>
            </a:r>
          </a:p>
          <a:p>
            <a:pPr marL="285750" indent="-285750">
              <a:buFontTx/>
              <a:buChar char="-"/>
            </a:pP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Coordonarea și corelarea intervențiilor </a:t>
            </a:r>
          </a:p>
          <a:p>
            <a:pPr marL="285750" indent="-285750">
              <a:buFontTx/>
              <a:buChar char="-"/>
            </a:pP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Complementaritate  </a:t>
            </a:r>
          </a:p>
          <a:p>
            <a:pPr marL="285750" indent="-285750">
              <a:buFontTx/>
              <a:buChar char="-"/>
            </a:pP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Monitorizare și evaluare </a:t>
            </a:r>
          </a:p>
          <a:p>
            <a:pPr marL="285750" indent="-285750">
              <a:buFontTx/>
              <a:buChar char="-"/>
            </a:pP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Impact sporit și rezultate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0F23D0-1717-4D3F-9204-A5090E267D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7075" y="5711853"/>
            <a:ext cx="2267909" cy="11461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80C32B-A001-449A-926E-194CC767B2D7}"/>
              </a:ext>
            </a:extLst>
          </p:cNvPr>
          <p:cNvSpPr txBox="1"/>
          <p:nvPr/>
        </p:nvSpPr>
        <p:spPr>
          <a:xfrm>
            <a:off x="905522" y="3766749"/>
            <a:ext cx="4944860" cy="18158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S.I.D.U. – 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Instrument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asigurarea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unui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management public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eficient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o-RO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964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02FC96-E50E-7E47-8A6F-56F7A9FE166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512991"/>
            <a:ext cx="786711" cy="7867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7CD43D-6AA2-7349-A62C-2FB53405E7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660" y="185258"/>
            <a:ext cx="1356048" cy="13560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01F078-13A8-2540-AF51-36753F44FB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065" y="21334"/>
            <a:ext cx="1683898" cy="16838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5C5A305-42F0-2F48-8C97-17A6703550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1294" y="432822"/>
            <a:ext cx="1163035" cy="851243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243E32C7-9CC5-CF46-BD92-C8F89BA16634}"/>
              </a:ext>
            </a:extLst>
          </p:cNvPr>
          <p:cNvSpPr txBox="1">
            <a:spLocks/>
          </p:cNvSpPr>
          <p:nvPr/>
        </p:nvSpPr>
        <p:spPr>
          <a:xfrm>
            <a:off x="2091447" y="2305455"/>
            <a:ext cx="8258783" cy="125216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</a:pPr>
            <a:r>
              <a:rPr lang="en-US" sz="4000" b="1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Mul</a:t>
            </a:r>
            <a:r>
              <a:rPr lang="ro-RO" sz="4000" b="1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țumesc pentru atenție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7A6291-EF4A-924B-8F6C-2D70D24C6E42}"/>
              </a:ext>
            </a:extLst>
          </p:cNvPr>
          <p:cNvSpPr/>
          <p:nvPr/>
        </p:nvSpPr>
        <p:spPr>
          <a:xfrm>
            <a:off x="2508264" y="3557620"/>
            <a:ext cx="727107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de-DE" sz="1600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de-DE" sz="2400" dirty="0" err="1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www.roreg.eu</a:t>
            </a:r>
            <a:endParaRPr lang="en-US" sz="2400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71BB59-37D3-914A-BE53-1F71D57751BE}"/>
              </a:ext>
            </a:extLst>
          </p:cNvPr>
          <p:cNvSpPr txBox="1"/>
          <p:nvPr/>
        </p:nvSpPr>
        <p:spPr>
          <a:xfrm>
            <a:off x="2386285" y="6425178"/>
            <a:ext cx="6673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 cofinanțat din Fondul European pentru Dezvoltare Regională prin POAT 2014-2020</a:t>
            </a:r>
          </a:p>
          <a:p>
            <a:endParaRPr lang="x-none" sz="1600" dirty="0">
              <a:latin typeface="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7333AE-A547-D349-B8A8-BB15C1ACE05A}"/>
              </a:ext>
            </a:extLst>
          </p:cNvPr>
          <p:cNvSpPr txBox="1"/>
          <p:nvPr/>
        </p:nvSpPr>
        <p:spPr>
          <a:xfrm>
            <a:off x="6664329" y="432822"/>
            <a:ext cx="1754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Asociația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Agențiilor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Regională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din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România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ROREG</a:t>
            </a:r>
            <a:endParaRPr lang="x-none" sz="1200" dirty="0">
              <a:solidFill>
                <a:srgbClr val="0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id="{6BAF99B8-3B69-314A-B4CB-322FC2CF5614}"/>
              </a:ext>
            </a:extLst>
          </p:cNvPr>
          <p:cNvSpPr/>
          <p:nvPr/>
        </p:nvSpPr>
        <p:spPr>
          <a:xfrm>
            <a:off x="5047989" y="3156557"/>
            <a:ext cx="192900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8FE7205-3D85-FB47-8FD8-62EF635A01F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1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C5C8F-E322-9C41-B86C-03E6B0DCAAA0}"/>
              </a:ext>
            </a:extLst>
          </p:cNvPr>
          <p:cNvSpPr txBox="1"/>
          <p:nvPr/>
        </p:nvSpPr>
        <p:spPr>
          <a:xfrm>
            <a:off x="1154097" y="1110702"/>
            <a:ext cx="960563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- </a:t>
            </a:r>
            <a:r>
              <a:rPr lang="it-IT" sz="3200" b="1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Strategiile </a:t>
            </a:r>
            <a:r>
              <a:rPr lang="ro-RO" sz="3200" b="1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i</a:t>
            </a:r>
            <a:r>
              <a:rPr lang="it-IT" sz="3200" b="1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ntegrate de </a:t>
            </a:r>
            <a:r>
              <a:rPr lang="ro-RO" sz="3200" b="1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d</a:t>
            </a:r>
            <a:r>
              <a:rPr lang="it-IT" sz="3200" b="1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ezvoltare </a:t>
            </a:r>
            <a:r>
              <a:rPr lang="ro-RO" sz="3200" b="1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u</a:t>
            </a:r>
            <a:r>
              <a:rPr lang="it-IT" sz="3200" b="1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rban</a:t>
            </a:r>
            <a:r>
              <a:rPr lang="ro-RO" sz="3200" b="1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ă</a:t>
            </a:r>
            <a:r>
              <a:rPr lang="it-IT" sz="3200" b="1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 </a:t>
            </a:r>
            <a:r>
              <a:rPr lang="ro-RO" sz="3200" b="1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-</a:t>
            </a:r>
            <a:r>
              <a:rPr lang="it-IT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 </a:t>
            </a:r>
            <a:endParaRPr lang="ro-RO" sz="3200" dirty="0">
              <a:solidFill>
                <a:srgbClr val="1C4A88"/>
              </a:solidFill>
              <a:latin typeface="Arial" panose="020B0604020202020204" pitchFamily="34" charset="0"/>
              <a:ea typeface="Open Sans Extrabold" panose="020B0606030504020204" pitchFamily="34" charset="0"/>
              <a:cs typeface="Arial" panose="020B0604020202020204" pitchFamily="34" charset="0"/>
            </a:endParaRPr>
          </a:p>
          <a:p>
            <a:r>
              <a:rPr lang="ro-RO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I</a:t>
            </a:r>
            <a:r>
              <a:rPr lang="it-IT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nstrument de</a:t>
            </a:r>
            <a:r>
              <a:rPr lang="ro-RO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 </a:t>
            </a:r>
            <a:r>
              <a:rPr lang="it-IT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planificare, prioritizare </a:t>
            </a:r>
            <a:r>
              <a:rPr lang="ro-RO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ș</a:t>
            </a:r>
            <a:r>
              <a:rPr lang="it-IT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i coordonare a investi</a:t>
            </a:r>
            <a:r>
              <a:rPr lang="ro-RO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ț</a:t>
            </a:r>
            <a:r>
              <a:rPr lang="it-IT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iilor la</a:t>
            </a:r>
            <a:r>
              <a:rPr lang="ro-RO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 </a:t>
            </a:r>
            <a:r>
              <a:rPr lang="it-IT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nivel local, </a:t>
            </a:r>
            <a:r>
              <a:rPr lang="ro-RO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î</a:t>
            </a:r>
            <a:r>
              <a:rPr lang="it-IT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n contextul implement</a:t>
            </a:r>
            <a:r>
              <a:rPr lang="ro-RO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ă</a:t>
            </a:r>
            <a:r>
              <a:rPr lang="it-IT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rii noii politici de</a:t>
            </a:r>
            <a:r>
              <a:rPr lang="ro-RO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 </a:t>
            </a:r>
            <a:r>
              <a:rPr lang="it-IT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dezvoltare urban</a:t>
            </a:r>
            <a:r>
              <a:rPr lang="ro-RO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ă</a:t>
            </a:r>
            <a:r>
              <a:rPr lang="it-IT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 a Rom</a:t>
            </a:r>
            <a:r>
              <a:rPr lang="ro-RO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â</a:t>
            </a:r>
            <a:r>
              <a:rPr lang="it-IT" sz="3200" dirty="0">
                <a:solidFill>
                  <a:srgbClr val="1C4A88"/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</a:rPr>
              <a:t>niei</a:t>
            </a: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o-RO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 rot="10800000" flipV="1">
            <a:off x="1194045" y="3656709"/>
            <a:ext cx="9525741" cy="11412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o-RO" sz="2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ro-RO" sz="2400" b="1" u="sng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S.I.D.U. PENTRU POLUL DE CREȘTERE CONSTANȚA </a:t>
            </a:r>
            <a:r>
              <a:rPr lang="ro-RO" sz="2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</a:p>
          <a:p>
            <a:pPr algn="ctr">
              <a:lnSpc>
                <a:spcPct val="150000"/>
              </a:lnSpc>
            </a:pPr>
            <a:r>
              <a:rPr lang="ro-RO" sz="2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EXEMPLU DE BUNĂ PRACTICĂ </a:t>
            </a:r>
            <a:endParaRPr lang="en-US" sz="24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89899B7-92D5-944F-AD4F-2C8DD81E21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245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236083-5D4E-5F4D-93CB-C52DD862C52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86632C8-10C6-41DD-A6C7-27DFAFB78F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2544" y="0"/>
            <a:ext cx="4029456" cy="57012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280EEB-5591-4B3D-9240-C6EB970C2BDC}"/>
              </a:ext>
            </a:extLst>
          </p:cNvPr>
          <p:cNvSpPr txBox="1"/>
          <p:nvPr/>
        </p:nvSpPr>
        <p:spPr>
          <a:xfrm>
            <a:off x="398834" y="544749"/>
            <a:ext cx="7519481" cy="5539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o-RO" sz="3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Polul Național de Creștere Constanța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48C09513-6553-4D92-A204-66E3C8D3BF67}"/>
              </a:ext>
            </a:extLst>
          </p:cNvPr>
          <p:cNvSpPr txBox="1">
            <a:spLocks noChangeArrowheads="1"/>
          </p:cNvSpPr>
          <p:nvPr/>
        </p:nvSpPr>
        <p:spPr>
          <a:xfrm>
            <a:off x="398834" y="1254868"/>
            <a:ext cx="6935821" cy="2174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Clr>
                <a:srgbClr val="5FCBEF"/>
              </a:buClr>
            </a:pPr>
            <a:endParaRPr lang="ro-RO" altLang="ro-RO" sz="2000" dirty="0">
              <a:solidFill>
                <a:prstClr val="black">
                  <a:lumMod val="75000"/>
                  <a:lumOff val="25000"/>
                </a:prstClr>
              </a:solidFill>
              <a:latin typeface="Swis721 BlkEx BT" pitchFamily="34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buClr>
                <a:srgbClr val="5FCBEF"/>
              </a:buClr>
            </a:pPr>
            <a:r>
              <a:rPr lang="ro-RO" altLang="ro-RO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ro-RO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o-RO" altLang="ro-RO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U.A.T. - uri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Clr>
                <a:srgbClr val="5FCBEF"/>
              </a:buClr>
              <a:buFont typeface="Wingdings 3" charset="2"/>
              <a:buNone/>
            </a:pPr>
            <a:endParaRPr lang="ro-RO" altLang="ro-RO" sz="24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buClr>
                <a:srgbClr val="5FCBEF"/>
              </a:buClr>
            </a:pPr>
            <a:r>
              <a:rPr lang="en-US" altLang="ro-RO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500 000 </a:t>
            </a:r>
            <a:r>
              <a:rPr lang="en-US" altLang="ro-RO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locuitori</a:t>
            </a:r>
            <a:endParaRPr lang="ro-RO" altLang="ro-RO" sz="24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buClr>
                <a:srgbClr val="5FCBEF"/>
              </a:buClr>
            </a:pPr>
            <a:endParaRPr lang="en-US" altLang="ro-RO" sz="24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buClr>
                <a:srgbClr val="5FCBEF"/>
              </a:buClr>
            </a:pPr>
            <a:r>
              <a:rPr lang="en-US" altLang="ro-RO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65%   din </a:t>
            </a:r>
            <a:r>
              <a:rPr lang="en-US" altLang="ro-RO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populatia</a:t>
            </a:r>
            <a:r>
              <a:rPr lang="en-US" altLang="ro-RO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jude</a:t>
            </a:r>
            <a:r>
              <a:rPr lang="ro-RO" altLang="ro-RO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lang="en-US" altLang="ro-RO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ului</a:t>
            </a:r>
            <a:endParaRPr lang="en-US" altLang="ro-RO" sz="24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buClr>
                <a:srgbClr val="5FCBEF"/>
              </a:buClr>
              <a:buFontTx/>
              <a:buNone/>
            </a:pPr>
            <a:endParaRPr lang="en-US" altLang="ro-RO" sz="24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buClr>
                <a:srgbClr val="5FCBEF"/>
              </a:buClr>
            </a:pPr>
            <a:r>
              <a:rPr lang="en-US" altLang="ro-RO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30%  din </a:t>
            </a:r>
            <a:r>
              <a:rPr lang="en-US" altLang="ro-RO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suprafata</a:t>
            </a:r>
            <a:r>
              <a:rPr lang="en-US" altLang="ro-RO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jude</a:t>
            </a:r>
            <a:r>
              <a:rPr lang="ro-RO" altLang="ro-RO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lang="en-US" altLang="ro-RO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ului</a:t>
            </a:r>
            <a:endParaRPr lang="en-US" altLang="ro-RO" sz="24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FC2841-B306-4EFD-B92B-212A2BFC99C1}"/>
              </a:ext>
            </a:extLst>
          </p:cNvPr>
          <p:cNvSpPr txBox="1"/>
          <p:nvPr/>
        </p:nvSpPr>
        <p:spPr>
          <a:xfrm>
            <a:off x="398833" y="3580256"/>
            <a:ext cx="7519481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sz="1900" dirty="0">
                <a:latin typeface="Arial" panose="020B0604020202020204" pitchFamily="34" charset="0"/>
                <a:cs typeface="Arial" panose="020B0604020202020204" pitchFamily="34" charset="0"/>
              </a:rPr>
              <a:t>Constanța a fost desemnat Pol Național de Creștere prin </a:t>
            </a:r>
          </a:p>
          <a:p>
            <a:r>
              <a:rPr lang="ro-RO" sz="1900" dirty="0">
                <a:latin typeface="Arial" panose="020B0604020202020204" pitchFamily="34" charset="0"/>
                <a:cs typeface="Arial" panose="020B0604020202020204" pitchFamily="34" charset="0"/>
              </a:rPr>
              <a:t>HG nr. 998 din 27 august 2008 pentru desemnarea polilor de creștere  și a polilor de dezvoltare urbană în care se realizează cu prioritate investiții din programele cu finanțare comunitară și națională.</a:t>
            </a:r>
          </a:p>
          <a:p>
            <a:r>
              <a:rPr lang="ro-RO" sz="1900" dirty="0">
                <a:latin typeface="Arial" panose="020B0604020202020204" pitchFamily="34" charset="0"/>
                <a:cs typeface="Arial" panose="020B0604020202020204" pitchFamily="34" charset="0"/>
              </a:rPr>
              <a:t>În acest context, a beneficiat de finantare europeana dedicata prin:</a:t>
            </a:r>
          </a:p>
          <a:p>
            <a:r>
              <a:rPr lang="ro-RO" sz="1900" dirty="0">
                <a:latin typeface="Arial" panose="020B0604020202020204" pitchFamily="34" charset="0"/>
                <a:cs typeface="Arial" panose="020B0604020202020204" pitchFamily="34" charset="0"/>
              </a:rPr>
              <a:t>- Programul Operational Regional (POR) 2007 – 2013 - 90 mil. euro</a:t>
            </a:r>
          </a:p>
          <a:p>
            <a:r>
              <a:rPr lang="ro-RO" sz="1900" dirty="0">
                <a:latin typeface="Arial" panose="020B0604020202020204" pitchFamily="34" charset="0"/>
                <a:cs typeface="Arial" panose="020B0604020202020204" pitchFamily="34" charset="0"/>
              </a:rPr>
              <a:t>- Programul Operational Regional (POR) 2014 – 2020 – 50 mil. euro</a:t>
            </a:r>
          </a:p>
        </p:txBody>
      </p:sp>
    </p:spTree>
    <p:extLst>
      <p:ext uri="{BB962C8B-B14F-4D97-AF65-F5344CB8AC3E}">
        <p14:creationId xmlns:p14="http://schemas.microsoft.com/office/powerpoint/2010/main" val="2946849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CA1EB1-7B1F-45E5-834D-AABAD1041E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4383965" cy="4881563"/>
          </a:xfrm>
        </p:spPr>
        <p:txBody>
          <a:bodyPr>
            <a:normAutofit/>
          </a:bodyPr>
          <a:lstStyle/>
          <a:p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Conform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Regulamentelor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UE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referitoare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implementarea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Fondului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European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Dezvoltare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Regionala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(FEDR), o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conditie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accesarea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acestor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fonduri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reprezentat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-o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elaborarea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26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adoptarea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nivel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local a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unei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Strategii</a:t>
            </a:r>
            <a:r>
              <a:rPr kumimoji="0" lang="en-US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Integrate de </a:t>
            </a:r>
            <a:r>
              <a:rPr kumimoji="0" lang="en-US" sz="2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Dezvoltare</a:t>
            </a:r>
            <a:r>
              <a:rPr kumimoji="0" lang="en-US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Urban</a:t>
            </a:r>
            <a:r>
              <a:rPr kumimoji="0" lang="ro-RO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ă</a:t>
            </a:r>
            <a:r>
              <a:rPr kumimoji="0" lang="en-US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(SIDU)</a:t>
            </a:r>
            <a:endParaRPr lang="ro-RO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0A6728-2331-4129-BD61-E37C47D8E83B}"/>
              </a:ext>
            </a:extLst>
          </p:cNvPr>
          <p:cNvSpPr txBox="1"/>
          <p:nvPr/>
        </p:nvSpPr>
        <p:spPr>
          <a:xfrm>
            <a:off x="5632316" y="987425"/>
            <a:ext cx="5924144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charset="2"/>
              <a:buNone/>
              <a:tabLst/>
              <a:defRPr/>
            </a:pPr>
            <a:r>
              <a:rPr kumimoji="0" lang="en-US" altLang="ro-RO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kumimoji="0" lang="en-US" altLang="ro-RO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Structura</a:t>
            </a:r>
            <a:r>
              <a:rPr kumimoji="0" lang="en-US" altLang="ro-RO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sz="24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kumimoji="0" lang="en-US" altLang="ro-RO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kumimoji="0" lang="en-US" altLang="ro-RO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con</a:t>
            </a:r>
            <a:r>
              <a:rPr kumimoji="0" lang="ro-RO" altLang="ro-RO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kumimoji="0" lang="en-US" altLang="ro-RO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inut</a:t>
            </a:r>
            <a:r>
              <a:rPr kumimoji="0" lang="ro-RO" altLang="ro-RO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kumimoji="0" lang="en-US" altLang="ro-RO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SIDU</a:t>
            </a:r>
            <a:r>
              <a:rPr kumimoji="0" lang="ro-RO" altLang="ro-RO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endParaRPr kumimoji="0" lang="en-US" altLang="ro-RO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ro-RO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marR="0" lvl="0" indent="-514350" algn="just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 3" charset="2"/>
              <a:buAutoNum type="romanUcPeriod"/>
              <a:tabLst/>
              <a:defRPr/>
            </a:pP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Analiza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situa</a:t>
            </a:r>
            <a:r>
              <a:rPr kumimoji="0" lang="ro-RO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iei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curente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analiza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SWOT – la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nivelul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intregului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teritoriu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referin</a:t>
            </a:r>
            <a:r>
              <a:rPr kumimoji="0" lang="ro-RO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lang="ro-RO" altLang="ro-RO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ă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fiind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abordate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provoc</a:t>
            </a:r>
            <a:r>
              <a:rPr kumimoji="0" lang="ro-RO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ă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rile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demografice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sociale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economice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de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mediu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privind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mobilitatea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etc. </a:t>
            </a:r>
          </a:p>
          <a:p>
            <a:pPr marL="514350" marR="0" lvl="0" indent="-514350" algn="just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 3" charset="2"/>
              <a:buAutoNum type="romanUcPeriod"/>
              <a:tabLst/>
              <a:defRPr/>
            </a:pP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Viziune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obiective</a:t>
            </a:r>
            <a:r>
              <a:rPr kumimoji="0" lang="en-US" altLang="ro-RO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strategice</a:t>
            </a:r>
            <a:endParaRPr kumimoji="0" lang="en-US" altLang="ro-RO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marR="0" lvl="0" indent="-514350" algn="just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 3" charset="2"/>
              <a:buAutoNum type="romanUcPeriod"/>
              <a:tabLst/>
              <a:defRPr/>
            </a:pPr>
            <a:r>
              <a:rPr kumimoji="0" lang="en-US" alt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Plan de ac</a:t>
            </a:r>
            <a:r>
              <a:rPr kumimoji="0" lang="ro-RO" alt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kumimoji="0" lang="en-US" altLang="ro-RO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iune</a:t>
            </a:r>
            <a:r>
              <a:rPr kumimoji="0" lang="en-US" alt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sz="2400" b="1" dirty="0">
                <a:solidFill>
                  <a:srgbClr val="5FCBEF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kumimoji="0" lang="en-US" altLang="ro-RO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kumimoji="0" lang="en-US" alt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lista</a:t>
            </a:r>
            <a:r>
              <a:rPr kumimoji="0" lang="en-US" alt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cu </a:t>
            </a:r>
            <a:r>
              <a:rPr kumimoji="0" lang="en-US" altLang="ro-RO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proiecte</a:t>
            </a:r>
            <a:r>
              <a:rPr kumimoji="0" lang="en-US" alt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o-RO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prioritare</a:t>
            </a:r>
            <a:r>
              <a:rPr kumimoji="0" lang="en-US" alt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ro-RO" altLang="ro-RO" sz="2400" b="1" i="0" u="none" strike="noStrike" kern="1200" cap="none" spc="0" normalizeH="0" baseline="0" noProof="0" dirty="0">
              <a:ln>
                <a:noFill/>
              </a:ln>
              <a:solidFill>
                <a:srgbClr val="5FCBEF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E211971-3C71-4739-89A6-95A08FC3D7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92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14">
            <a:extLst>
              <a:ext uri="{FF2B5EF4-FFF2-40B4-BE49-F238E27FC236}">
                <a16:creationId xmlns:a16="http://schemas.microsoft.com/office/drawing/2014/main" id="{AA8B0E99-2A8E-4148-8F86-3ACC8A35B989}"/>
              </a:ext>
            </a:extLst>
          </p:cNvPr>
          <p:cNvSpPr/>
          <p:nvPr/>
        </p:nvSpPr>
        <p:spPr>
          <a:xfrm>
            <a:off x="478754" y="886687"/>
            <a:ext cx="5234626" cy="76350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7CD71AD1-C578-EF45-91A0-65B44BE3A421}"/>
              </a:ext>
            </a:extLst>
          </p:cNvPr>
          <p:cNvSpPr txBox="1">
            <a:spLocks/>
          </p:cNvSpPr>
          <p:nvPr/>
        </p:nvSpPr>
        <p:spPr>
          <a:xfrm>
            <a:off x="478754" y="1096305"/>
            <a:ext cx="5234626" cy="4609939"/>
          </a:xfrm>
          <a:prstGeom prst="rect">
            <a:avLst/>
          </a:prstGeom>
        </p:spPr>
        <p:txBody>
          <a:bodyPr lIns="50800" tIns="50800" rIns="50800" bIns="5080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ro-RO" sz="2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o-RO" sz="2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o-RO" sz="2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o-RO" sz="2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o-RO" sz="2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o-RO" sz="2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o-RO" sz="2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o-RO" sz="2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o-RO" sz="2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o-RO" sz="2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o-RO" sz="2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o-RO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Rolul avut de </a:t>
            </a:r>
            <a:r>
              <a:rPr lang="ro-RO" sz="2200" dirty="0">
                <a:solidFill>
                  <a:srgbClr val="0070C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Agenția pentru Dezvoltare, Regională Sud Est </a:t>
            </a:r>
            <a:r>
              <a:rPr lang="ro-RO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în ceea ce privește elaborarea, implementarea, monitorizarea și evaluarea S.I.D.U.  prin: 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ro-RO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Biroul de coordonare a Polului de Creștere Constanța (2009 -2015)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ro-RO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Structura de sprijin privind dezvoltarea urbană (2016 – 2021)</a:t>
            </a:r>
          </a:p>
          <a:p>
            <a:pPr>
              <a:lnSpc>
                <a:spcPct val="150000"/>
              </a:lnSpc>
            </a:pP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id="{64E5C92E-4C01-6447-A234-4E0D5B58BDEC}"/>
              </a:ext>
            </a:extLst>
          </p:cNvPr>
          <p:cNvSpPr/>
          <p:nvPr/>
        </p:nvSpPr>
        <p:spPr>
          <a:xfrm flipV="1">
            <a:off x="478753" y="5095415"/>
            <a:ext cx="5234627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3C4B9A-1826-B14B-A176-9EF5E091A6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296FBF-5553-408E-A71F-4F582D2F2116}"/>
              </a:ext>
            </a:extLst>
          </p:cNvPr>
          <p:cNvSpPr txBox="1"/>
          <p:nvPr/>
        </p:nvSpPr>
        <p:spPr>
          <a:xfrm>
            <a:off x="6566170" y="786122"/>
            <a:ext cx="4698459" cy="4655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ro-RO" sz="2000" dirty="0">
                <a:latin typeface="Arial" panose="020B0604020202020204" pitchFamily="34" charset="0"/>
                <a:cs typeface="Arial" panose="020B0604020202020204" pitchFamily="34" charset="0"/>
              </a:rPr>
              <a:t>Asistență tehnică oferită Polului de Creștere Constanța în elaborarea documentului programatic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ro-RO" sz="2000" dirty="0">
                <a:latin typeface="Arial" panose="020B0604020202020204" pitchFamily="34" charset="0"/>
                <a:cs typeface="Arial" panose="020B0604020202020204" pitchFamily="34" charset="0"/>
              </a:rPr>
              <a:t>Asistență și suport tehnic oferit beneficiarilor UAT-uri în pregătirea și implementarea proiectelor din cuprinsul planului de acțiune al SIDU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ro-RO" sz="2000" dirty="0">
                <a:latin typeface="Arial" panose="020B0604020202020204" pitchFamily="34" charset="0"/>
                <a:cs typeface="Arial" panose="020B0604020202020204" pitchFamily="34" charset="0"/>
              </a:rPr>
              <a:t>Monitorizarea implementării SIDU, inclusiv a proiectelor prioritare din cuprinsul planului de acțiune, finanțate prin Programul Operațional Regional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ro-RO" sz="2000" dirty="0">
                <a:latin typeface="Arial" panose="020B0604020202020204" pitchFamily="34" charset="0"/>
                <a:cs typeface="Arial" panose="020B0604020202020204" pitchFamily="34" charset="0"/>
              </a:rPr>
              <a:t>Evaluarea implementării SIDU </a:t>
            </a:r>
          </a:p>
        </p:txBody>
      </p:sp>
    </p:spTree>
    <p:extLst>
      <p:ext uri="{BB962C8B-B14F-4D97-AF65-F5344CB8AC3E}">
        <p14:creationId xmlns:p14="http://schemas.microsoft.com/office/powerpoint/2010/main" val="1930778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DACBC6-EF27-46CD-972C-857167234D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5055174" cy="4881563"/>
          </a:xfrm>
        </p:spPr>
        <p:txBody>
          <a:bodyPr>
            <a:normAutofit lnSpcReduction="100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SIDU 2007 - 2013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lang="en-US" sz="2300" dirty="0">
              <a:solidFill>
                <a:srgbClr val="5FCBE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149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proiecte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integrate -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cca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2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miliarde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de euro, 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din care au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fost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realizate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srgbClr val="5FCBE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- 77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proiecte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valoare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de 1,2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miliarde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euro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lista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proiecte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prioritare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cuprinde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categorii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proiecte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finan</a:t>
            </a:r>
            <a:r>
              <a:rPr kumimoji="0" lang="ro-RO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ate din POR </a:t>
            </a:r>
            <a:r>
              <a:rPr lang="ro-RO" sz="23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finan</a:t>
            </a:r>
            <a:r>
              <a:rPr kumimoji="0" lang="ro-RO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ate din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alte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Programe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Operationale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Sectoriale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(POS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Mediu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POS DRU, POS Transport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o-RO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C73E0B-AB0B-4B36-BA85-9D30C00EFFD5}"/>
              </a:ext>
            </a:extLst>
          </p:cNvPr>
          <p:cNvSpPr txBox="1"/>
          <p:nvPr/>
        </p:nvSpPr>
        <p:spPr>
          <a:xfrm>
            <a:off x="6852621" y="783145"/>
            <a:ext cx="4206240" cy="901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SIDU 2014 – 2020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FCBE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806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proiecte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integrate -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cca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11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miliarde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5FCBE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de euro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lista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proiecte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prioritare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cuprinde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categorii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proiecte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finan</a:t>
            </a:r>
            <a:r>
              <a:rPr kumimoji="0" lang="ro-RO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ate din POR,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finan</a:t>
            </a:r>
            <a:r>
              <a:rPr kumimoji="0" lang="ro-RO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ate din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alte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Programe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Operationale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Sectoriale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(POS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Infrastructur</a:t>
            </a:r>
            <a:r>
              <a:rPr kumimoji="0" lang="ro-RO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ă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Mare, POCU etc.) </a:t>
            </a:r>
            <a:r>
              <a:rPr lang="ro-RO" sz="23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finan</a:t>
            </a:r>
            <a:r>
              <a:rPr kumimoji="0" lang="ro-RO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ate din </a:t>
            </a:r>
            <a:r>
              <a:rPr kumimoji="0" lang="en-US" sz="2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bugetele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locale/de stat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lang="en-US" sz="2300" dirty="0">
              <a:solidFill>
                <a:srgbClr val="5FCBE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srgbClr val="5FCBE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lang="en-US" sz="2300" dirty="0">
              <a:solidFill>
                <a:srgbClr val="5FCBE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srgbClr val="5FCBE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lang="en-US" sz="2300" dirty="0">
              <a:solidFill>
                <a:srgbClr val="5FCBE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srgbClr val="5FCBE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lang="en-US" sz="2300" dirty="0">
              <a:solidFill>
                <a:srgbClr val="5FCBE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Wingdings 3" charset="2"/>
              <a:buNone/>
              <a:tabLst/>
              <a:defRPr/>
            </a:pP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srgbClr val="5FCBE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90B088-F9AC-4D66-8A36-B06C42FC8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3287" y="5711853"/>
            <a:ext cx="2267909" cy="114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71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E59EB-610D-4DDE-9D6B-B1CD6615F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3464"/>
            <a:ext cx="3907310" cy="107977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SIDU 2007 – 2013 </a:t>
            </a:r>
            <a:b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DE PROIECTE P.O.R.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CFA8EB-05F4-4A18-9A7C-E2E0A5420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833" y="5861050"/>
            <a:ext cx="2267909" cy="11461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5D0737-86EF-4AF0-BF71-82FA68B40923}"/>
              </a:ext>
            </a:extLst>
          </p:cNvPr>
          <p:cNvSpPr txBox="1"/>
          <p:nvPr/>
        </p:nvSpPr>
        <p:spPr>
          <a:xfrm>
            <a:off x="462580" y="1635163"/>
            <a:ext cx="4897166" cy="469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Centrul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Istoric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creşterea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atractivităţii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turistice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restaurare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regenerare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Restaurarea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reamenajarea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promenadei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spaţiilor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verzi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din zona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Cazino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-Port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Tomis</a:t>
            </a:r>
            <a:endParaRPr lang="en-US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Restaurarea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ro-RO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reamenajarea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integrată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zonei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istorice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Piaţa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Ovidiu</a:t>
            </a:r>
          </a:p>
          <a:p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Reamenajarea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integrată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zonei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pietonale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din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centrul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istoric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municipiului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Constanţa</a:t>
            </a:r>
            <a:endParaRPr lang="en-US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D7C0F9-A068-4913-9493-AA722E09BD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0509" y="330283"/>
            <a:ext cx="3448790" cy="23053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328DB5-55B1-4EBA-8FEA-E7758087CE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9012" y="4011367"/>
            <a:ext cx="3600288" cy="24001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480D91C-50C9-4591-B5F1-BDA03CA48BF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8547" y="2055064"/>
            <a:ext cx="3593950" cy="274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618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E59EB-610D-4DDE-9D6B-B1CD6615F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3464"/>
            <a:ext cx="3907310" cy="107977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SIDU 2007 – 2013 </a:t>
            </a:r>
            <a:b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DE PROIECTE P.O.R.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CFA8EB-05F4-4A18-9A7C-E2E0A5420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833" y="5861050"/>
            <a:ext cx="2267909" cy="11461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5D0737-86EF-4AF0-BF71-82FA68B40923}"/>
              </a:ext>
            </a:extLst>
          </p:cNvPr>
          <p:cNvSpPr txBox="1"/>
          <p:nvPr/>
        </p:nvSpPr>
        <p:spPr>
          <a:xfrm>
            <a:off x="462580" y="1635163"/>
            <a:ext cx="4897166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Mamaia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produs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turistic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internațional</a:t>
            </a:r>
            <a:endParaRPr lang="en-US" sz="23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Îmbunătăţirea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accesului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staţiunea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Mamaia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construirea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unor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pasarele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pietonale</a:t>
            </a:r>
            <a:endParaRPr lang="en-US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Pasarelă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pontoane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acostare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ambarcaţiuni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agrement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staţiunea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Mamaia</a:t>
            </a:r>
            <a:endParaRPr lang="ro-RO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o-RO" sz="2300" dirty="0">
                <a:latin typeface="Arial" panose="020B0604020202020204" pitchFamily="34" charset="0"/>
                <a:cs typeface="Arial" panose="020B0604020202020204" pitchFamily="34" charset="0"/>
              </a:rPr>
              <a:t>	- Parcare multietajată Cazino Albatros Mamaia</a:t>
            </a:r>
            <a:endParaRPr lang="en-US" sz="2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2421F7-B55D-40BA-A762-DD0959EF9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2187" y="308956"/>
            <a:ext cx="3388056" cy="190372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0C708D-8C34-434C-BBC7-444EB99427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2187" y="4645315"/>
            <a:ext cx="3419918" cy="20958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7BFA2BA-361A-4F1B-96D8-985D966324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9746" y="2103063"/>
            <a:ext cx="4383404" cy="25422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143D53C-7C69-4800-A38F-012E0FBEFF2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829" y="5358878"/>
            <a:ext cx="2461192" cy="138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142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E59EB-610D-4DDE-9D6B-B1CD6615F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3464"/>
            <a:ext cx="3907310" cy="107977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SIDU 2007 – 2013 </a:t>
            </a:r>
            <a:b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DE PROIECTE P.O.R.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CFA8EB-05F4-4A18-9A7C-E2E0A5420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833" y="5861050"/>
            <a:ext cx="2267909" cy="11461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5D0737-86EF-4AF0-BF71-82FA68B40923}"/>
              </a:ext>
            </a:extLst>
          </p:cNvPr>
          <p:cNvSpPr txBox="1"/>
          <p:nvPr/>
        </p:nvSpPr>
        <p:spPr>
          <a:xfrm>
            <a:off x="462580" y="1635163"/>
            <a:ext cx="4897166" cy="1554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 de </a:t>
            </a:r>
            <a:r>
              <a:rPr lang="ro-RO" sz="23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ineret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cele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omune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din </a:t>
            </a:r>
            <a:r>
              <a:rPr lang="ro-RO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Polul de Creștere </a:t>
            </a:r>
            <a:r>
              <a:rPr lang="en-US" sz="23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Constan</a:t>
            </a:r>
            <a:r>
              <a:rPr lang="ro-RO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ț</a:t>
            </a:r>
            <a:r>
              <a:rPr lang="en-US" sz="2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B8E702-8133-45CC-AE15-1F31190541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5876" y="271107"/>
            <a:ext cx="3699863" cy="20842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D12761-CD28-42CB-9B8C-828C3B83AF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3941" y="2679464"/>
            <a:ext cx="3820048" cy="20938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F18B3B-802F-4428-B344-AA3BA5CAE1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5711" y="141249"/>
            <a:ext cx="2372151" cy="23721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9E9EE0B-66EE-4480-8E1D-C9941CB298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570" y="4668080"/>
            <a:ext cx="3223421" cy="20001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CB05C2F-EE0E-4939-9CAA-B598F2987D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9210" y="2485705"/>
            <a:ext cx="2401071" cy="200011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F3E80E2-6A90-4772-99D4-CF77EBCD574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552" y="3932793"/>
            <a:ext cx="3160421" cy="237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6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1018</Words>
  <Application>Microsoft Office PowerPoint</Application>
  <PresentationFormat>Widescreen</PresentationFormat>
  <Paragraphs>114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Calibri</vt:lpstr>
      <vt:lpstr>Calibri Light</vt:lpstr>
      <vt:lpstr>Open Sans</vt:lpstr>
      <vt:lpstr>Open Sans Extrabold</vt:lpstr>
      <vt:lpstr>Swis721 BlkEx BT</vt:lpstr>
      <vt:lpstr>Trebuchet MS</vt:lpstr>
      <vt:lpstr>Wingdings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SIDU 2007 – 2013  EXEMPLE DE PROIECTE P.O.R.</vt:lpstr>
      <vt:lpstr>SIDU 2007 – 2013  EXEMPLE DE PROIECTE P.O.R.</vt:lpstr>
      <vt:lpstr>SIDU 2007 – 2013  EXEMPLE DE PROIECTE P.O.R.</vt:lpstr>
      <vt:lpstr>SIDU 2007 – 2013  EXEMPLE DE PROIECTE P.O.R.</vt:lpstr>
      <vt:lpstr>SIDU 2007 – 2013  EXEMPLE DE PROIECTE P.O.S. TRANSPORT</vt:lpstr>
      <vt:lpstr>SIDU 2007 – 2013  EXEMPLE DE PROIECTE P.O.S. MEDIU</vt:lpstr>
      <vt:lpstr>SIDU 2014 – 2020  EXEMPLE DE PROIECTE P.O.R.</vt:lpstr>
      <vt:lpstr>SIDU 2014 – 2020  EXEMPLE DE PROIECTE P.O.R.</vt:lpstr>
      <vt:lpstr>SIDU 2014 – 2020  EXEMPLE DE PROIECTE finanțate din alte SURSE</vt:lpstr>
      <vt:lpstr>SIDU 2014 – 2020  EXEMPLE DE PROIECTE finanțate din alte SURSE</vt:lpstr>
      <vt:lpstr>CONCLUZII &amp;  LECȚII ÎNVĂȚATE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Admin</cp:lastModifiedBy>
  <cp:revision>36</cp:revision>
  <cp:lastPrinted>2021-09-16T09:08:27Z</cp:lastPrinted>
  <dcterms:created xsi:type="dcterms:W3CDTF">2021-09-15T18:28:22Z</dcterms:created>
  <dcterms:modified xsi:type="dcterms:W3CDTF">2021-11-18T13:21:03Z</dcterms:modified>
</cp:coreProperties>
</file>